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E54B5-C655-49CF-9885-EDBB1BA44F00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0CC46-C4C4-4246-A87A-D9BCF51D2A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7AA8989-21F1-4F85-9858-57D3B198E521}" type="slidenum">
              <a:rPr lang="fa-IR" smtClean="0"/>
              <a:pPr/>
              <a:t>3</a:t>
            </a:fld>
            <a:endParaRPr lang="fa-I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B8516-5906-4207-90AD-30E3400F1701}" type="datetimeFigureOut">
              <a:rPr lang="en-US" smtClean="0"/>
              <a:t>4/27/2011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F070-43CD-49D1-8792-59D1728316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1000125" y="2643188"/>
            <a:ext cx="7772400" cy="147002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fa-IR" sz="3600" smtClean="0">
                <a:effectLst/>
                <a:latin typeface="Nazanin" pitchFamily="2" charset="-78"/>
                <a:cs typeface="Nazanin" pitchFamily="2" charset="-78"/>
              </a:rPr>
              <a:t>نظام گزارش دهي خطاي پزشكي در دانشگاه علوم پزشكي كرمانشاه</a:t>
            </a:r>
            <a:endParaRPr lang="en-US" sz="3600" smtClean="0">
              <a:effectLst/>
              <a:latin typeface="Nazanin" pitchFamily="2" charset="-78"/>
              <a:cs typeface="Nazanin" pitchFamily="2" charset="-78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313" y="928688"/>
            <a:ext cx="7407275" cy="1752600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Agency FB" pitchFamily="34" charset="0"/>
                <a:ea typeface="+mn-ea"/>
                <a:cs typeface="Times New Roman" pitchFamily="18" charset="0"/>
              </a:rPr>
              <a:t>Kermanshah Medical Error </a:t>
            </a:r>
            <a:r>
              <a:rPr lang="en-US" dirty="0" smtClean="0">
                <a:latin typeface="Agency FB" pitchFamily="34" charset="0"/>
                <a:ea typeface="+mn-ea"/>
                <a:cs typeface="2  Compset" pitchFamily="2" charset="-78"/>
              </a:rPr>
              <a:t>Reporting System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Agency FB" pitchFamily="34" charset="0"/>
                <a:ea typeface="+mn-ea"/>
                <a:cs typeface="2  Compset" pitchFamily="2" charset="-78"/>
              </a:rPr>
              <a:t>(K M E R S)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0181" name="Rectangle 7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9395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sp>
        <p:nvSpPr>
          <p:cNvPr id="59396" name="Rectangle 7"/>
          <p:cNvSpPr>
            <a:spLocks noChangeArrowheads="1"/>
          </p:cNvSpPr>
          <p:nvPr/>
        </p:nvSpPr>
        <p:spPr bwMode="auto">
          <a:xfrm>
            <a:off x="0" y="2500313"/>
            <a:ext cx="47513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en-US" altLang="zh-CN" sz="1200" b="1">
                <a:solidFill>
                  <a:srgbClr val="000000"/>
                </a:solidFill>
                <a:latin typeface="Times New Roman" pitchFamily="18" charset="0"/>
                <a:cs typeface="B Yagut"/>
              </a:rPr>
              <a:t>     </a:t>
            </a:r>
            <a:endParaRPr lang="en-US" altLang="zh-CN" sz="1100">
              <a:cs typeface="B Yagut"/>
            </a:endParaRPr>
          </a:p>
          <a:p>
            <a:pPr rtl="1" eaLnBrk="0" hangingPunct="0"/>
            <a:r>
              <a:rPr lang="fa-IR" altLang="zh-CN" sz="1200" b="1">
                <a:solidFill>
                  <a:srgbClr val="000000"/>
                </a:solidFill>
                <a:latin typeface="Times New Roman" pitchFamily="18" charset="0"/>
                <a:cs typeface="B Compset"/>
              </a:rPr>
              <a:t>                                                                                                                                         </a:t>
            </a:r>
            <a:endParaRPr lang="en-US" altLang="zh-CN" sz="1100">
              <a:cs typeface="华文中宋"/>
            </a:endParaRPr>
          </a:p>
          <a:p>
            <a:pPr eaLnBrk="0" hangingPunct="0"/>
            <a:endParaRPr lang="en-US" altLang="zh-CN">
              <a:cs typeface="华文中宋"/>
            </a:endParaRPr>
          </a:p>
        </p:txBody>
      </p:sp>
      <p:sp>
        <p:nvSpPr>
          <p:cNvPr id="10247" name="Subtitle 8"/>
          <p:cNvSpPr>
            <a:spLocks noGrp="1"/>
          </p:cNvSpPr>
          <p:nvPr>
            <p:ph type="subTitle" idx="1"/>
          </p:nvPr>
        </p:nvSpPr>
        <p:spPr>
          <a:xfrm>
            <a:off x="428625" y="642938"/>
            <a:ext cx="8286750" cy="5214937"/>
          </a:xfrm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sz="3600" dirty="0" smtClean="0">
                <a:latin typeface="B Nazanin"/>
                <a:ea typeface="+mn-ea"/>
                <a:cs typeface="Nazanin" pitchFamily="2" charset="-78"/>
              </a:rPr>
              <a:t>گزارش دهي اجباري:</a:t>
            </a: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800" dirty="0" smtClean="0">
                <a:latin typeface="B Nazanin"/>
                <a:ea typeface="+mn-ea"/>
                <a:cs typeface="Nazanin" pitchFamily="2" charset="-78"/>
              </a:rPr>
              <a:t>سرپرستاران واحد ها -سوپروايزرهاي آموزشي-باليني-عصروشب-مديران كشيك شب-مديران و مسئولين بيمارستان ها وكارشناسان حوزه هاي ستادي معاونت درمان نظير :</a:t>
            </a: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800" dirty="0" smtClean="0">
                <a:latin typeface="B Nazanin"/>
                <a:ea typeface="+mn-ea"/>
                <a:cs typeface="Nazanin" pitchFamily="2" charset="-78"/>
              </a:rPr>
              <a:t>ستادهدايت، كارشناسان ارزشيابي بيمارستان ها ، دفاتر پرستاري ،مامايي ، آزمايشگاه  ،کارشناسان ساماندهی اورژانس ها، تجهيزات پزشكي و... به لحاظ قانوني مؤظف به گزارش كليه خطاهاي مشاهده شده در بيمارستان ها و مراكز درماني مي باشند.</a:t>
            </a:r>
          </a:p>
          <a:p>
            <a:pPr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fa-IR" sz="2800" dirty="0" smtClean="0">
              <a:latin typeface="Nazanin" pitchFamily="2" charset="-78"/>
              <a:ea typeface="+mn-ea"/>
              <a:cs typeface="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Content Placeholder 2"/>
          <p:cNvSpPr>
            <a:spLocks noGrp="1"/>
          </p:cNvSpPr>
          <p:nvPr>
            <p:ph idx="1"/>
          </p:nvPr>
        </p:nvSpPr>
        <p:spPr>
          <a:xfrm>
            <a:off x="214313" y="642938"/>
            <a:ext cx="8648700" cy="56769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rtl="1">
              <a:buFont typeface="Wingdings 2" pitchFamily="18" charset="2"/>
              <a:buNone/>
              <a:defRPr/>
            </a:pPr>
            <a:r>
              <a:rPr lang="fa-IR" sz="1800" dirty="0" smtClean="0">
                <a:latin typeface="B Nazanin"/>
              </a:rPr>
              <a:t>                                     معاونت درمان کرمانشاه                             </a:t>
            </a:r>
            <a:r>
              <a:rPr lang="fa-IR" sz="1200" dirty="0" smtClean="0">
                <a:latin typeface="B Nazanin"/>
              </a:rPr>
              <a:t>نحوه گزارش:</a:t>
            </a:r>
            <a:r>
              <a:rPr lang="en-US" sz="1200" dirty="0" smtClean="0">
                <a:latin typeface="B Nazanin"/>
                <a:cs typeface="Majalla UI"/>
              </a:rPr>
              <a:t>A</a:t>
            </a:r>
            <a:r>
              <a:rPr lang="fa-IR" sz="1200" dirty="0" smtClean="0">
                <a:latin typeface="B Nazanin"/>
              </a:rPr>
              <a:t>- گزارش اختیاری</a:t>
            </a:r>
            <a:endParaRPr lang="en-US" sz="1200" dirty="0" smtClean="0">
              <a:latin typeface="B Nazanin"/>
              <a:cs typeface="Majalla UI"/>
            </a:endParaRPr>
          </a:p>
          <a:p>
            <a:pPr rtl="1">
              <a:buFont typeface="Wingdings 2" pitchFamily="18" charset="2"/>
              <a:buNone/>
              <a:defRPr/>
            </a:pPr>
            <a:r>
              <a:rPr lang="fa-IR" sz="1200" dirty="0" smtClean="0">
                <a:latin typeface="B Nazanin"/>
              </a:rPr>
              <a:t>                                                                  </a:t>
            </a:r>
            <a:r>
              <a:rPr lang="en-US" sz="1200" dirty="0" smtClean="0">
                <a:latin typeface="B Nazanin"/>
                <a:cs typeface="Majalla UI"/>
              </a:rPr>
              <a:t>B</a:t>
            </a:r>
            <a:r>
              <a:rPr lang="fa-IR" sz="1200" dirty="0" smtClean="0">
                <a:latin typeface="B Nazanin"/>
              </a:rPr>
              <a:t>-گزارش اجباری</a:t>
            </a:r>
          </a:p>
          <a:p>
            <a:pPr algn="r" rtl="1">
              <a:buFont typeface="Wingdings 2" pitchFamily="18" charset="2"/>
              <a:buNone/>
              <a:defRPr/>
            </a:pPr>
            <a:r>
              <a:rPr lang="fa-IR" sz="1400" dirty="0" smtClean="0">
                <a:latin typeface="B Nazanin"/>
              </a:rPr>
              <a:t>فرم هفتگی گزارش موارد خطا           بیمارستان .......................    از تاریخ .............لغایت .............</a:t>
            </a:r>
          </a:p>
          <a:p>
            <a:pPr algn="r" rtl="1">
              <a:buFont typeface="Wingdings 2" pitchFamily="18" charset="2"/>
              <a:buNone/>
              <a:defRPr/>
            </a:pPr>
            <a:endParaRPr lang="en-US" sz="1400" dirty="0" smtClean="0">
              <a:latin typeface="B Nazanin"/>
              <a:cs typeface="Majalla U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2000250"/>
          <a:ext cx="8929685" cy="428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2230"/>
                <a:gridCol w="1122230"/>
                <a:gridCol w="1613160"/>
                <a:gridCol w="928694"/>
                <a:gridCol w="824836"/>
                <a:gridCol w="2755401"/>
                <a:gridCol w="56313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شیفت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نتیجه یا عارضه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علت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منبع گزارش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نحوه</a:t>
                      </a:r>
                      <a:r>
                        <a:rPr lang="fa-IR" sz="1600" b="1" baseline="0" dirty="0" smtClean="0">
                          <a:latin typeface="B Nazanin"/>
                        </a:rPr>
                        <a:t> گزارش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>
                          <a:latin typeface="B Nazanin"/>
                        </a:rPr>
                        <a:t>خطا</a:t>
                      </a:r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ردیف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1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2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3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4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5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6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7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8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9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en-US" sz="16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latin typeface="B Nazanin"/>
                        </a:rPr>
                        <a:t>10</a:t>
                      </a:r>
                      <a:endParaRPr lang="en-US" sz="1200" b="1" dirty="0">
                        <a:latin typeface="B Nazanin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86493" y="1071563"/>
          <a:ext cx="7576457" cy="5286429"/>
        </p:xfrm>
        <a:graphic>
          <a:graphicData uri="http://schemas.openxmlformats.org/drawingml/2006/table">
            <a:tbl>
              <a:tblPr rtl="1"/>
              <a:tblGrid>
                <a:gridCol w="1344519"/>
                <a:gridCol w="1487020"/>
                <a:gridCol w="1527232"/>
                <a:gridCol w="1730666"/>
                <a:gridCol w="1487020"/>
              </a:tblGrid>
              <a:tr h="813713">
                <a:tc gridSpan="5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fa-IR" sz="2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6857">
                <a:tc rowSpan="9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b="1" dirty="0">
                          <a:latin typeface="Calibri"/>
                          <a:ea typeface="Calibri"/>
                          <a:cs typeface="Nazanin"/>
                        </a:rPr>
                        <a:t>محدوده فعالیت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" b="1" dirty="0">
                          <a:latin typeface="Calibri"/>
                          <a:ea typeface="Calibri"/>
                          <a:cs typeface="Nazanin"/>
                        </a:rPr>
                        <a:t>حیطه</a:t>
                      </a:r>
                      <a:r>
                        <a:rPr lang="ar-SA" sz="200" b="1" dirty="0">
                          <a:latin typeface="Nazanin" pitchFamily="2" charset="-78"/>
                          <a:ea typeface="Calibri"/>
                          <a:cs typeface="Nazanin" pitchFamily="2" charset="-78"/>
                        </a:rPr>
                        <a:t> </a:t>
                      </a:r>
                      <a:r>
                        <a:rPr kumimoji="0" lang="ar-SA" sz="1000" b="1" kern="1200" dirty="0" smtClean="0">
                          <a:solidFill>
                            <a:schemeClr val="tx1"/>
                          </a:solidFill>
                          <a:latin typeface="Nazanin" pitchFamily="2" charset="-78"/>
                          <a:ea typeface="+mn-ea"/>
                          <a:cs typeface="Nazanin" pitchFamily="2" charset="-78"/>
                        </a:rPr>
                        <a:t>حیطه اقدامات</a:t>
                      </a:r>
                      <a:endParaRPr lang="en-US" sz="1000" dirty="0">
                        <a:latin typeface="Nazanin" pitchFamily="2" charset="-78"/>
                        <a:ea typeface="Calibri"/>
                        <a:cs typeface="Nazanin" pitchFamily="2" charset="-78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200" b="1" dirty="0">
                          <a:latin typeface="Calibri"/>
                          <a:ea typeface="Calibri"/>
                          <a:cs typeface="Nazanin"/>
                        </a:rPr>
                        <a:t>اقدامات</a:t>
                      </a:r>
                      <a:r>
                        <a:rPr lang="ar-SA" sz="1000" b="1" dirty="0">
                          <a:latin typeface="Nazanin" pitchFamily="2" charset="-78"/>
                          <a:ea typeface="Calibri"/>
                          <a:cs typeface="Nazanin" pitchFamily="2" charset="-78"/>
                        </a:rPr>
                        <a:t> انجام </a:t>
                      </a:r>
                      <a:r>
                        <a:rPr lang="ar-SA" sz="1000" b="1" dirty="0" smtClean="0">
                          <a:latin typeface="Nazanin" pitchFamily="2" charset="-78"/>
                          <a:ea typeface="Calibri"/>
                          <a:cs typeface="Nazanin" pitchFamily="2" charset="-78"/>
                        </a:rPr>
                        <a:t>شده</a:t>
                      </a:r>
                      <a:r>
                        <a:rPr kumimoji="0" lang="ar-SA" sz="1000" b="1" kern="1200" dirty="0" smtClean="0">
                          <a:solidFill>
                            <a:schemeClr val="tx1"/>
                          </a:solidFill>
                          <a:latin typeface="Nazanin" pitchFamily="2" charset="-78"/>
                          <a:ea typeface="+mn-ea"/>
                          <a:cs typeface="Nazanin" pitchFamily="2" charset="-78"/>
                        </a:rPr>
                        <a:t>اقدامات انجام شده</a:t>
                      </a:r>
                      <a:endParaRPr lang="en-US" sz="1000" dirty="0">
                        <a:latin typeface="Nazanin" pitchFamily="2" charset="-78"/>
                        <a:ea typeface="Calibri"/>
                        <a:cs typeface="Nazanin" pitchFamily="2" charset="-78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28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kumimoji="0" lang="ar-SA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تشکیل گروه حاکمیت بالینی در بیمارستان ها</a:t>
                      </a:r>
                      <a:endParaRPr lang="en-US" sz="1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7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تعامل با بیمار، همراهان و جامعه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Nazanin"/>
                        </a:rPr>
                        <a:t>عملیاتی نمودن منشور حقوق بیمار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83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Nazanin"/>
                        </a:rPr>
                        <a:t>نظام مند نمودن رسیدگی به شکایات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14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Nazanin"/>
                        </a:rPr>
                        <a:t>سیاست گزاری تعامل با بیمار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25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Nazanin"/>
                        </a:rPr>
                        <a:t>سایر موارد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95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آموزش و مهارت آموزی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0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05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85813" y="214313"/>
            <a:ext cx="7572375" cy="642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a-IR"/>
              <a:t>اولویت های حاکمیت بالینی وزارتخانه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85787" y="214313"/>
          <a:ext cx="8148663" cy="6500857"/>
        </p:xfrm>
        <a:graphic>
          <a:graphicData uri="http://schemas.openxmlformats.org/drawingml/2006/table">
            <a:tbl>
              <a:tblPr rtl="1"/>
              <a:tblGrid>
                <a:gridCol w="1944375"/>
                <a:gridCol w="1944375"/>
                <a:gridCol w="2315538"/>
                <a:gridCol w="1944375"/>
              </a:tblGrid>
              <a:tr h="487903"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7903">
                <a:tc rowSpan="9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مدیریت خطر و ایمنی بیمار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 smtClean="0">
                          <a:latin typeface="Calibri"/>
                          <a:ea typeface="Calibri"/>
                          <a:cs typeface="Nazanin"/>
                        </a:rPr>
                        <a:t>فرهنگ سازی و بستر سازی مناسب</a:t>
                      </a:r>
                      <a:endParaRPr lang="en-US" sz="1000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/>
                      <a:endParaRPr lang="en-US" sz="1000" dirty="0"/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حمایت و رهبری کارکنان در مسیر مدیریت خطر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ایجاد نظام مدیریت خطر با رویکرد واکنشی و رویکرد پیشگیرانه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ترویج گزارش دهی خطا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تعامل با بیمار و مردم و استفاده از نظرات آن ها در مدیریت خطر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یادگیری و به اشتراک نهادن درس های آموخته شده از خطا های پزشکی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نهادینه کردن و اجرایی نمودن درس های آموخته شده از خطاها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سایر موارد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>
                          <a:latin typeface="Calibri"/>
                          <a:ea typeface="Calibri"/>
                          <a:cs typeface="Nazanin"/>
                        </a:rPr>
                        <a:t>تدوین شاخص های عملکردی</a:t>
                      </a:r>
                      <a:endParaRPr lang="en-US" sz="1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6">
                <a:tc row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استفاده از اطلاعات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ایجاد| ارتقای سیستم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Nazanin"/>
                        </a:rPr>
                        <a:t>His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fa-IR" sz="1000" dirty="0">
                          <a:latin typeface="Calibri"/>
                          <a:ea typeface="Calibri"/>
                          <a:cs typeface="Nazanin"/>
                        </a:rPr>
                        <a:t>سایر موارد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row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اثربخشی بالینی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استفاده از گایدلاین های موجود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سایر موارد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1716">
                <a:tc gridSpan="3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ممیزی بالینی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6">
                <a:tc rowSpan="3" gridSpan="2"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مدیریت کارکنان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تدوین </a:t>
                      </a:r>
                      <a:r>
                        <a:rPr lang="en-US" sz="1000" dirty="0">
                          <a:latin typeface="Calibri"/>
                          <a:ea typeface="Calibri"/>
                          <a:cs typeface="Nazanin"/>
                        </a:rPr>
                        <a:t>PDP</a:t>
                      </a:r>
                      <a:r>
                        <a:rPr lang="fa-IR" sz="1000" dirty="0">
                          <a:latin typeface="Calibri"/>
                          <a:ea typeface="Calibri"/>
                          <a:cs typeface="Nazanin"/>
                        </a:rPr>
                        <a:t> کارکنان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457200"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ar-SA" sz="1000" dirty="0">
                        <a:latin typeface="Calibri"/>
                        <a:ea typeface="Calibri"/>
                        <a:cs typeface="Nazanin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716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تهیه شناسنامه آموزشی کارکنان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4931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نظام آموزش کارکنان جدیدالورود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ar-SA" sz="1000" dirty="0">
                          <a:latin typeface="Calibri"/>
                          <a:ea typeface="Calibri"/>
                          <a:cs typeface="Nazanin"/>
                        </a:rPr>
                        <a:t>سایر موارد</a:t>
                      </a:r>
                      <a:endParaRPr lang="en-US" sz="1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3395" marR="133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63" y="357188"/>
            <a:ext cx="7772400" cy="238601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a-IR" sz="3200" dirty="0" smtClean="0">
                <a:solidFill>
                  <a:schemeClr val="tx2">
                    <a:satMod val="130000"/>
                  </a:schemeClr>
                </a:solidFill>
                <a:effectLst/>
                <a:latin typeface="Nazanin" pitchFamily="2" charset="-78"/>
                <a:ea typeface="+mj-ea"/>
                <a:cs typeface="Nazanin" pitchFamily="2" charset="-78"/>
              </a:rPr>
              <a:t>عدم آگاهي از ميزان و حجم واقعي خطاهاي پزشكي در نظام هاي ارائه خدمات سلامت از مهمترين عوامل ايجاد آسيب هاي مخاطره آميز جهت بيمار و مراكز درماني به شمار مي رود</a:t>
            </a:r>
            <a:r>
              <a:rPr lang="fa-IR" sz="3200" dirty="0" smtClean="0">
                <a:solidFill>
                  <a:schemeClr val="tx2">
                    <a:satMod val="130000"/>
                  </a:schemeClr>
                </a:solidFill>
                <a:latin typeface="Nazanin" pitchFamily="2" charset="-78"/>
                <a:ea typeface="+mj-ea"/>
                <a:cs typeface="Nazanin" pitchFamily="2" charset="-78"/>
              </a:rPr>
              <a:t>.</a:t>
            </a:r>
            <a:endParaRPr lang="en-US" sz="3200" dirty="0" smtClean="0">
              <a:solidFill>
                <a:schemeClr val="tx2">
                  <a:satMod val="130000"/>
                </a:schemeClr>
              </a:solidFill>
              <a:latin typeface="Nazanin" pitchFamily="2" charset="-78"/>
              <a:ea typeface="+mj-ea"/>
              <a:cs typeface="Nazanin" pitchFamily="2" charset="-78"/>
            </a:endParaRPr>
          </a:p>
        </p:txBody>
      </p:sp>
      <p:pic>
        <p:nvPicPr>
          <p:cNvPr id="51203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1857375" y="3143250"/>
            <a:ext cx="5675313" cy="3452813"/>
          </a:xfrm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250825" y="188913"/>
            <a:ext cx="8423275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1205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sp>
        <p:nvSpPr>
          <p:cNvPr id="51206" name="Rectangle 7"/>
          <p:cNvSpPr>
            <a:spLocks noChangeArrowheads="1"/>
          </p:cNvSpPr>
          <p:nvPr/>
        </p:nvSpPr>
        <p:spPr bwMode="auto">
          <a:xfrm>
            <a:off x="0" y="2500313"/>
            <a:ext cx="47513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en-US" altLang="zh-CN" sz="1200" b="1">
                <a:solidFill>
                  <a:srgbClr val="000000"/>
                </a:solidFill>
                <a:latin typeface="Times New Roman" pitchFamily="18" charset="0"/>
                <a:cs typeface="B Yagut"/>
              </a:rPr>
              <a:t>     </a:t>
            </a:r>
            <a:endParaRPr lang="en-US" altLang="zh-CN" sz="1100">
              <a:cs typeface="B Yagut"/>
            </a:endParaRPr>
          </a:p>
          <a:p>
            <a:pPr rtl="1" eaLnBrk="0" hangingPunct="0"/>
            <a:r>
              <a:rPr lang="fa-IR" altLang="zh-CN" sz="1200" b="1">
                <a:solidFill>
                  <a:srgbClr val="000000"/>
                </a:solidFill>
                <a:latin typeface="Times New Roman" pitchFamily="18" charset="0"/>
                <a:cs typeface="B Compset"/>
              </a:rPr>
              <a:t>                                                                                                                                         </a:t>
            </a:r>
            <a:endParaRPr lang="en-US" altLang="zh-CN" sz="1100">
              <a:cs typeface="华文中宋"/>
            </a:endParaRPr>
          </a:p>
          <a:p>
            <a:pPr eaLnBrk="0" hangingPunct="0"/>
            <a:endParaRPr lang="en-US" altLang="zh-CN">
              <a:cs typeface="华文中宋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268413"/>
            <a:ext cx="8569325" cy="4803775"/>
          </a:xfrm>
        </p:spPr>
        <p:txBody>
          <a:bodyPr rtlCol="0">
            <a:normAutofit fontScale="92500" lnSpcReduction="10000"/>
          </a:bodyPr>
          <a:lstStyle/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latin typeface="Nazanin" pitchFamily="2" charset="-78"/>
                <a:ea typeface="+mn-ea"/>
                <a:cs typeface="Nazanin" pitchFamily="2" charset="-78"/>
              </a:rPr>
              <a:t>به منظور افزايش سطح آگاهي مسئولين و متوليان مراكز درماني نسبت به وقوع خطاها نظام گزارش دهي خطاهاي پزشكي در دانشگاه علوم پزشكي كرمانشاه طراحي گرديده است .</a:t>
            </a:r>
            <a:endParaRPr lang="en-US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latin typeface="Nazanin" pitchFamily="2" charset="-78"/>
                <a:ea typeface="+mn-ea"/>
                <a:cs typeface="Nazanin" pitchFamily="2" charset="-78"/>
              </a:rPr>
              <a:t>نظام گزارش دهي خطاهاي پزشكي دو قسمت :</a:t>
            </a:r>
          </a:p>
          <a:p>
            <a:pPr algn="r" eaLnBrk="1" fontAlgn="auto" hangingPunct="1">
              <a:lnSpc>
                <a:spcPct val="20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latin typeface="Nazanin" pitchFamily="2" charset="-78"/>
                <a:ea typeface="+mn-ea"/>
                <a:cs typeface="Nazanin" pitchFamily="2" charset="-78"/>
              </a:rPr>
              <a:t>گزارش اختياري خطا و گزارش اجباري خطا   </a:t>
            </a:r>
            <a:endParaRPr lang="en-US" dirty="0" smtClean="0">
              <a:latin typeface="Nazanin" pitchFamily="2" charset="-78"/>
              <a:ea typeface="+mn-ea"/>
              <a:cs typeface="Nazanin" pitchFamily="2" charset="-78"/>
            </a:endParaRPr>
          </a:p>
        </p:txBody>
      </p:sp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2228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1341438"/>
            <a:ext cx="7858125" cy="5087937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latin typeface="Nazanin" pitchFamily="2" charset="-78"/>
                <a:ea typeface="+mn-ea"/>
                <a:cs typeface="Nazanin" pitchFamily="2" charset="-78"/>
              </a:rPr>
              <a:t>(</a:t>
            </a:r>
            <a:r>
              <a:rPr lang="en-US" sz="2400" dirty="0" smtClean="0">
                <a:latin typeface="+mj-lt"/>
                <a:ea typeface="+mn-ea"/>
                <a:cs typeface="Nazanin" pitchFamily="2" charset="-78"/>
              </a:rPr>
              <a:t>E.V.R</a:t>
            </a:r>
            <a:r>
              <a:rPr lang="fa-IR" sz="2400" dirty="0" smtClean="0">
                <a:latin typeface="Nazanin" pitchFamily="2" charset="-78"/>
                <a:ea typeface="+mn-ea"/>
                <a:cs typeface="Nazanin" pitchFamily="2" charset="-78"/>
              </a:rPr>
              <a:t>                                  اختياري (</a:t>
            </a:r>
            <a:endParaRPr lang="fa-IR" sz="2800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sz="2800" dirty="0" smtClean="0">
                <a:latin typeface="Nazanin" pitchFamily="2" charset="-78"/>
                <a:ea typeface="+mn-ea"/>
                <a:cs typeface="Nazanin" pitchFamily="2" charset="-78"/>
              </a:rPr>
              <a:t>گزارش دهي خطا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>
                <a:latin typeface="Nazanin" pitchFamily="2" charset="-78"/>
                <a:ea typeface="+mn-ea"/>
                <a:cs typeface="Nazanin" pitchFamily="2" charset="-78"/>
              </a:rPr>
              <a:t>(</a:t>
            </a:r>
            <a:r>
              <a:rPr lang="en-US" sz="2800" dirty="0" smtClean="0">
                <a:ea typeface="+mn-ea"/>
                <a:cs typeface="Nazanin" pitchFamily="2" charset="-78"/>
              </a:rPr>
              <a:t>E.C.R</a:t>
            </a:r>
            <a:r>
              <a:rPr lang="fa-IR" sz="2800" dirty="0" smtClean="0">
                <a:latin typeface="Nazanin" pitchFamily="2" charset="-78"/>
                <a:ea typeface="+mn-ea"/>
                <a:cs typeface="Nazanin" pitchFamily="2" charset="-78"/>
              </a:rPr>
              <a:t>                           ا</a:t>
            </a:r>
            <a:r>
              <a:rPr lang="fa-IR" sz="2400" dirty="0" smtClean="0">
                <a:latin typeface="Nazanin" pitchFamily="2" charset="-78"/>
                <a:ea typeface="+mn-ea"/>
                <a:cs typeface="Nazanin" pitchFamily="2" charset="-78"/>
              </a:rPr>
              <a:t>جباري (</a:t>
            </a:r>
          </a:p>
          <a:p>
            <a:pPr algn="r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400" dirty="0" smtClean="0">
                <a:latin typeface="Nazanin" pitchFamily="2" charset="-78"/>
                <a:ea typeface="+mn-ea"/>
                <a:cs typeface="Nazanin" pitchFamily="2" charset="-78"/>
              </a:rPr>
              <a:t>-گزارش اختياري خطا به صورت داوطلبانه توسط پزشكان و كاركنان شاغل در مراكز درماني كه بصورت باليني و پاراكلينيكي با بيمار در ارتباط مي باشند با استفاده از روشهاي متنوع در اين مكانيسم تهيه مي گردد.</a:t>
            </a:r>
          </a:p>
          <a:p>
            <a:pPr algn="r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400" dirty="0" smtClean="0">
                <a:latin typeface="Nazanin" pitchFamily="2" charset="-78"/>
                <a:ea typeface="+mn-ea"/>
                <a:cs typeface="Nazanin" pitchFamily="2" charset="-78"/>
              </a:rPr>
              <a:t>-گزارش اجباري خطا با توجه به مأموريت و شرح  وظايف افراد در سيستم بهداشتي و درماني تهيه و ارائه مي گردد. </a:t>
            </a:r>
            <a:r>
              <a:rPr lang="fa-IR" sz="2800" dirty="0" smtClean="0">
                <a:latin typeface="Nazanin" pitchFamily="2" charset="-78"/>
                <a:ea typeface="+mn-ea"/>
                <a:cs typeface="Nazanin" pitchFamily="2" charset="-78"/>
              </a:rPr>
              <a:t>                                      </a:t>
            </a:r>
            <a:endParaRPr lang="en-US" sz="2800" dirty="0" smtClean="0">
              <a:latin typeface="Nazanin" pitchFamily="2" charset="-78"/>
              <a:ea typeface="+mn-ea"/>
              <a:cs typeface="Nazanin" pitchFamily="2" charset="-78"/>
            </a:endParaRPr>
          </a:p>
        </p:txBody>
      </p:sp>
      <p:sp>
        <p:nvSpPr>
          <p:cNvPr id="53251" name="Rectangle 4"/>
          <p:cNvSpPr>
            <a:spLocks noChangeArrowheads="1"/>
          </p:cNvSpPr>
          <p:nvPr/>
        </p:nvSpPr>
        <p:spPr bwMode="auto">
          <a:xfrm>
            <a:off x="468313" y="188913"/>
            <a:ext cx="8205787" cy="640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3252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pic>
        <p:nvPicPr>
          <p:cNvPr id="53253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1357313"/>
            <a:ext cx="531813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38" y="1643063"/>
            <a:ext cx="8023225" cy="4081462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800" dirty="0" smtClean="0">
                <a:latin typeface="Nazanin" pitchFamily="2" charset="-78"/>
                <a:ea typeface="+mn-ea"/>
                <a:cs typeface="Nazanin" pitchFamily="2" charset="-78"/>
              </a:rPr>
              <a:t>افراد داراي نقش در گزارش اختياري خطا: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sz="2800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sz="2800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sz="2800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solidFill>
                  <a:srgbClr val="FF0000"/>
                </a:solidFill>
                <a:ea typeface="+mn-ea"/>
                <a:cs typeface="Nazanin" pitchFamily="2" charset="-78"/>
              </a:rPr>
              <a:t>E.V.R</a:t>
            </a:r>
            <a:r>
              <a:rPr lang="en-US" sz="4400" dirty="0" smtClean="0">
                <a:solidFill>
                  <a:srgbClr val="FF0000"/>
                </a:solidFill>
                <a:latin typeface="Nazanin" pitchFamily="2" charset="-78"/>
                <a:ea typeface="+mn-ea"/>
                <a:cs typeface="Nazanin" pitchFamily="2" charset="-78"/>
              </a:rPr>
              <a:t>  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800" dirty="0" smtClean="0">
                <a:latin typeface="Nazanin" pitchFamily="2" charset="-78"/>
                <a:ea typeface="+mn-ea"/>
                <a:cs typeface="Nazanin" pitchFamily="2" charset="-78"/>
              </a:rPr>
              <a:t> </a:t>
            </a:r>
            <a:endParaRPr lang="en-US" sz="2800" dirty="0" smtClean="0">
              <a:latin typeface="Nazanin" pitchFamily="2" charset="-78"/>
              <a:ea typeface="+mn-ea"/>
              <a:cs typeface="Nazanin" pitchFamily="2" charset="-78"/>
            </a:endParaRPr>
          </a:p>
        </p:txBody>
      </p:sp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4276" name="Rectangle 6"/>
          <p:cNvSpPr>
            <a:spLocks noChangeArrowheads="1"/>
          </p:cNvSpPr>
          <p:nvPr/>
        </p:nvSpPr>
        <p:spPr bwMode="auto">
          <a:xfrm>
            <a:off x="4572000" y="2428875"/>
            <a:ext cx="2227263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پزشـك</a:t>
            </a:r>
          </a:p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دستيـار</a:t>
            </a:r>
          </a:p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اينتـرن</a:t>
            </a:r>
          </a:p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كاركـنان</a:t>
            </a:r>
          </a:p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دانشجـو</a:t>
            </a:r>
          </a:p>
          <a:p>
            <a:pPr algn="ctr" rtl="1">
              <a:lnSpc>
                <a:spcPct val="150000"/>
              </a:lnSpc>
            </a:pPr>
            <a:r>
              <a:rPr lang="fa-IR" sz="2800">
                <a:latin typeface="Nazanin" pitchFamily="2" charset="-78"/>
                <a:cs typeface="Nazanin" pitchFamily="2" charset="-78"/>
              </a:rPr>
              <a:t>بيـمار-همراه</a:t>
            </a:r>
          </a:p>
        </p:txBody>
      </p:sp>
      <p:sp>
        <p:nvSpPr>
          <p:cNvPr id="54277" name="Rectangle 7"/>
          <p:cNvSpPr>
            <a:spLocks noChangeArrowheads="1"/>
          </p:cNvSpPr>
          <p:nvPr/>
        </p:nvSpPr>
        <p:spPr bwMode="auto">
          <a:xfrm>
            <a:off x="0" y="2500313"/>
            <a:ext cx="47513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en-US" altLang="zh-CN" sz="1200" b="1">
                <a:solidFill>
                  <a:srgbClr val="000000"/>
                </a:solidFill>
                <a:latin typeface="Times New Roman" pitchFamily="18" charset="0"/>
                <a:cs typeface="B Yagut"/>
              </a:rPr>
              <a:t>     </a:t>
            </a:r>
            <a:endParaRPr lang="en-US" altLang="zh-CN" sz="1100">
              <a:cs typeface="B Yagut"/>
            </a:endParaRPr>
          </a:p>
          <a:p>
            <a:pPr rtl="1" eaLnBrk="0" hangingPunct="0"/>
            <a:r>
              <a:rPr lang="fa-IR" altLang="zh-CN" sz="1200" b="1">
                <a:solidFill>
                  <a:srgbClr val="000000"/>
                </a:solidFill>
                <a:latin typeface="Times New Roman" pitchFamily="18" charset="0"/>
                <a:cs typeface="B Compset"/>
              </a:rPr>
              <a:t>                                                                                                                                         </a:t>
            </a:r>
            <a:endParaRPr lang="en-US" altLang="zh-CN" sz="1100">
              <a:cs typeface="华文中宋"/>
            </a:endParaRPr>
          </a:p>
          <a:p>
            <a:pPr eaLnBrk="0" hangingPunct="0"/>
            <a:endParaRPr lang="en-US" altLang="zh-CN">
              <a:cs typeface="华文中宋"/>
            </a:endParaRPr>
          </a:p>
        </p:txBody>
      </p:sp>
      <p:pic>
        <p:nvPicPr>
          <p:cNvPr id="54278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13" y="2643188"/>
            <a:ext cx="847725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4438" y="1000125"/>
            <a:ext cx="6400800" cy="5040313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dirty="0" smtClean="0">
                <a:latin typeface="Nazanin" pitchFamily="2" charset="-78"/>
                <a:ea typeface="+mn-ea"/>
                <a:cs typeface="Nazanin" pitchFamily="2" charset="-78"/>
              </a:rPr>
              <a:t>افراد داراي نقش در گزارش اجباري خطا:</a:t>
            </a: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dirty="0" smtClean="0">
              <a:ea typeface="+mn-ea"/>
              <a:cs typeface="B 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dirty="0" smtClean="0">
              <a:ea typeface="+mn-ea"/>
              <a:cs typeface="B 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dirty="0" smtClean="0">
              <a:ea typeface="+mn-ea"/>
              <a:cs typeface="B 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400" dirty="0" smtClean="0">
                <a:latin typeface="AngsanaUPC" pitchFamily="18" charset="-34"/>
                <a:ea typeface="+mn-ea"/>
                <a:cs typeface="B Yagut" pitchFamily="2" charset="-78"/>
              </a:rPr>
              <a:t>E.C.R</a:t>
            </a:r>
            <a:endParaRPr lang="fa-IR" sz="4400" dirty="0" smtClean="0">
              <a:ea typeface="+mn-ea"/>
              <a:cs typeface="B Yagut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ea typeface="+mn-ea"/>
              <a:cs typeface="B Yagut" pitchFamily="2" charset="-78"/>
            </a:endParaRPr>
          </a:p>
        </p:txBody>
      </p:sp>
      <p:sp>
        <p:nvSpPr>
          <p:cNvPr id="55299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5300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sp>
        <p:nvSpPr>
          <p:cNvPr id="55301" name="Rectangle 7"/>
          <p:cNvSpPr>
            <a:spLocks noChangeArrowheads="1"/>
          </p:cNvSpPr>
          <p:nvPr/>
        </p:nvSpPr>
        <p:spPr bwMode="auto">
          <a:xfrm>
            <a:off x="0" y="2500313"/>
            <a:ext cx="4751388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rtl="1"/>
            <a:r>
              <a:rPr lang="en-US" altLang="zh-CN" sz="1200" b="1">
                <a:solidFill>
                  <a:srgbClr val="000000"/>
                </a:solidFill>
                <a:latin typeface="Times New Roman" pitchFamily="18" charset="0"/>
                <a:cs typeface="B Yagut"/>
              </a:rPr>
              <a:t>     </a:t>
            </a:r>
            <a:endParaRPr lang="en-US" altLang="zh-CN" sz="1100">
              <a:cs typeface="B Yagut"/>
            </a:endParaRPr>
          </a:p>
          <a:p>
            <a:pPr rtl="1" eaLnBrk="0" hangingPunct="0"/>
            <a:r>
              <a:rPr lang="fa-IR" altLang="zh-CN" sz="1200" b="1">
                <a:solidFill>
                  <a:srgbClr val="000000"/>
                </a:solidFill>
                <a:latin typeface="Times New Roman" pitchFamily="18" charset="0"/>
                <a:cs typeface="B Compset"/>
              </a:rPr>
              <a:t>                                                                                                                                         </a:t>
            </a:r>
            <a:endParaRPr lang="en-US" altLang="zh-CN" sz="1100">
              <a:cs typeface="华文中宋"/>
            </a:endParaRPr>
          </a:p>
          <a:p>
            <a:pPr eaLnBrk="0" hangingPunct="0"/>
            <a:endParaRPr lang="en-US" altLang="zh-CN">
              <a:cs typeface="华文中宋"/>
            </a:endParaRPr>
          </a:p>
        </p:txBody>
      </p:sp>
      <p:pic>
        <p:nvPicPr>
          <p:cNvPr id="5530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1857375"/>
            <a:ext cx="6032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3" name="Rectangle 10"/>
          <p:cNvSpPr>
            <a:spLocks noChangeArrowheads="1"/>
          </p:cNvSpPr>
          <p:nvPr/>
        </p:nvSpPr>
        <p:spPr bwMode="auto">
          <a:xfrm>
            <a:off x="2857500" y="1643063"/>
            <a:ext cx="2714625" cy="557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سرپرستاران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كارشناس دفتر حاكميت باليني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سوپروايزر ها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كارشناس رسيدگي به شكايات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متـرون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كارشناسان ستادي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ستاد هدايت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مديران ستادي دانشگاه</a:t>
            </a:r>
          </a:p>
          <a:p>
            <a:pPr algn="ctr" rtl="1">
              <a:lnSpc>
                <a:spcPct val="150000"/>
              </a:lnSpc>
            </a:pPr>
            <a:r>
              <a:rPr lang="fa-IR" sz="2000" b="1">
                <a:ea typeface="B Nazanin"/>
                <a:cs typeface="B Nazanin"/>
              </a:rPr>
              <a:t>بيمار-همراه</a:t>
            </a:r>
          </a:p>
          <a:p>
            <a:pPr algn="ctr" rtl="1">
              <a:lnSpc>
                <a:spcPct val="150000"/>
              </a:lnSpc>
            </a:pPr>
            <a:endParaRPr lang="en-US" sz="2000">
              <a:ea typeface="B Lotus"/>
              <a:cs typeface="B Lotu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428875" y="500063"/>
            <a:ext cx="4286250" cy="85725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b="1" dirty="0">
                <a:solidFill>
                  <a:schemeClr val="tx1"/>
                </a:solidFill>
                <a:latin typeface="Nazanin" pitchFamily="2" charset="-78"/>
                <a:cs typeface="Nazanin" pitchFamily="2" charset="-78"/>
              </a:rPr>
              <a:t>روش اختیاری گزارش خطا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endParaRPr lang="fa-IR" b="1" dirty="0">
              <a:latin typeface="Nazanin" pitchFamily="2" charset="-78"/>
              <a:cs typeface="Nazanin" pitchFamily="2" charset="-78"/>
            </a:endParaRP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4313" y="1071563"/>
            <a:ext cx="8642350" cy="5454650"/>
          </a:xfrm>
        </p:spPr>
        <p:txBody>
          <a:bodyPr rtlCol="0">
            <a:normAutofit/>
          </a:bodyPr>
          <a:lstStyle/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endParaRPr lang="fa-IR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000" b="1" dirty="0" smtClean="0">
                <a:latin typeface="Nazanin" pitchFamily="2" charset="-78"/>
                <a:ea typeface="+mn-ea"/>
                <a:cs typeface="Nazanin" pitchFamily="2" charset="-78"/>
              </a:rPr>
              <a:t>پزشک محترم، همکار گرامی، دانشجوی عزیز</a:t>
            </a: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000" b="1" dirty="0" smtClean="0">
                <a:latin typeface="Nazanin" pitchFamily="2" charset="-78"/>
                <a:ea typeface="+mn-ea"/>
                <a:cs typeface="Nazanin" pitchFamily="2" charset="-78"/>
              </a:rPr>
              <a:t>        </a:t>
            </a:r>
            <a:endParaRPr lang="en-US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000" b="1" dirty="0" smtClean="0">
                <a:latin typeface="Nazanin" pitchFamily="2" charset="-78"/>
                <a:ea typeface="+mn-ea"/>
                <a:cs typeface="Nazanin" pitchFamily="2" charset="-78"/>
              </a:rPr>
              <a:t> اطلاع وآگاهی از وقوع یک خطای تشخیصی، درمانی، دارویی، پرستاری و.... همواره می تواند در جلوگیری از تکرار دوباره آن خطا مؤثر باشد.</a:t>
            </a:r>
            <a:endParaRPr lang="en-US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endParaRPr lang="fa-IR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000" b="1" dirty="0" smtClean="0">
                <a:latin typeface="Nazanin" pitchFamily="2" charset="-78"/>
                <a:ea typeface="+mn-ea"/>
                <a:cs typeface="Nazanin" pitchFamily="2" charset="-78"/>
              </a:rPr>
              <a:t> به منظور کاهش اثرات غیر قابل جبران خطاهای پزشکی، خواهشمنداست درصورت انجام یک پروسیجر خطا، یا مشاهده خطا ویا اطلاع از وقوع خطا به یکی از روش های زیر اقدام گردد:</a:t>
            </a: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endParaRPr lang="en-US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  <a:p>
            <a:pPr algn="r" rtl="1" eaLnBrk="1" fontAlgn="auto" hangingPunct="1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fa-IR" sz="2000" b="1" dirty="0" smtClean="0">
                <a:latin typeface="Nazanin" pitchFamily="2" charset="-78"/>
                <a:ea typeface="+mn-ea"/>
                <a:cs typeface="Nazanin" pitchFamily="2" charset="-78"/>
              </a:rPr>
              <a:t> </a:t>
            </a:r>
            <a:endParaRPr lang="en-US" sz="2000" b="1" dirty="0" smtClean="0">
              <a:latin typeface="Nazanin" pitchFamily="2" charset="-78"/>
              <a:ea typeface="+mn-ea"/>
              <a:cs typeface="Nazanin" pitchFamily="2" charset="-78"/>
            </a:endParaRPr>
          </a:p>
        </p:txBody>
      </p:sp>
      <p:sp>
        <p:nvSpPr>
          <p:cNvPr id="56324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428625" y="642938"/>
            <a:ext cx="8229600" cy="5697537"/>
          </a:xfrm>
        </p:spPr>
        <p:txBody>
          <a:bodyPr/>
          <a:lstStyle/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1800" b="1" smtClean="0">
                <a:latin typeface="Nazanin" pitchFamily="2" charset="-78"/>
                <a:cs typeface="Nazanin" pitchFamily="2" charset="-78"/>
              </a:rPr>
              <a:t>: تکمیل فرم اختیاری گزارش خطا وتحویل آن به دفتر حاکمیت بالینی یا سوپروایزر ویا قراردادن درصندوق شکایات وبررسی خطا.A</a:t>
            </a:r>
            <a:endParaRPr lang="en-US" sz="1800" b="1" smtClean="0">
              <a:latin typeface="Nazanin" pitchFamily="2" charset="-78"/>
              <a:cs typeface="Nazanin" pitchFamily="2" charset="-78"/>
            </a:endParaRPr>
          </a:p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1800" b="1" smtClean="0">
                <a:latin typeface="Nazanin" pitchFamily="2" charset="-78"/>
                <a:cs typeface="Nazanin" pitchFamily="2" charset="-78"/>
              </a:rPr>
              <a:t>: گزارش تلفنی موارد به دفترحاکمیت بالینی معاونت درمان به شماره  8378885- 0831</a:t>
            </a:r>
            <a:r>
              <a:rPr lang="en-US" sz="1800" b="1" smtClean="0">
                <a:latin typeface="Nazanin" pitchFamily="2" charset="-78"/>
                <a:cs typeface="Nazanin" pitchFamily="2" charset="-78"/>
              </a:rPr>
              <a:t>B</a:t>
            </a:r>
          </a:p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1800" b="1" smtClean="0">
                <a:latin typeface="Nazanin" pitchFamily="2" charset="-78"/>
                <a:cs typeface="Nazanin" pitchFamily="2" charset="-78"/>
              </a:rPr>
              <a:t>: گزارش ( حضوری یا تلفنی) به دفترحاکمیت بالینی بیمارستان.C</a:t>
            </a:r>
            <a:endParaRPr lang="en-US" sz="1800" b="1" smtClean="0">
              <a:latin typeface="Nazanin" pitchFamily="2" charset="-78"/>
              <a:cs typeface="Nazanin" pitchFamily="2" charset="-78"/>
            </a:endParaRPr>
          </a:p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1800" b="1" smtClean="0">
                <a:latin typeface="Nazanin" pitchFamily="2" charset="-78"/>
                <a:cs typeface="Nazanin" pitchFamily="2" charset="-78"/>
              </a:rPr>
              <a:t>: گزارش موارد خطا در ساعات عصر وشب به سوپروایزر بیمارستان .</a:t>
            </a:r>
            <a:r>
              <a:rPr lang="en-US" sz="1800" b="1" smtClean="0">
                <a:latin typeface="Nazanin" pitchFamily="2" charset="-78"/>
                <a:cs typeface="Nazanin" pitchFamily="2" charset="-78"/>
              </a:rPr>
              <a:t>D</a:t>
            </a:r>
            <a:endParaRPr lang="fa-IR" sz="1800" b="1" smtClean="0">
              <a:latin typeface="Nazanin" pitchFamily="2" charset="-78"/>
              <a:cs typeface="Nazanin" pitchFamily="2" charset="-78"/>
            </a:endParaRPr>
          </a:p>
          <a:p>
            <a:pPr algn="r" rtl="1" eaLnBrk="1" hangingPunct="1">
              <a:lnSpc>
                <a:spcPct val="150000"/>
              </a:lnSpc>
              <a:buFont typeface="Arial" pitchFamily="34" charset="0"/>
              <a:buNone/>
            </a:pPr>
            <a:r>
              <a:rPr lang="en-US" sz="1800" b="1" smtClean="0">
                <a:latin typeface="Nazanin" pitchFamily="2" charset="-78"/>
                <a:cs typeface="Nazanin" pitchFamily="2" charset="-78"/>
              </a:rPr>
              <a:t>E</a:t>
            </a:r>
            <a:r>
              <a:rPr lang="fa-IR" sz="1800" b="1" smtClean="0">
                <a:latin typeface="Nazanin" pitchFamily="2" charset="-78"/>
                <a:cs typeface="Nazanin" pitchFamily="2" charset="-78"/>
              </a:rPr>
              <a:t> : با مراجعه به سایت معاونت درمان به نشانی </a:t>
            </a:r>
            <a:r>
              <a:rPr lang="en-US" sz="1800" b="1" smtClean="0">
                <a:latin typeface="Nazanin" pitchFamily="2" charset="-78"/>
                <a:cs typeface="Nazanin" pitchFamily="2" charset="-78"/>
              </a:rPr>
              <a:t>http:vc-trethment.KUMS.ac.ir </a:t>
            </a:r>
            <a:r>
              <a:rPr lang="fa-IR" sz="1800" b="1" smtClean="0">
                <a:latin typeface="Nazanin" pitchFamily="2" charset="-78"/>
                <a:cs typeface="Nazanin" pitchFamily="2" charset="-78"/>
              </a:rPr>
              <a:t>و ثبت آن در قسمت خطاهای پزشکی و درمانی </a:t>
            </a:r>
            <a:endParaRPr lang="en-US" sz="1800" b="1" smtClean="0">
              <a:latin typeface="Nazanin" pitchFamily="2" charset="-78"/>
              <a:cs typeface="Nazanin" pitchFamily="2" charset="-78"/>
            </a:endParaRPr>
          </a:p>
          <a:p>
            <a:pPr algn="r" rtl="1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en-US" sz="1800" b="1" smtClean="0">
                <a:latin typeface="Nazanin" pitchFamily="2" charset="-78"/>
                <a:cs typeface="Nazanin" pitchFamily="2" charset="-78"/>
              </a:rPr>
              <a:t>F</a:t>
            </a:r>
            <a:r>
              <a:rPr lang="fa-IR" sz="1800" b="1" smtClean="0">
                <a:latin typeface="Nazanin" pitchFamily="2" charset="-78"/>
                <a:cs typeface="Nazanin" pitchFamily="2" charset="-78"/>
              </a:rPr>
              <a:t> : با مراجعه به سایت بیمارستان امام رضا (ع) به نشانی </a:t>
            </a:r>
            <a:r>
              <a:rPr lang="en-US" sz="1800" b="1" smtClean="0">
                <a:latin typeface="Nazanin" pitchFamily="2" charset="-78"/>
                <a:cs typeface="Nazanin" pitchFamily="2" charset="-78"/>
              </a:rPr>
              <a:t>WWW.IRHK.ir</a:t>
            </a:r>
            <a:r>
              <a:rPr lang="fa-IR" sz="1800" b="1" smtClean="0">
                <a:latin typeface="Nazanin" pitchFamily="2" charset="-78"/>
                <a:cs typeface="Nazanin" pitchFamily="2" charset="-78"/>
              </a:rPr>
              <a:t>  وثبت آن درقسمت خطاهای پزشکی ودرمانی.</a:t>
            </a:r>
          </a:p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endParaRPr lang="fa-IR" sz="1800" b="1" smtClean="0">
              <a:latin typeface="Nazanin" pitchFamily="2" charset="-78"/>
              <a:cs typeface="Nazanin" pitchFamily="2" charset="-78"/>
            </a:endParaRPr>
          </a:p>
          <a:p>
            <a:pPr algn="r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fa-IR" sz="1800" b="1" smtClean="0">
                <a:latin typeface="Nazanin" pitchFamily="2" charset="-78"/>
                <a:cs typeface="Nazanin" pitchFamily="2" charset="-78"/>
              </a:rPr>
              <a:t>توجه :  ثبت ویا گزارش موارد خطا بدون ذکر نام ومشخصات فرد یا افراد عامل انجام دهنده خطا می باشد.</a:t>
            </a:r>
          </a:p>
          <a:p>
            <a:pPr algn="r" rtl="1" eaLnBrk="1" hangingPunct="1">
              <a:buFont typeface="Arial" pitchFamily="34" charset="0"/>
              <a:buNone/>
            </a:pPr>
            <a:endParaRPr lang="en-US" sz="180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901700" y="188913"/>
            <a:ext cx="7772400" cy="362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/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58371" name="Rectangle 6"/>
          <p:cNvSpPr>
            <a:spLocks noChangeArrowheads="1"/>
          </p:cNvSpPr>
          <p:nvPr/>
        </p:nvSpPr>
        <p:spPr bwMode="auto">
          <a:xfrm>
            <a:off x="0" y="2500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 rtl="1"/>
            <a:endParaRPr lang="fa-IR"/>
          </a:p>
        </p:txBody>
      </p:sp>
      <p:sp>
        <p:nvSpPr>
          <p:cNvPr id="153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071563"/>
            <a:ext cx="6400800" cy="5572125"/>
          </a:xfrm>
          <a:ln>
            <a:solidFill>
              <a:schemeClr val="accent1"/>
            </a:solidFill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</a:rPr>
              <a:t>فرم اختیاری گزارش خطا</a:t>
            </a:r>
            <a:endParaRPr lang="en-US" sz="2000" smtClean="0">
              <a:ea typeface="+mn-ea"/>
              <a:cs typeface="Times New Roman" pitchFamily="18" charset="0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sz="1200" smtClean="0">
              <a:ea typeface="+mn-ea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mtClean="0">
                <a:ea typeface="+mn-ea"/>
                <a:cs typeface="B Lotus" pitchFamily="2" charset="-78"/>
              </a:rPr>
              <a:t>تا</a:t>
            </a:r>
            <a:r>
              <a:rPr lang="fa-IR" sz="2000" smtClean="0">
                <a:ea typeface="+mn-ea"/>
                <a:cs typeface="B Lotus" pitchFamily="2" charset="-78"/>
              </a:rPr>
              <a:t>ریخ     :                شیفت  :                      نام بخش: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نوع خطا: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علت خطا: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اهمیت خطا:                  بالا               متوسط               کم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عارضه یا معضل ایجاد شده: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امکان وقوع مجدد  خطا :   زیاد             متوسط             ضعیف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</a:t>
            </a:r>
            <a:endParaRPr lang="en-US" sz="2000" smtClean="0">
              <a:ea typeface="+mn-ea"/>
              <a:cs typeface="B Lotus" pitchFamily="2" charset="-78"/>
            </a:endParaRPr>
          </a:p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a-IR" sz="2000" smtClean="0">
                <a:ea typeface="+mn-ea"/>
                <a:cs typeface="B Lotus" pitchFamily="2" charset="-78"/>
              </a:rPr>
              <a:t> پیشنهادها جهت کاهش خطا:</a:t>
            </a:r>
            <a:endParaRPr lang="en-US" sz="4800" smtClean="0">
              <a:ea typeface="+mn-ea"/>
              <a:cs typeface="B Lotus" pitchFamily="2" charset="-78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a-IR" smtClean="0">
              <a:ea typeface="+mn-ea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413540" y="1114425"/>
          <a:ext cx="6350923" cy="365760"/>
        </p:xfrm>
        <a:graphic>
          <a:graphicData uri="http://schemas.openxmlformats.org/drawingml/2006/table">
            <a:tbl>
              <a:tblPr rtl="1"/>
              <a:tblGrid>
                <a:gridCol w="6350923"/>
              </a:tblGrid>
              <a:tr h="365760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357290" y="1081088"/>
          <a:ext cx="6423048" cy="5569527"/>
        </p:xfrm>
        <a:graphic>
          <a:graphicData uri="http://schemas.openxmlformats.org/drawingml/2006/table">
            <a:tbl>
              <a:tblPr rtl="1"/>
              <a:tblGrid>
                <a:gridCol w="6423048"/>
              </a:tblGrid>
              <a:tr h="5569527">
                <a:tc>
                  <a:txBody>
                    <a:bodyPr/>
                    <a:lstStyle/>
                    <a:p>
                      <a:pPr algn="l" rtl="0"/>
                      <a:endParaRPr lang="fa-IR" dirty="0">
                        <a:latin typeface="Nazanin" pitchFamily="2" charset="-78"/>
                        <a:cs typeface="Nazanin" pitchFamily="2" charset="-7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714</Words>
  <Application>Microsoft Office PowerPoint</Application>
  <PresentationFormat>On-screen Show (4:3)</PresentationFormat>
  <Paragraphs>135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نظام گزارش دهي خطاي پزشكي در دانشگاه علوم پزشكي كرمانشاه</vt:lpstr>
      <vt:lpstr>عدم آگاهي از ميزان و حجم واقعي خطاهاي پزشكي در نظام هاي ارائه خدمات سلامت از مهمترين عوامل ايجاد آسيب هاي مخاطره آميز جهت بيمار و مراكز درماني به شمار مي رود.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PARAK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نظام گزارش دهي خطاي پزشكي در دانشگاه علوم پزشكي كرمانشاه</dc:title>
  <dc:creator>USER</dc:creator>
  <cp:lastModifiedBy>USER</cp:lastModifiedBy>
  <cp:revision>1</cp:revision>
  <dcterms:created xsi:type="dcterms:W3CDTF">2011-04-27T03:59:56Z</dcterms:created>
  <dcterms:modified xsi:type="dcterms:W3CDTF">2011-04-27T04:00:37Z</dcterms:modified>
</cp:coreProperties>
</file>