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sldIdLst>
    <p:sldId id="303" r:id="rId16"/>
    <p:sldId id="287" r:id="rId17"/>
    <p:sldId id="288" r:id="rId18"/>
    <p:sldId id="289" r:id="rId19"/>
    <p:sldId id="258" r:id="rId20"/>
    <p:sldId id="322" r:id="rId21"/>
    <p:sldId id="307" r:id="rId22"/>
    <p:sldId id="321" r:id="rId23"/>
    <p:sldId id="323" r:id="rId24"/>
    <p:sldId id="298" r:id="rId25"/>
    <p:sldId id="324" r:id="rId26"/>
    <p:sldId id="325" r:id="rId27"/>
    <p:sldId id="326" r:id="rId28"/>
    <p:sldId id="327" r:id="rId29"/>
    <p:sldId id="296" r:id="rId30"/>
    <p:sldId id="328" r:id="rId31"/>
    <p:sldId id="329" r:id="rId32"/>
    <p:sldId id="306" r:id="rId33"/>
    <p:sldId id="277" r:id="rId34"/>
    <p:sldId id="330" r:id="rId35"/>
    <p:sldId id="278" r:id="rId36"/>
    <p:sldId id="331" r:id="rId37"/>
    <p:sldId id="279" r:id="rId38"/>
    <p:sldId id="332" r:id="rId39"/>
    <p:sldId id="260" r:id="rId40"/>
    <p:sldId id="333" r:id="rId41"/>
    <p:sldId id="280" r:id="rId42"/>
    <p:sldId id="334" r:id="rId43"/>
    <p:sldId id="281" r:id="rId44"/>
    <p:sldId id="335" r:id="rId45"/>
    <p:sldId id="257" r:id="rId46"/>
    <p:sldId id="336" r:id="rId47"/>
    <p:sldId id="282" r:id="rId48"/>
    <p:sldId id="337" r:id="rId49"/>
    <p:sldId id="283" r:id="rId50"/>
    <p:sldId id="338" r:id="rId51"/>
    <p:sldId id="284" r:id="rId52"/>
    <p:sldId id="339" r:id="rId53"/>
    <p:sldId id="259" r:id="rId54"/>
    <p:sldId id="340" r:id="rId55"/>
    <p:sldId id="285" r:id="rId56"/>
    <p:sldId id="341" r:id="rId57"/>
    <p:sldId id="286" r:id="rId58"/>
    <p:sldId id="342" r:id="rId59"/>
    <p:sldId id="265" r:id="rId60"/>
    <p:sldId id="343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04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66"/>
    <a:srgbClr val="FFFF00"/>
    <a:srgbClr val="66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shidpoor\Desktop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shidpoor\Desktop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shidpoor\Desktop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shidpoor\Desktop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shidpoor\Desktop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shidpoor\Desktop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shidpoor\Desktop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shidpoor\Desktop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711;&#1586;&#1575;&#1585;&#1588;%20&#1662;&#1575;&#1740;&#1588;%20&#1588;&#1576;&#1705;&#1607;%20&#1607;&#1575;\&#1588;&#1607;&#1585;&#1587;&#1578;&#1575;&#1606;&#1607;&#1575;&#1740;%20&#1662;&#1575;&#1740;&#1588;%20&#1588;&#1583;&#1607;\&#1580;&#1583;&#1575;&#1608;&#1604;%20&#1580;&#1605;&#1593;%20&#1576;&#1606;&#1583;&#1740;%20&#1606;&#1578;&#1575;&#1740;&#1580;%20&#1662;&#1575;&#1740;&#1588;%20FSH%20Monitoring%20%20&#1705;&#1585;&#1605;&#1575;&#1606;&#1588;&#1575;&#1607;\&#1580;&#1583;&#1608;&#1604;%20&#1606;&#1578;&#1575;&#1740;&#1580;%20&#1606;&#1607;&#1575;&#1740;&#1740;%20&#1662;&#1575;&#1740;&#1588;%20&#1587;&#1578;&#1575;&#1583;%20&#1588;&#1607;&#1585;&#1587;&#1578;&#1575;&#1606;FSH%20MONITOR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/>
              <a:t>نمودار مقایسه</a:t>
            </a:r>
            <a:r>
              <a:rPr lang="fa-IR" baseline="0"/>
              <a:t> </a:t>
            </a:r>
            <a:r>
              <a:rPr lang="fa-IR"/>
              <a:t>امتیاز کسب شده شهرستانها از برنامه های سلامت خانواده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Sheet5!$J$3</c:f>
              <c:strCache>
                <c:ptCount val="1"/>
                <c:pt idx="0">
                  <c:v>کرمانشاه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Sheet5!$K$3</c:f>
              <c:numCache>
                <c:formatCode>General</c:formatCode>
                <c:ptCount val="1"/>
                <c:pt idx="0">
                  <c:v>99.6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Sheet5!$J$4</c:f>
              <c:strCache>
                <c:ptCount val="1"/>
                <c:pt idx="0">
                  <c:v>گیلانغرب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Sheet5!$K$4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Sheet5!$J$5</c:f>
              <c:strCache>
                <c:ptCount val="1"/>
                <c:pt idx="0">
                  <c:v>کنگاور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Sheet5!$K$5</c:f>
              <c:numCache>
                <c:formatCode>General</c:formatCode>
                <c:ptCount val="1"/>
                <c:pt idx="0">
                  <c:v>96.2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Sheet5!$J$6</c:f>
              <c:strCache>
                <c:ptCount val="1"/>
                <c:pt idx="0">
                  <c:v>پاوه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Sheet5!$K$6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Sheet5!$J$7</c:f>
              <c:strCache>
                <c:ptCount val="1"/>
                <c:pt idx="0">
                  <c:v>جوانرود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Sheet5!$K$7</c:f>
              <c:numCache>
                <c:formatCode>General</c:formatCode>
                <c:ptCount val="1"/>
                <c:pt idx="0">
                  <c:v>95.4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Sheet5!$J$8</c:f>
              <c:strCache>
                <c:ptCount val="1"/>
                <c:pt idx="0">
                  <c:v>سرپل ذهاب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Sheet5!$K$8</c:f>
              <c:numCache>
                <c:formatCode>General</c:formatCode>
                <c:ptCount val="1"/>
                <c:pt idx="0">
                  <c:v>95.2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Sheet5!$J$9</c:f>
              <c:strCache>
                <c:ptCount val="1"/>
                <c:pt idx="0">
                  <c:v>اسلام آباد غرب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Sheet5!$K$9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Sheet5!$J$10</c:f>
              <c:strCache>
                <c:ptCount val="1"/>
                <c:pt idx="0">
                  <c:v>قصرشیرین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Sheet5!$K$10</c:f>
              <c:numCache>
                <c:formatCode>General</c:formatCode>
                <c:ptCount val="1"/>
                <c:pt idx="0">
                  <c:v>94.8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Sheet5!$J$11</c:f>
              <c:strCache>
                <c:ptCount val="1"/>
                <c:pt idx="0">
                  <c:v>روانسر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Sheet5!$K$11</c:f>
              <c:numCache>
                <c:formatCode>General</c:formatCode>
                <c:ptCount val="1"/>
                <c:pt idx="0">
                  <c:v>94.4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Sheet5!$J$12</c:f>
              <c:strCache>
                <c:ptCount val="1"/>
                <c:pt idx="0">
                  <c:v>میانگین استانی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Sheet5!$K$12</c:f>
              <c:numCache>
                <c:formatCode>General</c:formatCode>
                <c:ptCount val="1"/>
                <c:pt idx="0">
                  <c:v>93.6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Sheet5!$J$13</c:f>
              <c:strCache>
                <c:ptCount val="1"/>
                <c:pt idx="0">
                  <c:v>صحنه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Sheet5!$K$13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Sheet5!$J$14</c:f>
              <c:strCache>
                <c:ptCount val="1"/>
                <c:pt idx="0">
                  <c:v>ثلاث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Sheet5!$K$14</c:f>
              <c:numCache>
                <c:formatCode>General</c:formatCode>
                <c:ptCount val="1"/>
                <c:pt idx="0">
                  <c:v>90.4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Sheet5!$J$15</c:f>
              <c:strCache>
                <c:ptCount val="1"/>
                <c:pt idx="0">
                  <c:v>دالاهو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Sheet5!$K$15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Sheet5!$J$16</c:f>
              <c:strCache>
                <c:ptCount val="1"/>
                <c:pt idx="0">
                  <c:v>سنقر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Sheet5!$K$16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Sheet5!$J$17</c:f>
              <c:strCache>
                <c:ptCount val="1"/>
                <c:pt idx="0">
                  <c:v>هرسین</c:v>
                </c:pt>
              </c:strCache>
            </c:strRef>
          </c:tx>
          <c:cat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cat>
          <c:val>
            <c:numRef>
              <c:f>Sheet5!$K$17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346944"/>
        <c:axId val="145348480"/>
      </c:lineChart>
      <c:catAx>
        <c:axId val="1453469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45348480"/>
        <c:crosses val="autoZero"/>
        <c:auto val="1"/>
        <c:lblAlgn val="ctr"/>
        <c:lblOffset val="100"/>
        <c:noMultiLvlLbl val="0"/>
      </c:catAx>
      <c:valAx>
        <c:axId val="145348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fa-IR" sz="1800"/>
                  <a:t>درصد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fa-IR"/>
          </a:p>
        </c:txPr>
        <c:crossAx val="145346944"/>
        <c:crosses val="autoZero"/>
        <c:crossBetween val="between"/>
      </c:valAx>
      <c:spPr>
        <a:solidFill>
          <a:srgbClr val="FFFF66"/>
        </a:solidFill>
      </c:spPr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fa-IR"/>
        </a:p>
      </c:txPr>
    </c:legend>
    <c:plotVisOnly val="1"/>
    <c:dispBlanksAs val="gap"/>
    <c:showDLblsOverMax val="0"/>
  </c:chart>
  <c:spPr>
    <a:solidFill>
      <a:srgbClr val="99FF66"/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2000" b="1" i="0" baseline="0" dirty="0" smtClean="0">
                <a:effectLst/>
              </a:rPr>
              <a:t>نمودار مقایسه میانگین درصد امتیاز کسب شده از برنامه های سلامت خانواده</a:t>
            </a:r>
            <a:endParaRPr lang="fa-IR" sz="3200" dirty="0" smtClean="0">
              <a:effectLst/>
            </a:endParaRPr>
          </a:p>
          <a:p>
            <a:pPr algn="ctr">
              <a:defRPr/>
            </a:pPr>
            <a:r>
              <a:rPr lang="fa-IR" sz="2000" b="1" i="0" baseline="0" dirty="0" smtClean="0">
                <a:effectLst/>
              </a:rPr>
              <a:t> بر اساس چک لیست </a:t>
            </a:r>
            <a:r>
              <a:rPr lang="en-US" sz="2000" b="1" i="0" baseline="0" dirty="0" smtClean="0">
                <a:effectLst/>
              </a:rPr>
              <a:t> FSH Monitoring </a:t>
            </a:r>
            <a:r>
              <a:rPr lang="fa-IR" sz="2000" b="1" i="0" baseline="0" dirty="0" smtClean="0">
                <a:effectLst/>
              </a:rPr>
              <a:t> به تفکیک شهرستان/ دی ماه 1393</a:t>
            </a:r>
            <a:endParaRPr lang="fa-IR" sz="3200" dirty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Sheet5!$K$2</c:f>
              <c:strCache>
                <c:ptCount val="1"/>
                <c:pt idx="0">
                  <c:v>امتیاز پایش اول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Sheet5!$J$3:$J$17</c:f>
              <c:strCache>
                <c:ptCount val="15"/>
                <c:pt idx="0">
                  <c:v>کرمانشاه</c:v>
                </c:pt>
                <c:pt idx="1">
                  <c:v>گیلانغرب</c:v>
                </c:pt>
                <c:pt idx="2">
                  <c:v>کنگاور</c:v>
                </c:pt>
                <c:pt idx="3">
                  <c:v>پاوه</c:v>
                </c:pt>
                <c:pt idx="4">
                  <c:v>جوانرود</c:v>
                </c:pt>
                <c:pt idx="5">
                  <c:v>سرپل ذهاب</c:v>
                </c:pt>
                <c:pt idx="6">
                  <c:v>اسلام آباد غرب</c:v>
                </c:pt>
                <c:pt idx="7">
                  <c:v>قصرشیرین</c:v>
                </c:pt>
                <c:pt idx="8">
                  <c:v>روانسر</c:v>
                </c:pt>
                <c:pt idx="9">
                  <c:v>میانگین استانی</c:v>
                </c:pt>
                <c:pt idx="10">
                  <c:v>صحنه</c:v>
                </c:pt>
                <c:pt idx="11">
                  <c:v>ثلاث</c:v>
                </c:pt>
                <c:pt idx="12">
                  <c:v>دالاهو</c:v>
                </c:pt>
                <c:pt idx="13">
                  <c:v>سنقر</c:v>
                </c:pt>
                <c:pt idx="14">
                  <c:v>هرسین</c:v>
                </c:pt>
              </c:strCache>
            </c:strRef>
          </c:cat>
          <c:val>
            <c:numRef>
              <c:f>Sheet5!$K$3:$K$17</c:f>
              <c:numCache>
                <c:formatCode>General</c:formatCode>
                <c:ptCount val="15"/>
                <c:pt idx="0">
                  <c:v>99.6</c:v>
                </c:pt>
                <c:pt idx="1">
                  <c:v>97</c:v>
                </c:pt>
                <c:pt idx="2">
                  <c:v>96.2</c:v>
                </c:pt>
                <c:pt idx="3">
                  <c:v>96</c:v>
                </c:pt>
                <c:pt idx="4">
                  <c:v>95.4</c:v>
                </c:pt>
                <c:pt idx="5">
                  <c:v>95.2</c:v>
                </c:pt>
                <c:pt idx="6">
                  <c:v>95</c:v>
                </c:pt>
                <c:pt idx="7">
                  <c:v>94.8</c:v>
                </c:pt>
                <c:pt idx="8">
                  <c:v>94.4</c:v>
                </c:pt>
                <c:pt idx="9">
                  <c:v>93.6</c:v>
                </c:pt>
                <c:pt idx="10">
                  <c:v>91</c:v>
                </c:pt>
                <c:pt idx="11">
                  <c:v>90.4</c:v>
                </c:pt>
                <c:pt idx="12">
                  <c:v>90</c:v>
                </c:pt>
                <c:pt idx="13">
                  <c:v>89</c:v>
                </c:pt>
                <c:pt idx="14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705216"/>
        <c:axId val="145707008"/>
      </c:barChart>
      <c:catAx>
        <c:axId val="145705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fa-IR"/>
          </a:p>
        </c:txPr>
        <c:crossAx val="145707008"/>
        <c:crosses val="autoZero"/>
        <c:auto val="1"/>
        <c:lblAlgn val="ctr"/>
        <c:lblOffset val="100"/>
        <c:noMultiLvlLbl val="0"/>
      </c:catAx>
      <c:valAx>
        <c:axId val="14570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a-IR"/>
          </a:p>
        </c:txPr>
        <c:crossAx val="145705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b="1" i="0" baseline="0" dirty="0">
                <a:effectLst/>
              </a:rPr>
              <a:t>نمودار مقایسه درصد امتیاز کسب شده از چک لیست  </a:t>
            </a:r>
            <a:r>
              <a:rPr lang="en-US" sz="3200" b="1" i="0" baseline="0" dirty="0">
                <a:effectLst/>
              </a:rPr>
              <a:t> FSH Monitoring </a:t>
            </a:r>
            <a:r>
              <a:rPr lang="fa-IR" sz="3200" b="1" i="0" baseline="0" dirty="0">
                <a:effectLst/>
              </a:rPr>
              <a:t>سلامت خانواده به تفکیک </a:t>
            </a:r>
            <a:r>
              <a:rPr lang="fa-IR" sz="3200" b="1" i="0" baseline="0" dirty="0" smtClean="0">
                <a:effectLst/>
              </a:rPr>
              <a:t>برنامه/ </a:t>
            </a:r>
            <a:r>
              <a:rPr lang="fa-IR" sz="3200" b="1" i="0" baseline="0" dirty="0">
                <a:effectLst/>
              </a:rPr>
              <a:t>شهرستان کرمانشاه </a:t>
            </a:r>
            <a:r>
              <a:rPr lang="fa-IR" sz="3200" b="1" i="0" baseline="0" dirty="0" smtClean="0">
                <a:effectLst/>
              </a:rPr>
              <a:t>/ دی </a:t>
            </a:r>
            <a:r>
              <a:rPr lang="fa-IR" sz="3200" b="1" i="0" baseline="0" dirty="0">
                <a:effectLst/>
              </a:rPr>
              <a:t>ماه 1393</a:t>
            </a:r>
            <a:endParaRPr lang="en-US" sz="32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خانواده!$A$13</c:f>
              <c:strCache>
                <c:ptCount val="1"/>
                <c:pt idx="0">
                  <c:v>کرمانشاه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18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خانواده!$B$13:$G$13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98</c:v>
                </c:pt>
                <c:pt idx="4">
                  <c:v>100</c:v>
                </c:pt>
                <c:pt idx="5" formatCode="0.0;[Red]0.0">
                  <c:v>99.6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40160"/>
        <c:axId val="145741696"/>
      </c:lineChart>
      <c:catAx>
        <c:axId val="14574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2000" b="1"/>
            </a:pPr>
            <a:endParaRPr lang="fa-IR"/>
          </a:p>
        </c:txPr>
        <c:crossAx val="145741696"/>
        <c:crosses val="autoZero"/>
        <c:auto val="1"/>
        <c:lblAlgn val="ctr"/>
        <c:lblOffset val="100"/>
        <c:noMultiLvlLbl val="0"/>
      </c:catAx>
      <c:valAx>
        <c:axId val="14574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45740160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92D05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3600"/>
          </a:pPr>
          <a:endParaRPr lang="fa-I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فرایند!$A$13</c:f>
              <c:strCache>
                <c:ptCount val="1"/>
                <c:pt idx="0">
                  <c:v>کرمانشاه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0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فرایند!$B$13:$F$13</c:f>
              <c:numCache>
                <c:formatCode>General</c:formatCode>
                <c:ptCount val="5"/>
                <c:pt idx="0">
                  <c:v>99.6</c:v>
                </c:pt>
                <c:pt idx="1">
                  <c:v>100</c:v>
                </c:pt>
                <c:pt idx="2">
                  <c:v>98.3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66656"/>
        <c:axId val="145788928"/>
      </c:lineChart>
      <c:catAx>
        <c:axId val="145766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600" b="1"/>
            </a:pPr>
            <a:endParaRPr lang="fa-IR"/>
          </a:p>
        </c:txPr>
        <c:crossAx val="145788928"/>
        <c:crosses val="autoZero"/>
        <c:auto val="1"/>
        <c:lblAlgn val="ctr"/>
        <c:lblOffset val="100"/>
        <c:noMultiLvlLbl val="0"/>
      </c:catAx>
      <c:valAx>
        <c:axId val="14578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a-IR"/>
          </a:p>
        </c:txPr>
        <c:crossAx val="145766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b="1" i="0" baseline="0" dirty="0">
                <a:effectLst/>
              </a:rPr>
              <a:t>نمودار مقایسه درصد امتیاز کسب شده از چک لیست  </a:t>
            </a:r>
            <a:r>
              <a:rPr lang="en-US" sz="3200" b="1" i="0" baseline="0" dirty="0">
                <a:effectLst/>
              </a:rPr>
              <a:t> FSH Monitoring </a:t>
            </a:r>
            <a:r>
              <a:rPr lang="fa-IR" sz="3200" b="1" i="0" baseline="0" dirty="0">
                <a:effectLst/>
              </a:rPr>
              <a:t>سلامت خانواده به تفکیک </a:t>
            </a:r>
            <a:r>
              <a:rPr lang="fa-IR" sz="3200" b="1" i="0" baseline="0" dirty="0" smtClean="0">
                <a:effectLst/>
              </a:rPr>
              <a:t>برنامه/ </a:t>
            </a:r>
            <a:r>
              <a:rPr lang="fa-IR" sz="3200" b="1" i="0" baseline="0" dirty="0">
                <a:effectLst/>
              </a:rPr>
              <a:t>شهرستان </a:t>
            </a:r>
            <a:r>
              <a:rPr lang="fa-IR" sz="3200" b="1" i="0" baseline="0" dirty="0" smtClean="0">
                <a:effectLst/>
              </a:rPr>
              <a:t>گیلانغرب/ </a:t>
            </a:r>
            <a:r>
              <a:rPr lang="fa-IR" sz="3200" b="1" i="0" baseline="0" dirty="0">
                <a:effectLst/>
              </a:rPr>
              <a:t>دی ماه 1393</a:t>
            </a:r>
            <a:endParaRPr lang="en-US" sz="32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خانواده!$A$15</c:f>
              <c:strCache>
                <c:ptCount val="1"/>
                <c:pt idx="0">
                  <c:v>گیلانغرب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خانواده!$B$15:$G$15</c:f>
              <c:numCache>
                <c:formatCode>General</c:formatCode>
                <c:ptCount val="6"/>
                <c:pt idx="0">
                  <c:v>100</c:v>
                </c:pt>
                <c:pt idx="1">
                  <c:v>97</c:v>
                </c:pt>
                <c:pt idx="2">
                  <c:v>99</c:v>
                </c:pt>
                <c:pt idx="3">
                  <c:v>90</c:v>
                </c:pt>
                <c:pt idx="4">
                  <c:v>98</c:v>
                </c:pt>
                <c:pt idx="5" formatCode="0;[Red]0">
                  <c:v>96.8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01920"/>
        <c:axId val="153603456"/>
      </c:lineChart>
      <c:catAx>
        <c:axId val="153601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2000" b="1"/>
            </a:pPr>
            <a:endParaRPr lang="fa-IR"/>
          </a:p>
        </c:txPr>
        <c:crossAx val="153603456"/>
        <c:crosses val="autoZero"/>
        <c:auto val="1"/>
        <c:lblAlgn val="ctr"/>
        <c:lblOffset val="100"/>
        <c:noMultiLvlLbl val="0"/>
      </c:catAx>
      <c:valAx>
        <c:axId val="15360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53601920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92D05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3600"/>
          </a:pPr>
          <a:endParaRPr lang="fa-I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فرایند!$A$15</c:f>
              <c:strCache>
                <c:ptCount val="1"/>
                <c:pt idx="0">
                  <c:v>گیلانغرب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فرایند!$B$15:$F$15</c:f>
              <c:numCache>
                <c:formatCode>General</c:formatCode>
                <c:ptCount val="5"/>
                <c:pt idx="0">
                  <c:v>96</c:v>
                </c:pt>
                <c:pt idx="1">
                  <c:v>98</c:v>
                </c:pt>
                <c:pt idx="2">
                  <c:v>92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05824"/>
        <c:axId val="147007360"/>
      </c:lineChart>
      <c:catAx>
        <c:axId val="147005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800" b="1"/>
            </a:pPr>
            <a:endParaRPr lang="fa-IR"/>
          </a:p>
        </c:txPr>
        <c:crossAx val="147007360"/>
        <c:crosses val="autoZero"/>
        <c:auto val="1"/>
        <c:lblAlgn val="ctr"/>
        <c:lblOffset val="100"/>
        <c:noMultiLvlLbl val="0"/>
      </c:catAx>
      <c:valAx>
        <c:axId val="14700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a-IR"/>
          </a:p>
        </c:txPr>
        <c:crossAx val="147005824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b="1" i="0" baseline="0" dirty="0">
                <a:effectLst/>
              </a:rPr>
              <a:t>نمودار مقایسه درصد امتیاز کسب شده از چک لیست  </a:t>
            </a:r>
            <a:r>
              <a:rPr lang="en-US" sz="3200" b="1" i="0" baseline="0" dirty="0">
                <a:effectLst/>
              </a:rPr>
              <a:t> FSH Monitoring </a:t>
            </a:r>
            <a:r>
              <a:rPr lang="fa-IR" sz="3200" b="1" i="0" baseline="0" dirty="0">
                <a:effectLst/>
              </a:rPr>
              <a:t>سلامت خانواده به تفکیک برنامه  / شهرستان </a:t>
            </a:r>
            <a:r>
              <a:rPr lang="fa-IR" sz="3200" b="1" i="0" baseline="0" dirty="0" smtClean="0">
                <a:effectLst/>
              </a:rPr>
              <a:t>کنگاور/ </a:t>
            </a:r>
            <a:r>
              <a:rPr lang="fa-IR" sz="3200" b="1" i="0" baseline="0" dirty="0">
                <a:effectLst/>
              </a:rPr>
              <a:t>دی ماه 1393</a:t>
            </a:r>
            <a:endParaRPr lang="en-US" sz="32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خانواده!$A$14</c:f>
              <c:strCache>
                <c:ptCount val="1"/>
                <c:pt idx="0">
                  <c:v>کنگاور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خانواده!$B$14:$G$14</c:f>
              <c:numCache>
                <c:formatCode>General</c:formatCode>
                <c:ptCount val="6"/>
                <c:pt idx="0">
                  <c:v>98</c:v>
                </c:pt>
                <c:pt idx="1">
                  <c:v>97</c:v>
                </c:pt>
                <c:pt idx="2">
                  <c:v>96</c:v>
                </c:pt>
                <c:pt idx="3">
                  <c:v>95</c:v>
                </c:pt>
                <c:pt idx="4">
                  <c:v>95</c:v>
                </c:pt>
                <c:pt idx="5" formatCode="0.0;[Red]0.0">
                  <c:v>96.2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40512"/>
        <c:axId val="147042304"/>
      </c:lineChart>
      <c:catAx>
        <c:axId val="147040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2000" b="1"/>
            </a:pPr>
            <a:endParaRPr lang="fa-IR"/>
          </a:p>
        </c:txPr>
        <c:crossAx val="147042304"/>
        <c:crosses val="autoZero"/>
        <c:auto val="1"/>
        <c:lblAlgn val="ctr"/>
        <c:lblOffset val="100"/>
        <c:noMultiLvlLbl val="0"/>
      </c:catAx>
      <c:valAx>
        <c:axId val="14704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4704051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92D05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3600"/>
          </a:pPr>
          <a:endParaRPr lang="fa-I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فرایند!$A$14</c:f>
              <c:strCache>
                <c:ptCount val="1"/>
                <c:pt idx="0">
                  <c:v>کنگاور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0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فرایند!$B$14:$F$14</c:f>
              <c:numCache>
                <c:formatCode>General</c:formatCode>
                <c:ptCount val="5"/>
                <c:pt idx="0">
                  <c:v>96</c:v>
                </c:pt>
                <c:pt idx="1">
                  <c:v>100</c:v>
                </c:pt>
                <c:pt idx="2">
                  <c:v>86</c:v>
                </c:pt>
                <c:pt idx="3">
                  <c:v>100</c:v>
                </c:pt>
                <c:pt idx="4">
                  <c:v>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63168"/>
        <c:axId val="147064704"/>
      </c:lineChart>
      <c:catAx>
        <c:axId val="14706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800" b="1"/>
            </a:pPr>
            <a:endParaRPr lang="fa-IR"/>
          </a:p>
        </c:txPr>
        <c:crossAx val="147064704"/>
        <c:crosses val="autoZero"/>
        <c:auto val="1"/>
        <c:lblAlgn val="ctr"/>
        <c:lblOffset val="100"/>
        <c:noMultiLvlLbl val="0"/>
      </c:catAx>
      <c:valAx>
        <c:axId val="14706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47063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b="1" i="0" baseline="0" dirty="0">
                <a:effectLst/>
              </a:rPr>
              <a:t>نمودار مقایسه درصد امتیاز کسب شده از چک لیست  </a:t>
            </a:r>
            <a:r>
              <a:rPr lang="en-US" sz="3200" b="1" i="0" baseline="0" dirty="0">
                <a:effectLst/>
              </a:rPr>
              <a:t> FSH Monitoring </a:t>
            </a:r>
            <a:r>
              <a:rPr lang="fa-IR" sz="3200" b="1" i="0" baseline="0" dirty="0">
                <a:effectLst/>
              </a:rPr>
              <a:t>سلامت خانواده به تفکیک </a:t>
            </a:r>
            <a:r>
              <a:rPr lang="fa-IR" sz="3200" b="1" i="0" baseline="0" dirty="0" smtClean="0">
                <a:effectLst/>
              </a:rPr>
              <a:t>برنامه/ </a:t>
            </a:r>
            <a:r>
              <a:rPr lang="fa-IR" sz="3200" b="1" i="0" baseline="0" dirty="0">
                <a:effectLst/>
              </a:rPr>
              <a:t>شهرستان </a:t>
            </a:r>
            <a:r>
              <a:rPr lang="fa-IR" sz="3200" b="1" i="0" baseline="0" dirty="0" smtClean="0">
                <a:effectLst/>
              </a:rPr>
              <a:t>پاوه/ </a:t>
            </a:r>
            <a:r>
              <a:rPr lang="fa-IR" sz="3200" b="1" i="0" baseline="0" dirty="0">
                <a:effectLst/>
              </a:rPr>
              <a:t>دی ماه 1393</a:t>
            </a:r>
            <a:endParaRPr lang="en-US" sz="32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خانواده!$A$4</c:f>
              <c:strCache>
                <c:ptCount val="1"/>
                <c:pt idx="0">
                  <c:v>پاوه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0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خانواده!$B$4:$G$4</c:f>
              <c:numCache>
                <c:formatCode>General</c:formatCode>
                <c:ptCount val="6"/>
                <c:pt idx="0">
                  <c:v>95</c:v>
                </c:pt>
                <c:pt idx="1">
                  <c:v>98</c:v>
                </c:pt>
                <c:pt idx="2">
                  <c:v>96</c:v>
                </c:pt>
                <c:pt idx="3">
                  <c:v>94</c:v>
                </c:pt>
                <c:pt idx="4">
                  <c:v>96</c:v>
                </c:pt>
                <c:pt idx="5" formatCode="0;[Red]0">
                  <c:v>95.8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03264"/>
        <c:axId val="152204800"/>
      </c:lineChart>
      <c:catAx>
        <c:axId val="15220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="1"/>
            </a:pPr>
            <a:endParaRPr lang="fa-IR"/>
          </a:p>
        </c:txPr>
        <c:crossAx val="152204800"/>
        <c:crosses val="autoZero"/>
        <c:auto val="1"/>
        <c:lblAlgn val="ctr"/>
        <c:lblOffset val="100"/>
        <c:noMultiLvlLbl val="0"/>
      </c:catAx>
      <c:valAx>
        <c:axId val="15220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fa-IR"/>
          </a:p>
        </c:txPr>
        <c:crossAx val="15220326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92D05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4000"/>
          </a:pPr>
          <a:endParaRPr lang="fa-I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فرایند!$A$4</c:f>
              <c:strCache>
                <c:ptCount val="1"/>
                <c:pt idx="0">
                  <c:v>پاوه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فرایند!$B$4:$F$4</c:f>
              <c:numCache>
                <c:formatCode>General</c:formatCode>
                <c:ptCount val="5"/>
                <c:pt idx="0">
                  <c:v>94.3</c:v>
                </c:pt>
                <c:pt idx="1">
                  <c:v>93.3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110144"/>
        <c:axId val="147111936"/>
      </c:lineChart>
      <c:catAx>
        <c:axId val="147110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800" b="1"/>
            </a:pPr>
            <a:endParaRPr lang="fa-IR"/>
          </a:p>
        </c:txPr>
        <c:crossAx val="147111936"/>
        <c:crosses val="autoZero"/>
        <c:auto val="1"/>
        <c:lblAlgn val="ctr"/>
        <c:lblOffset val="100"/>
        <c:noMultiLvlLbl val="0"/>
      </c:catAx>
      <c:valAx>
        <c:axId val="1471119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a-IR"/>
                  <a:t>درصد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fa-IR"/>
          </a:p>
        </c:txPr>
        <c:crossAx val="147110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b="1" i="0" baseline="0" dirty="0">
                <a:effectLst/>
              </a:rPr>
              <a:t>نمودار مقایسه درصد امتیاز کسب شده از چک لیست  </a:t>
            </a:r>
            <a:r>
              <a:rPr lang="en-US" sz="3200" b="1" i="0" baseline="0" dirty="0">
                <a:effectLst/>
              </a:rPr>
              <a:t> FSH Monitoring </a:t>
            </a:r>
            <a:r>
              <a:rPr lang="fa-IR" sz="3200" b="1" i="0" baseline="0" dirty="0">
                <a:effectLst/>
              </a:rPr>
              <a:t>سلامت خانواده به تفکیک </a:t>
            </a:r>
            <a:r>
              <a:rPr lang="fa-IR" sz="3200" b="1" i="0" baseline="0" dirty="0" smtClean="0">
                <a:effectLst/>
              </a:rPr>
              <a:t>برنامه </a:t>
            </a:r>
            <a:r>
              <a:rPr lang="fa-IR" sz="3200" b="1" i="0" baseline="0" dirty="0">
                <a:effectLst/>
              </a:rPr>
              <a:t>/ شهرستان </a:t>
            </a:r>
            <a:r>
              <a:rPr lang="fa-IR" sz="3200" b="1" i="0" baseline="0" dirty="0" smtClean="0">
                <a:effectLst/>
              </a:rPr>
              <a:t>جوانرود/ </a:t>
            </a:r>
            <a:r>
              <a:rPr lang="fa-IR" sz="3200" b="1" i="0" baseline="0" dirty="0">
                <a:effectLst/>
              </a:rPr>
              <a:t>دی ماه 1393</a:t>
            </a:r>
            <a:endParaRPr lang="en-US" sz="32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خانواده!$A$6</c:f>
              <c:strCache>
                <c:ptCount val="1"/>
                <c:pt idx="0">
                  <c:v>جوانرود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خانواده!$B$6:$G$6</c:f>
              <c:numCache>
                <c:formatCode>General</c:formatCode>
                <c:ptCount val="6"/>
                <c:pt idx="0">
                  <c:v>94</c:v>
                </c:pt>
                <c:pt idx="1">
                  <c:v>97</c:v>
                </c:pt>
                <c:pt idx="2">
                  <c:v>99</c:v>
                </c:pt>
                <c:pt idx="3">
                  <c:v>91</c:v>
                </c:pt>
                <c:pt idx="4">
                  <c:v>96</c:v>
                </c:pt>
                <c:pt idx="5" formatCode="0.0;[Red]0.0">
                  <c:v>95.4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794432"/>
        <c:axId val="153795968"/>
      </c:lineChart>
      <c:catAx>
        <c:axId val="15379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="1"/>
            </a:pPr>
            <a:endParaRPr lang="fa-IR"/>
          </a:p>
        </c:txPr>
        <c:crossAx val="153795968"/>
        <c:crosses val="autoZero"/>
        <c:auto val="1"/>
        <c:lblAlgn val="ctr"/>
        <c:lblOffset val="100"/>
        <c:noMultiLvlLbl val="0"/>
      </c:catAx>
      <c:valAx>
        <c:axId val="15379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fa-IR"/>
          </a:p>
        </c:txPr>
        <c:crossAx val="15379443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برنامه!$A$3</c:f>
              <c:strCache>
                <c:ptCount val="1"/>
                <c:pt idx="0">
                  <c:v>اسلام آباد غرب</c:v>
                </c:pt>
              </c:strCache>
            </c:strRef>
          </c:tx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برنامه!$B$3:$F$3</c:f>
              <c:numCache>
                <c:formatCode>General</c:formatCode>
                <c:ptCount val="5"/>
                <c:pt idx="0">
                  <c:v>96</c:v>
                </c:pt>
                <c:pt idx="1">
                  <c:v>96</c:v>
                </c:pt>
                <c:pt idx="2">
                  <c:v>96</c:v>
                </c:pt>
                <c:pt idx="3">
                  <c:v>92</c:v>
                </c:pt>
                <c:pt idx="4">
                  <c:v>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برنامه!$A$4</c:f>
              <c:strCache>
                <c:ptCount val="1"/>
                <c:pt idx="0">
                  <c:v>پاوه</c:v>
                </c:pt>
              </c:strCache>
            </c:strRef>
          </c:tx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برنامه!$B$4:$F$4</c:f>
              <c:numCache>
                <c:formatCode>General</c:formatCode>
                <c:ptCount val="5"/>
                <c:pt idx="0">
                  <c:v>95</c:v>
                </c:pt>
                <c:pt idx="1">
                  <c:v>98</c:v>
                </c:pt>
                <c:pt idx="2">
                  <c:v>96</c:v>
                </c:pt>
                <c:pt idx="3">
                  <c:v>94</c:v>
                </c:pt>
                <c:pt idx="4">
                  <c:v>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برنامه!$A$5</c:f>
              <c:strCache>
                <c:ptCount val="1"/>
                <c:pt idx="0">
                  <c:v>ثلاث</c:v>
                </c:pt>
              </c:strCache>
            </c:strRef>
          </c:tx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برنامه!$B$5:$F$5</c:f>
              <c:numCache>
                <c:formatCode>General</c:formatCode>
                <c:ptCount val="5"/>
                <c:pt idx="0">
                  <c:v>92</c:v>
                </c:pt>
                <c:pt idx="1">
                  <c:v>94</c:v>
                </c:pt>
                <c:pt idx="2">
                  <c:v>93</c:v>
                </c:pt>
                <c:pt idx="3">
                  <c:v>87</c:v>
                </c:pt>
                <c:pt idx="4">
                  <c:v>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برنامه!$A$6</c:f>
              <c:strCache>
                <c:ptCount val="1"/>
                <c:pt idx="0">
                  <c:v>جوانرود</c:v>
                </c:pt>
              </c:strCache>
            </c:strRef>
          </c:tx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برنامه!$B$6:$F$6</c:f>
              <c:numCache>
                <c:formatCode>General</c:formatCode>
                <c:ptCount val="5"/>
                <c:pt idx="0">
                  <c:v>94</c:v>
                </c:pt>
                <c:pt idx="1">
                  <c:v>97</c:v>
                </c:pt>
                <c:pt idx="2">
                  <c:v>99</c:v>
                </c:pt>
                <c:pt idx="3">
                  <c:v>91</c:v>
                </c:pt>
                <c:pt idx="4">
                  <c:v>96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برنامه!$A$7</c:f>
              <c:strCache>
                <c:ptCount val="1"/>
                <c:pt idx="0">
                  <c:v>دالاهو</c:v>
                </c:pt>
              </c:strCache>
            </c:strRef>
          </c:tx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برنامه!$B$7:$F$7</c:f>
              <c:numCache>
                <c:formatCode>General</c:formatCode>
                <c:ptCount val="5"/>
                <c:pt idx="0">
                  <c:v>94</c:v>
                </c:pt>
                <c:pt idx="1">
                  <c:v>94</c:v>
                </c:pt>
                <c:pt idx="2">
                  <c:v>91</c:v>
                </c:pt>
                <c:pt idx="3">
                  <c:v>91</c:v>
                </c:pt>
                <c:pt idx="4">
                  <c:v>80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برنامه!$A$8</c:f>
              <c:strCache>
                <c:ptCount val="1"/>
                <c:pt idx="0">
                  <c:v>روانسر</c:v>
                </c:pt>
              </c:strCache>
            </c:strRef>
          </c:tx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برنامه!$B$8:$F$8</c:f>
              <c:numCache>
                <c:formatCode>General</c:formatCode>
                <c:ptCount val="5"/>
                <c:pt idx="0">
                  <c:v>92</c:v>
                </c:pt>
                <c:pt idx="1">
                  <c:v>97</c:v>
                </c:pt>
                <c:pt idx="2">
                  <c:v>91</c:v>
                </c:pt>
                <c:pt idx="3">
                  <c:v>94</c:v>
                </c:pt>
                <c:pt idx="4">
                  <c:v>98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برنامه!$A$9</c:f>
              <c:strCache>
                <c:ptCount val="1"/>
                <c:pt idx="0">
                  <c:v>سرپل ذهاب</c:v>
                </c:pt>
              </c:strCache>
            </c:strRef>
          </c:tx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برنامه!$B$9:$F$9</c:f>
              <c:numCache>
                <c:formatCode>General</c:formatCode>
                <c:ptCount val="5"/>
                <c:pt idx="0">
                  <c:v>95</c:v>
                </c:pt>
                <c:pt idx="1">
                  <c:v>95</c:v>
                </c:pt>
                <c:pt idx="2">
                  <c:v>96</c:v>
                </c:pt>
                <c:pt idx="3">
                  <c:v>92</c:v>
                </c:pt>
                <c:pt idx="4">
                  <c:v>98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برنامه!$A$10</c:f>
              <c:strCache>
                <c:ptCount val="1"/>
                <c:pt idx="0">
                  <c:v>سنقر</c:v>
                </c:pt>
              </c:strCache>
            </c:strRef>
          </c:tx>
          <c:spPr>
            <a:ln w="44450"/>
          </c:spPr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برنامه!$B$10:$F$10</c:f>
              <c:numCache>
                <c:formatCode>General</c:formatCode>
                <c:ptCount val="5"/>
                <c:pt idx="0">
                  <c:v>88</c:v>
                </c:pt>
                <c:pt idx="1">
                  <c:v>92</c:v>
                </c:pt>
                <c:pt idx="2">
                  <c:v>89</c:v>
                </c:pt>
                <c:pt idx="3">
                  <c:v>85</c:v>
                </c:pt>
                <c:pt idx="4">
                  <c:v>90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برنامه!$A$11</c:f>
              <c:strCache>
                <c:ptCount val="1"/>
                <c:pt idx="0">
                  <c:v>صحنه</c:v>
                </c:pt>
              </c:strCache>
            </c:strRef>
          </c:tx>
          <c:spPr>
            <a:ln w="44450"/>
          </c:spPr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برنامه!$B$11:$F$11</c:f>
              <c:numCache>
                <c:formatCode>General</c:formatCode>
                <c:ptCount val="5"/>
                <c:pt idx="0">
                  <c:v>92</c:v>
                </c:pt>
                <c:pt idx="1">
                  <c:v>91</c:v>
                </c:pt>
                <c:pt idx="2">
                  <c:v>90</c:v>
                </c:pt>
                <c:pt idx="3">
                  <c:v>89</c:v>
                </c:pt>
                <c:pt idx="4">
                  <c:v>91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برنامه!$A$12</c:f>
              <c:strCache>
                <c:ptCount val="1"/>
                <c:pt idx="0">
                  <c:v>قصرشیرین</c:v>
                </c:pt>
              </c:strCache>
            </c:strRef>
          </c:tx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برنامه!$B$12:$F$12</c:f>
              <c:numCache>
                <c:formatCode>General</c:formatCode>
                <c:ptCount val="5"/>
                <c:pt idx="0">
                  <c:v>96</c:v>
                </c:pt>
                <c:pt idx="1">
                  <c:v>98</c:v>
                </c:pt>
                <c:pt idx="2">
                  <c:v>96</c:v>
                </c:pt>
                <c:pt idx="3">
                  <c:v>91</c:v>
                </c:pt>
                <c:pt idx="4">
                  <c:v>93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برنامه!$A$13</c:f>
              <c:strCache>
                <c:ptCount val="1"/>
                <c:pt idx="0">
                  <c:v>کرمانشاه</c:v>
                </c:pt>
              </c:strCache>
            </c:strRef>
          </c:tx>
          <c:spPr>
            <a:ln w="44450"/>
          </c:spPr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برنامه!$B$13:$F$13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98</c:v>
                </c:pt>
                <c:pt idx="4">
                  <c:v>100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برنامه!$A$14</c:f>
              <c:strCache>
                <c:ptCount val="1"/>
                <c:pt idx="0">
                  <c:v>کنگاور</c:v>
                </c:pt>
              </c:strCache>
            </c:strRef>
          </c:tx>
          <c:spPr>
            <a:ln w="44450"/>
          </c:spPr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برنامه!$B$14:$F$14</c:f>
              <c:numCache>
                <c:formatCode>General</c:formatCode>
                <c:ptCount val="5"/>
                <c:pt idx="0">
                  <c:v>98</c:v>
                </c:pt>
                <c:pt idx="1">
                  <c:v>97</c:v>
                </c:pt>
                <c:pt idx="2">
                  <c:v>96</c:v>
                </c:pt>
                <c:pt idx="3">
                  <c:v>95</c:v>
                </c:pt>
                <c:pt idx="4">
                  <c:v>95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برنامه!$A$15</c:f>
              <c:strCache>
                <c:ptCount val="1"/>
                <c:pt idx="0">
                  <c:v>گیلانغرب</c:v>
                </c:pt>
              </c:strCache>
            </c:strRef>
          </c:tx>
          <c:spPr>
            <a:ln w="44450"/>
          </c:spPr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برنامه!$B$15:$F$15</c:f>
              <c:numCache>
                <c:formatCode>General</c:formatCode>
                <c:ptCount val="5"/>
                <c:pt idx="0">
                  <c:v>100</c:v>
                </c:pt>
                <c:pt idx="1">
                  <c:v>97</c:v>
                </c:pt>
                <c:pt idx="2">
                  <c:v>99</c:v>
                </c:pt>
                <c:pt idx="3">
                  <c:v>90</c:v>
                </c:pt>
                <c:pt idx="4">
                  <c:v>98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برنامه!$A$16</c:f>
              <c:strCache>
                <c:ptCount val="1"/>
                <c:pt idx="0">
                  <c:v>هرسین</c:v>
                </c:pt>
              </c:strCache>
            </c:strRef>
          </c:tx>
          <c:spPr>
            <a:ln w="44450"/>
          </c:spPr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برنامه!$B$16:$F$16</c:f>
              <c:numCache>
                <c:formatCode>General</c:formatCode>
                <c:ptCount val="5"/>
                <c:pt idx="0">
                  <c:v>89</c:v>
                </c:pt>
                <c:pt idx="1">
                  <c:v>88</c:v>
                </c:pt>
                <c:pt idx="2">
                  <c:v>87</c:v>
                </c:pt>
                <c:pt idx="3">
                  <c:v>82</c:v>
                </c:pt>
                <c:pt idx="4">
                  <c:v>88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برنامه!$A$17</c:f>
              <c:strCache>
                <c:ptCount val="1"/>
                <c:pt idx="0">
                  <c:v>میانگین</c:v>
                </c:pt>
              </c:strCache>
            </c:strRef>
          </c:tx>
          <c:spPr>
            <a:ln w="47625"/>
          </c:spPr>
          <c:cat>
            <c:strRef>
              <c:f>برنامه!$B$2:$F$2</c:f>
              <c:strCache>
                <c:ptCount val="5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</c:strCache>
            </c:strRef>
          </c:cat>
          <c:val>
            <c:numRef>
              <c:f>برنامه!$B$17:$F$17</c:f>
              <c:numCache>
                <c:formatCode>0.0;[Red]0.0</c:formatCode>
                <c:ptCount val="5"/>
                <c:pt idx="0">
                  <c:v>94.357142857142861</c:v>
                </c:pt>
                <c:pt idx="1">
                  <c:v>95.285714285714292</c:v>
                </c:pt>
                <c:pt idx="2">
                  <c:v>94.214285714285708</c:v>
                </c:pt>
                <c:pt idx="3">
                  <c:v>90.785714285714292</c:v>
                </c:pt>
                <c:pt idx="4">
                  <c:v>93.142857142857139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87040"/>
        <c:axId val="145288576"/>
      </c:lineChart>
      <c:catAx>
        <c:axId val="145287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strike="noStrike"/>
            </a:pPr>
            <a:endParaRPr lang="fa-IR"/>
          </a:p>
        </c:txPr>
        <c:crossAx val="145288576"/>
        <c:crosses val="autoZero"/>
        <c:auto val="1"/>
        <c:lblAlgn val="ctr"/>
        <c:lblOffset val="100"/>
        <c:noMultiLvlLbl val="0"/>
      </c:catAx>
      <c:valAx>
        <c:axId val="14528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a-IR"/>
          </a:p>
        </c:txPr>
        <c:crossAx val="145287040"/>
        <c:crosses val="autoZero"/>
        <c:crossBetween val="between"/>
      </c:valAx>
    </c:plotArea>
    <c:legend>
      <c:legendPos val="l"/>
      <c:layout/>
      <c:overlay val="0"/>
      <c:txPr>
        <a:bodyPr/>
        <a:lstStyle/>
        <a:p>
          <a:pPr>
            <a:defRPr sz="1800" b="1"/>
          </a:pPr>
          <a:endParaRPr lang="fa-I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3600"/>
          </a:pPr>
          <a:endParaRPr lang="fa-I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فرایند!$A$6</c:f>
              <c:strCache>
                <c:ptCount val="1"/>
                <c:pt idx="0">
                  <c:v>جوانرود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فرایند!$B$6:$F$6</c:f>
              <c:numCache>
                <c:formatCode>General</c:formatCode>
                <c:ptCount val="5"/>
                <c:pt idx="0">
                  <c:v>95.9</c:v>
                </c:pt>
                <c:pt idx="1">
                  <c:v>98</c:v>
                </c:pt>
                <c:pt idx="2">
                  <c:v>82</c:v>
                </c:pt>
                <c:pt idx="3">
                  <c:v>97</c:v>
                </c:pt>
                <c:pt idx="4">
                  <c:v>98.5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81344"/>
        <c:axId val="147482880"/>
      </c:lineChart>
      <c:catAx>
        <c:axId val="14748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2000" b="1"/>
            </a:pPr>
            <a:endParaRPr lang="fa-IR"/>
          </a:p>
        </c:txPr>
        <c:crossAx val="147482880"/>
        <c:crosses val="autoZero"/>
        <c:auto val="1"/>
        <c:lblAlgn val="ctr"/>
        <c:lblOffset val="100"/>
        <c:noMultiLvlLbl val="0"/>
      </c:catAx>
      <c:valAx>
        <c:axId val="14748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47481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b="1" i="0" baseline="0" dirty="0" smtClean="0">
                <a:effectLst/>
              </a:rPr>
              <a:t>نمودار مقایسه درصد امتیاز کسب شده از چک لیست   </a:t>
            </a:r>
            <a:r>
              <a:rPr lang="en-US" sz="3200" b="1" i="0" baseline="0" dirty="0" smtClean="0">
                <a:effectLst/>
              </a:rPr>
              <a:t>FSH Monitoring </a:t>
            </a:r>
            <a:r>
              <a:rPr lang="fa-IR" sz="3200" b="1" i="0" baseline="0" dirty="0" smtClean="0">
                <a:effectLst/>
              </a:rPr>
              <a:t>سلامت خانواده به تفکیک برنامه/ شهرستان سرپل ذهاب/ دی ماه 1393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خانواده!$A$9</c:f>
              <c:strCache>
                <c:ptCount val="1"/>
                <c:pt idx="0">
                  <c:v>سرپل ذهاب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خانواده!$B$9:$G$9</c:f>
              <c:numCache>
                <c:formatCode>General</c:formatCode>
                <c:ptCount val="6"/>
                <c:pt idx="0">
                  <c:v>95</c:v>
                </c:pt>
                <c:pt idx="1">
                  <c:v>95</c:v>
                </c:pt>
                <c:pt idx="2">
                  <c:v>96</c:v>
                </c:pt>
                <c:pt idx="3">
                  <c:v>92</c:v>
                </c:pt>
                <c:pt idx="4">
                  <c:v>98</c:v>
                </c:pt>
                <c:pt idx="5" formatCode="0.0;[Red]0.0">
                  <c:v>95.2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60448"/>
        <c:axId val="153961984"/>
      </c:lineChart>
      <c:catAx>
        <c:axId val="153960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2400" b="1"/>
            </a:pPr>
            <a:endParaRPr lang="fa-IR"/>
          </a:p>
        </c:txPr>
        <c:crossAx val="153961984"/>
        <c:crosses val="autoZero"/>
        <c:auto val="1"/>
        <c:lblAlgn val="ctr"/>
        <c:lblOffset val="100"/>
        <c:noMultiLvlLbl val="0"/>
      </c:catAx>
      <c:valAx>
        <c:axId val="15396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fa-IR"/>
          </a:p>
        </c:txPr>
        <c:crossAx val="153960448"/>
        <c:crosses val="autoZero"/>
        <c:crossBetween val="between"/>
      </c:valAx>
      <c:sp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فرایند!$A$9</c:f>
              <c:strCache>
                <c:ptCount val="1"/>
                <c:pt idx="0">
                  <c:v>سرپل ذهاب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فرایند!$B$9:$F$9</c:f>
              <c:numCache>
                <c:formatCode>General</c:formatCode>
                <c:ptCount val="5"/>
                <c:pt idx="0">
                  <c:v>91.4</c:v>
                </c:pt>
                <c:pt idx="1">
                  <c:v>97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07840"/>
        <c:axId val="147784064"/>
      </c:lineChart>
      <c:catAx>
        <c:axId val="147507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b="1"/>
            </a:pPr>
            <a:endParaRPr lang="fa-IR"/>
          </a:p>
        </c:txPr>
        <c:crossAx val="147784064"/>
        <c:crosses val="autoZero"/>
        <c:auto val="1"/>
        <c:lblAlgn val="ctr"/>
        <c:lblOffset val="100"/>
        <c:noMultiLvlLbl val="0"/>
      </c:catAx>
      <c:valAx>
        <c:axId val="14778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a-IR"/>
          </a:p>
        </c:txPr>
        <c:crossAx val="14750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fa-I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fa-IR" sz="3200" dirty="0"/>
              <a:t>نمودار مقایسه درصد امتیاز کسب شده از چک لیست  </a:t>
            </a:r>
            <a:r>
              <a:rPr lang="en-US" sz="3200" dirty="0"/>
              <a:t> FSH Monitoring </a:t>
            </a:r>
            <a:r>
              <a:rPr lang="fa-IR" sz="3200" dirty="0"/>
              <a:t>سلامت خانواد</a:t>
            </a:r>
            <a:r>
              <a:rPr lang="fa-IR" sz="1600" dirty="0"/>
              <a:t>ه </a:t>
            </a:r>
            <a:r>
              <a:rPr lang="fa-IR" sz="2800" b="1" i="0" u="none" strike="noStrike" baseline="0" dirty="0">
                <a:effectLst/>
              </a:rPr>
              <a:t>به تفکیک برنامه </a:t>
            </a:r>
            <a:r>
              <a:rPr lang="fa-IR" sz="1600" dirty="0"/>
              <a:t> </a:t>
            </a:r>
            <a:r>
              <a:rPr lang="fa-IR" sz="3200" dirty="0"/>
              <a:t>/ شهرستان اسلام آباد غرب </a:t>
            </a:r>
            <a:r>
              <a:rPr lang="fa-IR" sz="3200" b="1" i="0" u="none" strike="noStrike" baseline="0" dirty="0">
                <a:effectLst/>
              </a:rPr>
              <a:t>دی ماه 1393</a:t>
            </a:r>
            <a:endParaRPr lang="fa-IR" sz="3200" dirty="0"/>
          </a:p>
        </c:rich>
      </c:tx>
      <c:layout>
        <c:manualLayout>
          <c:xMode val="edge"/>
          <c:yMode val="edge"/>
          <c:x val="0.11981236216368379"/>
          <c:y val="9.2592592592592587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خانواده!$A$3</c:f>
              <c:strCache>
                <c:ptCount val="1"/>
                <c:pt idx="0">
                  <c:v>اسلام آباد غرب</c:v>
                </c:pt>
              </c:strCache>
            </c:strRef>
          </c:tx>
          <c:spPr>
            <a:ln w="63500">
              <a:tailEnd w="lg" len="lg"/>
            </a:ln>
          </c:spPr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خانواده!$B$3:$G$3</c:f>
              <c:numCache>
                <c:formatCode>General</c:formatCode>
                <c:ptCount val="6"/>
                <c:pt idx="0">
                  <c:v>96</c:v>
                </c:pt>
                <c:pt idx="1">
                  <c:v>96</c:v>
                </c:pt>
                <c:pt idx="2">
                  <c:v>96</c:v>
                </c:pt>
                <c:pt idx="3">
                  <c:v>92</c:v>
                </c:pt>
                <c:pt idx="4">
                  <c:v>95</c:v>
                </c:pt>
                <c:pt idx="5" formatCode="0.0;[Red]0.0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21312"/>
        <c:axId val="147822848"/>
      </c:lineChart>
      <c:catAx>
        <c:axId val="14782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600" b="1"/>
            </a:pPr>
            <a:endParaRPr lang="fa-IR"/>
          </a:p>
        </c:txPr>
        <c:crossAx val="147822848"/>
        <c:crosses val="autoZero"/>
        <c:auto val="1"/>
        <c:lblAlgn val="ctr"/>
        <c:lblOffset val="100"/>
        <c:noMultiLvlLbl val="0"/>
      </c:catAx>
      <c:valAx>
        <c:axId val="14782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fa-IR"/>
          </a:p>
        </c:txPr>
        <c:crossAx val="14782131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فرایند!$A$3</c:f>
              <c:strCache>
                <c:ptCount val="1"/>
                <c:pt idx="0">
                  <c:v>اسلام آباد غرب</c:v>
                </c:pt>
              </c:strCache>
            </c:strRef>
          </c:tx>
          <c:spPr>
            <a:ln w="63500"/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فرایند!$B$3:$F$3</c:f>
              <c:numCache>
                <c:formatCode>0</c:formatCode>
                <c:ptCount val="5"/>
                <c:pt idx="0" formatCode="General">
                  <c:v>93.5</c:v>
                </c:pt>
                <c:pt idx="1">
                  <c:v>96.2</c:v>
                </c:pt>
                <c:pt idx="2" formatCode="General">
                  <c:v>92</c:v>
                </c:pt>
                <c:pt idx="3" formatCode="General">
                  <c:v>100</c:v>
                </c:pt>
                <c:pt idx="4" formatCode="0.0">
                  <c:v>98.5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47808"/>
        <c:axId val="147931520"/>
      </c:lineChart>
      <c:catAx>
        <c:axId val="14784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fa-IR"/>
          </a:p>
        </c:txPr>
        <c:crossAx val="147931520"/>
        <c:crosses val="autoZero"/>
        <c:auto val="1"/>
        <c:lblAlgn val="ctr"/>
        <c:lblOffset val="100"/>
        <c:noMultiLvlLbl val="0"/>
      </c:catAx>
      <c:valAx>
        <c:axId val="147931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784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fa-I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 sz="3200" b="1" i="0" baseline="0" dirty="0" smtClean="0">
                <a:effectLst/>
              </a:rPr>
              <a:t>نمودار مقایسه درصد امتیاز کسب شده از چک لیست</a:t>
            </a:r>
            <a:r>
              <a:rPr lang="en-US" sz="3200" b="1" i="0" baseline="0" dirty="0" smtClean="0">
                <a:effectLst/>
              </a:rPr>
              <a:t>FSH Monitoring </a:t>
            </a:r>
            <a:r>
              <a:rPr lang="fa-IR" sz="3200" b="1" i="0" baseline="0" dirty="0" smtClean="0">
                <a:effectLst/>
              </a:rPr>
              <a:t>سلامت خانواده به تفکیک برنامه  / شهرستان قصرشیرین/ دی ماه 1393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خانواده!$A$12</c:f>
              <c:strCache>
                <c:ptCount val="1"/>
                <c:pt idx="0">
                  <c:v>قصرشیرین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0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خانواده!$B$12:$G$12</c:f>
              <c:numCache>
                <c:formatCode>General</c:formatCode>
                <c:ptCount val="6"/>
                <c:pt idx="0">
                  <c:v>96</c:v>
                </c:pt>
                <c:pt idx="1">
                  <c:v>98</c:v>
                </c:pt>
                <c:pt idx="2">
                  <c:v>96</c:v>
                </c:pt>
                <c:pt idx="3">
                  <c:v>91</c:v>
                </c:pt>
                <c:pt idx="4">
                  <c:v>93</c:v>
                </c:pt>
                <c:pt idx="5" formatCode="0.0;[Red]0.0">
                  <c:v>94.8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964672"/>
        <c:axId val="147966208"/>
      </c:lineChart>
      <c:catAx>
        <c:axId val="147964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800" b="1"/>
            </a:pPr>
            <a:endParaRPr lang="fa-IR"/>
          </a:p>
        </c:txPr>
        <c:crossAx val="147966208"/>
        <c:crosses val="autoZero"/>
        <c:auto val="1"/>
        <c:lblAlgn val="ctr"/>
        <c:lblOffset val="100"/>
        <c:noMultiLvlLbl val="0"/>
      </c:catAx>
      <c:valAx>
        <c:axId val="14796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a-IR"/>
          </a:p>
        </c:txPr>
        <c:crossAx val="14796467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فرایند!$A$12</c:f>
              <c:strCache>
                <c:ptCount val="1"/>
                <c:pt idx="0">
                  <c:v>قصرشیرین</c:v>
                </c:pt>
              </c:strCache>
            </c:strRef>
          </c:tx>
          <c:spPr>
            <a:ln w="63500"/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فرایند!$B$12:$F$12</c:f>
              <c:numCache>
                <c:formatCode>General</c:formatCode>
                <c:ptCount val="5"/>
                <c:pt idx="0">
                  <c:v>92.7</c:v>
                </c:pt>
                <c:pt idx="1">
                  <c:v>96.2</c:v>
                </c:pt>
                <c:pt idx="2">
                  <c:v>92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68288"/>
        <c:axId val="147870080"/>
      </c:lineChart>
      <c:catAx>
        <c:axId val="147868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fa-IR"/>
          </a:p>
        </c:txPr>
        <c:crossAx val="147870080"/>
        <c:crosses val="autoZero"/>
        <c:auto val="1"/>
        <c:lblAlgn val="ctr"/>
        <c:lblOffset val="100"/>
        <c:noMultiLvlLbl val="0"/>
      </c:catAx>
      <c:valAx>
        <c:axId val="14787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86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fa-I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b="1" i="0" baseline="0" dirty="0">
                <a:effectLst/>
              </a:rPr>
              <a:t>نمودار مقایسه درصد امتیاز کسب شده از چک </a:t>
            </a:r>
            <a:r>
              <a:rPr lang="fa-IR" sz="3200" b="1" i="0" baseline="0" dirty="0" smtClean="0">
                <a:effectLst/>
              </a:rPr>
              <a:t>لیست</a:t>
            </a:r>
            <a:r>
              <a:rPr lang="en-US" sz="3200" b="1" i="0" baseline="0" dirty="0" smtClean="0">
                <a:effectLst/>
              </a:rPr>
              <a:t> </a:t>
            </a:r>
            <a:r>
              <a:rPr lang="en-US" sz="3200" b="1" i="0" baseline="0" dirty="0">
                <a:effectLst/>
              </a:rPr>
              <a:t>FSH Monitoring </a:t>
            </a:r>
            <a:r>
              <a:rPr lang="fa-IR" sz="3200" b="1" i="0" baseline="0" dirty="0" smtClean="0">
                <a:effectLst/>
              </a:rPr>
              <a:t> سلامت </a:t>
            </a:r>
            <a:r>
              <a:rPr lang="fa-IR" sz="3200" b="1" i="0" baseline="0" dirty="0">
                <a:effectLst/>
              </a:rPr>
              <a:t>خانواده به تفکیک برنامه  / شهرستان </a:t>
            </a:r>
            <a:r>
              <a:rPr lang="fa-IR" sz="3200" b="1" i="0" baseline="0" dirty="0" smtClean="0">
                <a:effectLst/>
              </a:rPr>
              <a:t>روانسر/ </a:t>
            </a:r>
            <a:r>
              <a:rPr lang="fa-IR" sz="3200" b="1" i="0" baseline="0" dirty="0">
                <a:effectLst/>
              </a:rPr>
              <a:t>دی ماه 1393</a:t>
            </a:r>
            <a:endParaRPr lang="en-US" sz="32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Sheet2!$A$8</c:f>
              <c:strCache>
                <c:ptCount val="1"/>
                <c:pt idx="0">
                  <c:v>روانسر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18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Sheet2!$B$2:$H$2</c:f>
              <c:strCache>
                <c:ptCount val="7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میانسالان</c:v>
                </c:pt>
                <c:pt idx="5">
                  <c:v>سلامت سالمندان</c:v>
                </c:pt>
                <c:pt idx="6">
                  <c:v>میانگین</c:v>
                </c:pt>
              </c:strCache>
            </c:strRef>
          </c:cat>
          <c:val>
            <c:numRef>
              <c:f>Sheet2!$B$8:$H$8</c:f>
              <c:numCache>
                <c:formatCode>General</c:formatCode>
                <c:ptCount val="7"/>
                <c:pt idx="0">
                  <c:v>92</c:v>
                </c:pt>
                <c:pt idx="1">
                  <c:v>97</c:v>
                </c:pt>
                <c:pt idx="2">
                  <c:v>91</c:v>
                </c:pt>
                <c:pt idx="3">
                  <c:v>94</c:v>
                </c:pt>
                <c:pt idx="4">
                  <c:v>96</c:v>
                </c:pt>
                <c:pt idx="5">
                  <c:v>98</c:v>
                </c:pt>
                <c:pt idx="6" formatCode="0;[Red]0">
                  <c:v>94.666666666666671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462080"/>
        <c:axId val="154463616"/>
      </c:lineChart>
      <c:catAx>
        <c:axId val="15446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600" b="1"/>
            </a:pPr>
            <a:endParaRPr lang="fa-IR"/>
          </a:p>
        </c:txPr>
        <c:crossAx val="154463616"/>
        <c:crosses val="autoZero"/>
        <c:auto val="1"/>
        <c:lblAlgn val="ctr"/>
        <c:lblOffset val="100"/>
        <c:noMultiLvlLbl val="0"/>
      </c:catAx>
      <c:valAx>
        <c:axId val="15446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54462080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2">
            <a:lumMod val="40000"/>
            <a:lumOff val="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فرایند!$A$8</c:f>
              <c:strCache>
                <c:ptCount val="1"/>
                <c:pt idx="0">
                  <c:v>روانسر</c:v>
                </c:pt>
              </c:strCache>
            </c:strRef>
          </c:tx>
          <c:spPr>
            <a:ln w="63500"/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فرایند!$B$8:$F$8</c:f>
              <c:numCache>
                <c:formatCode>General</c:formatCode>
                <c:ptCount val="5"/>
                <c:pt idx="0">
                  <c:v>93.5</c:v>
                </c:pt>
                <c:pt idx="1">
                  <c:v>92.4</c:v>
                </c:pt>
                <c:pt idx="2">
                  <c:v>84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99136"/>
        <c:axId val="147900672"/>
      </c:lineChart>
      <c:catAx>
        <c:axId val="147899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fa-IR"/>
          </a:p>
        </c:txPr>
        <c:crossAx val="147900672"/>
        <c:crosses val="autoZero"/>
        <c:auto val="1"/>
        <c:lblAlgn val="ctr"/>
        <c:lblOffset val="100"/>
        <c:noMultiLvlLbl val="0"/>
      </c:catAx>
      <c:valAx>
        <c:axId val="14790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89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fa-I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dirty="0"/>
              <a:t>نمودار مقایسه درصد امتیاز کسب شده </a:t>
            </a:r>
            <a:r>
              <a:rPr lang="fa-IR" sz="3200" dirty="0" smtClean="0"/>
              <a:t>ازچک لیست</a:t>
            </a:r>
            <a:r>
              <a:rPr lang="en-US" sz="3200" dirty="0" smtClean="0"/>
              <a:t>FSH </a:t>
            </a:r>
            <a:r>
              <a:rPr lang="en-US" sz="3200" dirty="0"/>
              <a:t>Monitoring </a:t>
            </a:r>
            <a:r>
              <a:rPr lang="fa-IR" sz="3200" dirty="0" smtClean="0"/>
              <a:t> سلامت </a:t>
            </a:r>
            <a:r>
              <a:rPr lang="fa-IR" sz="3200" dirty="0"/>
              <a:t>خانواده به تفکیک </a:t>
            </a:r>
            <a:r>
              <a:rPr lang="fa-IR" sz="3200" dirty="0" smtClean="0"/>
              <a:t>برنامه/ </a:t>
            </a:r>
            <a:r>
              <a:rPr lang="fa-IR" sz="3200" dirty="0"/>
              <a:t>شهرستان </a:t>
            </a:r>
            <a:r>
              <a:rPr lang="fa-IR" sz="3200" dirty="0" smtClean="0"/>
              <a:t>صحنه/ دی </a:t>
            </a:r>
            <a:r>
              <a:rPr lang="fa-IR" sz="3200" dirty="0"/>
              <a:t>ماه 1393</a:t>
            </a:r>
            <a:endParaRPr lang="en-US" sz="3200" dirty="0"/>
          </a:p>
        </c:rich>
      </c:tx>
      <c:layout>
        <c:manualLayout>
          <c:xMode val="edge"/>
          <c:yMode val="edge"/>
          <c:x val="0.14719918092135034"/>
          <c:y val="1.227385094305072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خانواده!$A$11</c:f>
              <c:strCache>
                <c:ptCount val="1"/>
                <c:pt idx="0">
                  <c:v>صحنه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400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خانواده!$B$11:$G$11</c:f>
              <c:numCache>
                <c:formatCode>General</c:formatCode>
                <c:ptCount val="6"/>
                <c:pt idx="0">
                  <c:v>92</c:v>
                </c:pt>
                <c:pt idx="1">
                  <c:v>91</c:v>
                </c:pt>
                <c:pt idx="2">
                  <c:v>90</c:v>
                </c:pt>
                <c:pt idx="3">
                  <c:v>89</c:v>
                </c:pt>
                <c:pt idx="4">
                  <c:v>91</c:v>
                </c:pt>
                <c:pt idx="5" formatCode="0;[Red]0">
                  <c:v>90.6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11648"/>
        <c:axId val="148017536"/>
      </c:lineChart>
      <c:catAx>
        <c:axId val="148011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800"/>
            </a:pPr>
            <a:endParaRPr lang="fa-IR"/>
          </a:p>
        </c:txPr>
        <c:crossAx val="148017536"/>
        <c:crosses val="autoZero"/>
        <c:auto val="1"/>
        <c:lblAlgn val="ctr"/>
        <c:lblOffset val="100"/>
        <c:noMultiLvlLbl val="0"/>
      </c:catAx>
      <c:valAx>
        <c:axId val="14801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a-IR"/>
          </a:p>
        </c:txPr>
        <c:crossAx val="14801164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2">
            <a:lumMod val="40000"/>
            <a:lumOff val="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b="1"/>
      </a:pPr>
      <a:endParaRPr lang="fa-I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فرایند!$A$3</c:f>
              <c:strCache>
                <c:ptCount val="1"/>
                <c:pt idx="0">
                  <c:v>اسلام آباد غرب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فرایند!$B$3:$F$3</c:f>
              <c:numCache>
                <c:formatCode>0</c:formatCode>
                <c:ptCount val="5"/>
                <c:pt idx="0" formatCode="General">
                  <c:v>93.5</c:v>
                </c:pt>
                <c:pt idx="1">
                  <c:v>96.2</c:v>
                </c:pt>
                <c:pt idx="2" formatCode="General">
                  <c:v>92</c:v>
                </c:pt>
                <c:pt idx="3" formatCode="General">
                  <c:v>100</c:v>
                </c:pt>
                <c:pt idx="4" formatCode="0.0">
                  <c:v>98.5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فرایند!$A$4</c:f>
              <c:strCache>
                <c:ptCount val="1"/>
                <c:pt idx="0">
                  <c:v>پاوه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فرایند!$B$4:$F$4</c:f>
              <c:numCache>
                <c:formatCode>General</c:formatCode>
                <c:ptCount val="5"/>
                <c:pt idx="0">
                  <c:v>94.3</c:v>
                </c:pt>
                <c:pt idx="1">
                  <c:v>93.3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فرایند!$A$5</c:f>
              <c:strCache>
                <c:ptCount val="1"/>
                <c:pt idx="0">
                  <c:v>ثلاث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فرایند!$B$5:$F$5</c:f>
              <c:numCache>
                <c:formatCode>General</c:formatCode>
                <c:ptCount val="5"/>
                <c:pt idx="0">
                  <c:v>90.2</c:v>
                </c:pt>
                <c:pt idx="1">
                  <c:v>88.6</c:v>
                </c:pt>
                <c:pt idx="2">
                  <c:v>90</c:v>
                </c:pt>
                <c:pt idx="3">
                  <c:v>97</c:v>
                </c:pt>
                <c:pt idx="4">
                  <c:v>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فرایند!$A$6</c:f>
              <c:strCache>
                <c:ptCount val="1"/>
                <c:pt idx="0">
                  <c:v>جوانرود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فرایند!$B$6:$F$6</c:f>
              <c:numCache>
                <c:formatCode>General</c:formatCode>
                <c:ptCount val="5"/>
                <c:pt idx="0">
                  <c:v>95.9</c:v>
                </c:pt>
                <c:pt idx="1">
                  <c:v>98</c:v>
                </c:pt>
                <c:pt idx="2">
                  <c:v>82</c:v>
                </c:pt>
                <c:pt idx="3">
                  <c:v>97</c:v>
                </c:pt>
                <c:pt idx="4">
                  <c:v>98.5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فرایند!$A$7</c:f>
              <c:strCache>
                <c:ptCount val="1"/>
                <c:pt idx="0">
                  <c:v>دالاهو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فرایند!$B$7:$F$7</c:f>
              <c:numCache>
                <c:formatCode>General</c:formatCode>
                <c:ptCount val="5"/>
                <c:pt idx="0">
                  <c:v>84.5</c:v>
                </c:pt>
                <c:pt idx="1">
                  <c:v>100</c:v>
                </c:pt>
                <c:pt idx="2">
                  <c:v>78</c:v>
                </c:pt>
                <c:pt idx="3">
                  <c:v>97</c:v>
                </c:pt>
                <c:pt idx="4">
                  <c:v>100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فرایند!$A$8</c:f>
              <c:strCache>
                <c:ptCount val="1"/>
                <c:pt idx="0">
                  <c:v>روانسر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فرایند!$B$8:$F$8</c:f>
              <c:numCache>
                <c:formatCode>General</c:formatCode>
                <c:ptCount val="5"/>
                <c:pt idx="0">
                  <c:v>93.5</c:v>
                </c:pt>
                <c:pt idx="1">
                  <c:v>92.4</c:v>
                </c:pt>
                <c:pt idx="2">
                  <c:v>84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فرایند!$A$9</c:f>
              <c:strCache>
                <c:ptCount val="1"/>
                <c:pt idx="0">
                  <c:v>سرپل ذهاب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فرایند!$B$9:$F$9</c:f>
              <c:numCache>
                <c:formatCode>General</c:formatCode>
                <c:ptCount val="5"/>
                <c:pt idx="0">
                  <c:v>91.4</c:v>
                </c:pt>
                <c:pt idx="1">
                  <c:v>97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فرایند!$A$10</c:f>
              <c:strCache>
                <c:ptCount val="1"/>
                <c:pt idx="0">
                  <c:v>سنقر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فرایند!$B$10:$F$10</c:f>
              <c:numCache>
                <c:formatCode>General</c:formatCode>
                <c:ptCount val="5"/>
                <c:pt idx="0">
                  <c:v>88.2</c:v>
                </c:pt>
                <c:pt idx="1">
                  <c:v>87.6</c:v>
                </c:pt>
                <c:pt idx="2">
                  <c:v>78</c:v>
                </c:pt>
                <c:pt idx="3">
                  <c:v>97</c:v>
                </c:pt>
                <c:pt idx="4">
                  <c:v>97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فرایند!$A$11</c:f>
              <c:strCache>
                <c:ptCount val="1"/>
                <c:pt idx="0">
                  <c:v>صحنه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فرایند!$B$11:$F$11</c:f>
              <c:numCache>
                <c:formatCode>General</c:formatCode>
                <c:ptCount val="5"/>
                <c:pt idx="0">
                  <c:v>87</c:v>
                </c:pt>
                <c:pt idx="1">
                  <c:v>92.4</c:v>
                </c:pt>
                <c:pt idx="2">
                  <c:v>90</c:v>
                </c:pt>
                <c:pt idx="3">
                  <c:v>100</c:v>
                </c:pt>
                <c:pt idx="4">
                  <c:v>97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فرایند!$A$12</c:f>
              <c:strCache>
                <c:ptCount val="1"/>
                <c:pt idx="0">
                  <c:v>قصرشیرین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فرایند!$B$12:$F$12</c:f>
              <c:numCache>
                <c:formatCode>General</c:formatCode>
                <c:ptCount val="5"/>
                <c:pt idx="0">
                  <c:v>92.7</c:v>
                </c:pt>
                <c:pt idx="1">
                  <c:v>96.2</c:v>
                </c:pt>
                <c:pt idx="2">
                  <c:v>92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فرایند!$A$13</c:f>
              <c:strCache>
                <c:ptCount val="1"/>
                <c:pt idx="0">
                  <c:v>کرمانشاه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فرایند!$B$13:$F$13</c:f>
              <c:numCache>
                <c:formatCode>General</c:formatCode>
                <c:ptCount val="5"/>
                <c:pt idx="0">
                  <c:v>99.6</c:v>
                </c:pt>
                <c:pt idx="1">
                  <c:v>100</c:v>
                </c:pt>
                <c:pt idx="2">
                  <c:v>98.3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فرایند!$A$14</c:f>
              <c:strCache>
                <c:ptCount val="1"/>
                <c:pt idx="0">
                  <c:v>کنگاور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فرایند!$B$14:$F$14</c:f>
              <c:numCache>
                <c:formatCode>General</c:formatCode>
                <c:ptCount val="5"/>
                <c:pt idx="0">
                  <c:v>96</c:v>
                </c:pt>
                <c:pt idx="1">
                  <c:v>100</c:v>
                </c:pt>
                <c:pt idx="2">
                  <c:v>86</c:v>
                </c:pt>
                <c:pt idx="3">
                  <c:v>100</c:v>
                </c:pt>
                <c:pt idx="4">
                  <c:v>97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فرایند!$A$15</c:f>
              <c:strCache>
                <c:ptCount val="1"/>
                <c:pt idx="0">
                  <c:v>گیلانغرب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فرایند!$B$15:$F$15</c:f>
              <c:numCache>
                <c:formatCode>General</c:formatCode>
                <c:ptCount val="5"/>
                <c:pt idx="0">
                  <c:v>96</c:v>
                </c:pt>
                <c:pt idx="1">
                  <c:v>98</c:v>
                </c:pt>
                <c:pt idx="2">
                  <c:v>92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فرایند!$A$16</c:f>
              <c:strCache>
                <c:ptCount val="1"/>
                <c:pt idx="0">
                  <c:v>هرسین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فرایند!$B$16:$F$16</c:f>
              <c:numCache>
                <c:formatCode>General</c:formatCode>
                <c:ptCount val="5"/>
                <c:pt idx="0">
                  <c:v>89</c:v>
                </c:pt>
                <c:pt idx="1">
                  <c:v>76.2</c:v>
                </c:pt>
                <c:pt idx="2">
                  <c:v>84</c:v>
                </c:pt>
                <c:pt idx="3">
                  <c:v>100</c:v>
                </c:pt>
                <c:pt idx="4">
                  <c:v>91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فرایند!$A$17</c:f>
              <c:strCache>
                <c:ptCount val="1"/>
                <c:pt idx="0">
                  <c:v>میانگین</c:v>
                </c:pt>
              </c:strCache>
            </c:strRef>
          </c:tx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فرایند!$B$17:$F$17</c:f>
              <c:numCache>
                <c:formatCode>0.0;[Red]0.0</c:formatCode>
                <c:ptCount val="5"/>
                <c:pt idx="0">
                  <c:v>92.271428571428586</c:v>
                </c:pt>
                <c:pt idx="1">
                  <c:v>93.992857142857147</c:v>
                </c:pt>
                <c:pt idx="2">
                  <c:v>89.021428571428572</c:v>
                </c:pt>
                <c:pt idx="3">
                  <c:v>99.142857142857139</c:v>
                </c:pt>
                <c:pt idx="4">
                  <c:v>98.285714285714292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18880"/>
        <c:axId val="145428864"/>
      </c:lineChart>
      <c:catAx>
        <c:axId val="145418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fa-IR"/>
          </a:p>
        </c:txPr>
        <c:crossAx val="145428864"/>
        <c:crosses val="autoZero"/>
        <c:auto val="1"/>
        <c:lblAlgn val="ctr"/>
        <c:lblOffset val="100"/>
        <c:noMultiLvlLbl val="0"/>
      </c:catAx>
      <c:valAx>
        <c:axId val="145428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418880"/>
        <c:crosses val="autoZero"/>
        <c:crossBetween val="between"/>
      </c:valAx>
    </c:plotArea>
    <c:legend>
      <c:legendPos val="l"/>
      <c:layout/>
      <c:overlay val="0"/>
      <c:txPr>
        <a:bodyPr/>
        <a:lstStyle/>
        <a:p>
          <a:pPr>
            <a:defRPr sz="1400" b="1"/>
          </a:pPr>
          <a:endParaRPr lang="fa-I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فرایند!$A$11</c:f>
              <c:strCache>
                <c:ptCount val="1"/>
                <c:pt idx="0">
                  <c:v>صحنه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ln>
                <a:solidFill>
                  <a:schemeClr val="accent1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فرایند!$B$11:$F$11</c:f>
              <c:numCache>
                <c:formatCode>General</c:formatCode>
                <c:ptCount val="5"/>
                <c:pt idx="0">
                  <c:v>87</c:v>
                </c:pt>
                <c:pt idx="1">
                  <c:v>92.4</c:v>
                </c:pt>
                <c:pt idx="2">
                  <c:v>90</c:v>
                </c:pt>
                <c:pt idx="3">
                  <c:v>100</c:v>
                </c:pt>
                <c:pt idx="4">
                  <c:v>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50688"/>
        <c:axId val="148052224"/>
      </c:lineChart>
      <c:catAx>
        <c:axId val="14805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fa-IR"/>
          </a:p>
        </c:txPr>
        <c:crossAx val="148052224"/>
        <c:crosses val="autoZero"/>
        <c:auto val="1"/>
        <c:lblAlgn val="ctr"/>
        <c:lblOffset val="100"/>
        <c:noMultiLvlLbl val="0"/>
      </c:catAx>
      <c:valAx>
        <c:axId val="148052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05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fa-I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b="1" i="0" baseline="0" dirty="0">
                <a:effectLst/>
              </a:rPr>
              <a:t>نمودار مقایسه درصد امتیاز کسب شده از چک لیست  </a:t>
            </a:r>
            <a:r>
              <a:rPr lang="en-US" sz="3200" b="1" i="0" baseline="0" dirty="0">
                <a:effectLst/>
              </a:rPr>
              <a:t> FSH Monitoring </a:t>
            </a:r>
            <a:r>
              <a:rPr lang="fa-IR" sz="3200" b="1" i="0" baseline="0" dirty="0">
                <a:effectLst/>
              </a:rPr>
              <a:t>سلامت خانواده به تفکیک برنامه  / شهرستان </a:t>
            </a:r>
            <a:r>
              <a:rPr lang="fa-IR" sz="3200" b="1" i="0" baseline="0" dirty="0" smtClean="0">
                <a:effectLst/>
              </a:rPr>
              <a:t>ثلاث/ </a:t>
            </a:r>
            <a:r>
              <a:rPr lang="fa-IR" sz="3200" b="1" i="0" baseline="0" dirty="0">
                <a:effectLst/>
              </a:rPr>
              <a:t>دی ماه 1393</a:t>
            </a:r>
            <a:endParaRPr lang="en-US" sz="32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خانواده!$A$5</c:f>
              <c:strCache>
                <c:ptCount val="1"/>
                <c:pt idx="0">
                  <c:v>ثلاث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خانواده!$B$5:$G$5</c:f>
              <c:numCache>
                <c:formatCode>General</c:formatCode>
                <c:ptCount val="6"/>
                <c:pt idx="0">
                  <c:v>92</c:v>
                </c:pt>
                <c:pt idx="1">
                  <c:v>94</c:v>
                </c:pt>
                <c:pt idx="2">
                  <c:v>93</c:v>
                </c:pt>
                <c:pt idx="3">
                  <c:v>87</c:v>
                </c:pt>
                <c:pt idx="4">
                  <c:v>86</c:v>
                </c:pt>
                <c:pt idx="5" formatCode="0.0;[Red]0.0">
                  <c:v>90.4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05216"/>
        <c:axId val="154506752"/>
      </c:lineChart>
      <c:catAx>
        <c:axId val="15450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800" b="1"/>
            </a:pPr>
            <a:endParaRPr lang="fa-IR"/>
          </a:p>
        </c:txPr>
        <c:crossAx val="154506752"/>
        <c:crosses val="autoZero"/>
        <c:auto val="1"/>
        <c:lblAlgn val="ctr"/>
        <c:lblOffset val="100"/>
        <c:noMultiLvlLbl val="0"/>
      </c:catAx>
      <c:valAx>
        <c:axId val="15450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fa-IR"/>
          </a:p>
        </c:txPr>
        <c:crossAx val="154505216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2">
            <a:lumMod val="40000"/>
            <a:lumOff val="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فرایند!$A$5</c:f>
              <c:strCache>
                <c:ptCount val="1"/>
                <c:pt idx="0">
                  <c:v>ثلاث</c:v>
                </c:pt>
              </c:strCache>
            </c:strRef>
          </c:tx>
          <c:spPr>
            <a:ln w="63500"/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فرایند!$B$5:$F$5</c:f>
              <c:numCache>
                <c:formatCode>General</c:formatCode>
                <c:ptCount val="5"/>
                <c:pt idx="0">
                  <c:v>90.2</c:v>
                </c:pt>
                <c:pt idx="1">
                  <c:v>88.6</c:v>
                </c:pt>
                <c:pt idx="2">
                  <c:v>90</c:v>
                </c:pt>
                <c:pt idx="3">
                  <c:v>97</c:v>
                </c:pt>
                <c:pt idx="4">
                  <c:v>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85376"/>
        <c:axId val="148099456"/>
      </c:lineChart>
      <c:catAx>
        <c:axId val="148085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fa-IR"/>
          </a:p>
        </c:txPr>
        <c:crossAx val="148099456"/>
        <c:crosses val="autoZero"/>
        <c:auto val="1"/>
        <c:lblAlgn val="ctr"/>
        <c:lblOffset val="100"/>
        <c:noMultiLvlLbl val="0"/>
      </c:catAx>
      <c:valAx>
        <c:axId val="148099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808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fa-I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b="1" i="0" baseline="0" dirty="0">
                <a:effectLst/>
              </a:rPr>
              <a:t>نمودار مقایسه درصد امتیاز کسب شده از چک لیست  </a:t>
            </a:r>
            <a:r>
              <a:rPr lang="en-US" sz="3200" b="1" i="0" baseline="0" dirty="0">
                <a:effectLst/>
              </a:rPr>
              <a:t> FSH Monitoring </a:t>
            </a:r>
            <a:r>
              <a:rPr lang="fa-IR" sz="3200" b="1" i="0" baseline="0" dirty="0">
                <a:effectLst/>
              </a:rPr>
              <a:t>سلامت خانواده به تفکیک برنامه  / شهرستان </a:t>
            </a:r>
            <a:r>
              <a:rPr lang="fa-IR" sz="3200" b="1" i="0" baseline="0" dirty="0" smtClean="0">
                <a:effectLst/>
              </a:rPr>
              <a:t>دالاهو/ </a:t>
            </a:r>
            <a:r>
              <a:rPr lang="fa-IR" sz="3200" b="1" i="0" baseline="0" dirty="0">
                <a:effectLst/>
              </a:rPr>
              <a:t>دی ماه 1393</a:t>
            </a:r>
            <a:endParaRPr lang="en-US" sz="32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خانواده!$A$7</c:f>
              <c:strCache>
                <c:ptCount val="1"/>
                <c:pt idx="0">
                  <c:v>دالاهو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خانواده!$B$7:$G$7</c:f>
              <c:numCache>
                <c:formatCode>General</c:formatCode>
                <c:ptCount val="6"/>
                <c:pt idx="0">
                  <c:v>94</c:v>
                </c:pt>
                <c:pt idx="1">
                  <c:v>94</c:v>
                </c:pt>
                <c:pt idx="2">
                  <c:v>91</c:v>
                </c:pt>
                <c:pt idx="3">
                  <c:v>91</c:v>
                </c:pt>
                <c:pt idx="4">
                  <c:v>80</c:v>
                </c:pt>
                <c:pt idx="5" formatCode="0.0;[Red]0.0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75072"/>
        <c:axId val="154676608"/>
      </c:lineChart>
      <c:catAx>
        <c:axId val="15467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800" b="1"/>
            </a:pPr>
            <a:endParaRPr lang="fa-IR"/>
          </a:p>
        </c:txPr>
        <c:crossAx val="154676608"/>
        <c:crosses val="autoZero"/>
        <c:auto val="1"/>
        <c:lblAlgn val="ctr"/>
        <c:lblOffset val="100"/>
        <c:noMultiLvlLbl val="0"/>
      </c:catAx>
      <c:valAx>
        <c:axId val="15467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5467507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2">
            <a:lumMod val="40000"/>
            <a:lumOff val="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فرایند!$A$7</c:f>
              <c:strCache>
                <c:ptCount val="1"/>
                <c:pt idx="0">
                  <c:v>دالاهو</c:v>
                </c:pt>
              </c:strCache>
            </c:strRef>
          </c:tx>
          <c:spPr>
            <a:ln w="63500"/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فرایند!$B$7:$F$7</c:f>
              <c:numCache>
                <c:formatCode>General</c:formatCode>
                <c:ptCount val="5"/>
                <c:pt idx="0">
                  <c:v>84.5</c:v>
                </c:pt>
                <c:pt idx="1">
                  <c:v>100</c:v>
                </c:pt>
                <c:pt idx="2">
                  <c:v>78</c:v>
                </c:pt>
                <c:pt idx="3">
                  <c:v>97</c:v>
                </c:pt>
                <c:pt idx="4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85856"/>
        <c:axId val="148187392"/>
      </c:lineChart>
      <c:catAx>
        <c:axId val="148185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fa-IR"/>
          </a:p>
        </c:txPr>
        <c:crossAx val="148187392"/>
        <c:crosses val="autoZero"/>
        <c:auto val="1"/>
        <c:lblAlgn val="ctr"/>
        <c:lblOffset val="100"/>
        <c:noMultiLvlLbl val="0"/>
      </c:catAx>
      <c:valAx>
        <c:axId val="14818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18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fa-I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dirty="0"/>
              <a:t>نمودار مقایسه درصد امتیاز کسب شده از </a:t>
            </a:r>
            <a:r>
              <a:rPr lang="fa-IR" sz="3200" dirty="0" smtClean="0"/>
              <a:t>چک لیست</a:t>
            </a:r>
            <a:r>
              <a:rPr lang="en-US" sz="3200" dirty="0" smtClean="0"/>
              <a:t> </a:t>
            </a:r>
            <a:r>
              <a:rPr lang="en-US" sz="3200" dirty="0"/>
              <a:t>FSH Monitoring </a:t>
            </a:r>
            <a:r>
              <a:rPr lang="fa-IR" sz="3200" dirty="0" smtClean="0"/>
              <a:t>سلامت </a:t>
            </a:r>
            <a:r>
              <a:rPr lang="fa-IR" sz="3200" dirty="0"/>
              <a:t>خانواده به تفکیک برنامه  / شهرستان </a:t>
            </a:r>
            <a:r>
              <a:rPr lang="fa-IR" sz="3200" dirty="0" smtClean="0"/>
              <a:t>سنقر/ </a:t>
            </a:r>
            <a:r>
              <a:rPr lang="fa-IR" sz="3200" dirty="0"/>
              <a:t>دی ماه 1393</a:t>
            </a:r>
            <a:endParaRPr lang="en-US" sz="3200" dirty="0"/>
          </a:p>
        </c:rich>
      </c:tx>
      <c:layout>
        <c:manualLayout>
          <c:xMode val="edge"/>
          <c:yMode val="edge"/>
          <c:x val="0.11390334360378868"/>
          <c:y val="1.209155473212907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خانواده!$A$11</c:f>
              <c:strCache>
                <c:ptCount val="1"/>
                <c:pt idx="0">
                  <c:v>صحنه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000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خانواده!$B$11:$G$11</c:f>
              <c:numCache>
                <c:formatCode>General</c:formatCode>
                <c:ptCount val="6"/>
                <c:pt idx="0">
                  <c:v>92</c:v>
                </c:pt>
                <c:pt idx="1">
                  <c:v>91</c:v>
                </c:pt>
                <c:pt idx="2">
                  <c:v>90</c:v>
                </c:pt>
                <c:pt idx="3">
                  <c:v>89</c:v>
                </c:pt>
                <c:pt idx="4">
                  <c:v>91</c:v>
                </c:pt>
                <c:pt idx="5" formatCode="0;[Red]0">
                  <c:v>90.6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08256"/>
        <c:axId val="148234624"/>
      </c:lineChart>
      <c:catAx>
        <c:axId val="148208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800"/>
            </a:pPr>
            <a:endParaRPr lang="fa-IR"/>
          </a:p>
        </c:txPr>
        <c:crossAx val="148234624"/>
        <c:crosses val="autoZero"/>
        <c:auto val="1"/>
        <c:lblAlgn val="ctr"/>
        <c:lblOffset val="100"/>
        <c:noMultiLvlLbl val="0"/>
      </c:catAx>
      <c:valAx>
        <c:axId val="14823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a-IR"/>
          </a:p>
        </c:txPr>
        <c:crossAx val="148208256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b="1"/>
      </a:pPr>
      <a:endParaRPr lang="fa-I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فرایند!$A$10</c:f>
              <c:strCache>
                <c:ptCount val="1"/>
                <c:pt idx="0">
                  <c:v>سنقر</c:v>
                </c:pt>
              </c:strCache>
            </c:strRef>
          </c:tx>
          <c:spPr>
            <a:ln w="63500"/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فرایند!$B$10:$F$10</c:f>
              <c:numCache>
                <c:formatCode>General</c:formatCode>
                <c:ptCount val="5"/>
                <c:pt idx="0">
                  <c:v>88.2</c:v>
                </c:pt>
                <c:pt idx="1">
                  <c:v>87.6</c:v>
                </c:pt>
                <c:pt idx="2">
                  <c:v>78</c:v>
                </c:pt>
                <c:pt idx="3">
                  <c:v>97</c:v>
                </c:pt>
                <c:pt idx="4">
                  <c:v>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11008"/>
        <c:axId val="147212544"/>
      </c:lineChart>
      <c:catAx>
        <c:axId val="14721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fa-IR"/>
          </a:p>
        </c:txPr>
        <c:crossAx val="147212544"/>
        <c:crosses val="autoZero"/>
        <c:auto val="1"/>
        <c:lblAlgn val="ctr"/>
        <c:lblOffset val="100"/>
        <c:noMultiLvlLbl val="0"/>
      </c:catAx>
      <c:valAx>
        <c:axId val="14721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21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fa-I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b="1" i="0" baseline="0" dirty="0">
                <a:effectLst/>
              </a:rPr>
              <a:t>نمودار مقایسه درصد امتیاز کسب شده از چک </a:t>
            </a:r>
            <a:r>
              <a:rPr lang="fa-IR" sz="3200" b="1" i="0" baseline="0" dirty="0" smtClean="0">
                <a:effectLst/>
              </a:rPr>
              <a:t>لیست</a:t>
            </a:r>
            <a:r>
              <a:rPr lang="en-US" sz="3200" b="1" i="0" baseline="0" dirty="0" smtClean="0">
                <a:effectLst/>
              </a:rPr>
              <a:t> </a:t>
            </a:r>
            <a:r>
              <a:rPr lang="en-US" sz="3200" b="1" i="0" baseline="0" dirty="0">
                <a:effectLst/>
              </a:rPr>
              <a:t>FSH Monitoring </a:t>
            </a:r>
            <a:r>
              <a:rPr lang="fa-IR" sz="3200" b="1" i="0" baseline="0" dirty="0" smtClean="0">
                <a:effectLst/>
              </a:rPr>
              <a:t> سلامت </a:t>
            </a:r>
            <a:r>
              <a:rPr lang="fa-IR" sz="3200" b="1" i="0" baseline="0" dirty="0">
                <a:effectLst/>
              </a:rPr>
              <a:t>خانواده به تفکیک برنامه  / شهرستان </a:t>
            </a:r>
            <a:r>
              <a:rPr lang="fa-IR" sz="3200" b="1" i="0" baseline="0" dirty="0" smtClean="0">
                <a:effectLst/>
              </a:rPr>
              <a:t>هرسین / دی </a:t>
            </a:r>
            <a:r>
              <a:rPr lang="fa-IR" sz="3200" b="1" i="0" baseline="0" dirty="0">
                <a:effectLst/>
              </a:rPr>
              <a:t>ماه 1393</a:t>
            </a:r>
            <a:endParaRPr lang="en-US" sz="32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خانواده!$A$16</c:f>
              <c:strCache>
                <c:ptCount val="1"/>
                <c:pt idx="0">
                  <c:v>هرسین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خانواده!$B$16:$G$16</c:f>
              <c:numCache>
                <c:formatCode>General</c:formatCode>
                <c:ptCount val="6"/>
                <c:pt idx="0">
                  <c:v>89</c:v>
                </c:pt>
                <c:pt idx="1">
                  <c:v>88</c:v>
                </c:pt>
                <c:pt idx="2">
                  <c:v>87</c:v>
                </c:pt>
                <c:pt idx="3">
                  <c:v>82</c:v>
                </c:pt>
                <c:pt idx="4">
                  <c:v>88</c:v>
                </c:pt>
                <c:pt idx="5" formatCode="0;[Red]0">
                  <c:v>86.8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62080"/>
        <c:axId val="147267968"/>
      </c:lineChart>
      <c:catAx>
        <c:axId val="14726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2000" b="1"/>
            </a:pPr>
            <a:endParaRPr lang="fa-IR"/>
          </a:p>
        </c:txPr>
        <c:crossAx val="147267968"/>
        <c:crosses val="autoZero"/>
        <c:auto val="1"/>
        <c:lblAlgn val="ctr"/>
        <c:lblOffset val="100"/>
        <c:noMultiLvlLbl val="0"/>
      </c:catAx>
      <c:valAx>
        <c:axId val="14726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fa-IR"/>
          </a:p>
        </c:txPr>
        <c:crossAx val="147262080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tx2">
            <a:lumMod val="40000"/>
            <a:lumOff val="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فرایند!$A$16</c:f>
              <c:strCache>
                <c:ptCount val="1"/>
                <c:pt idx="0">
                  <c:v>هرسین</c:v>
                </c:pt>
              </c:strCache>
            </c:strRef>
          </c:tx>
          <c:spPr>
            <a:ln w="63500"/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فرایند!$B$16:$F$16</c:f>
              <c:numCache>
                <c:formatCode>General</c:formatCode>
                <c:ptCount val="5"/>
                <c:pt idx="0">
                  <c:v>89</c:v>
                </c:pt>
                <c:pt idx="1">
                  <c:v>76.2</c:v>
                </c:pt>
                <c:pt idx="2">
                  <c:v>84</c:v>
                </c:pt>
                <c:pt idx="3">
                  <c:v>100</c:v>
                </c:pt>
                <c:pt idx="4">
                  <c:v>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88832"/>
        <c:axId val="147290368"/>
      </c:lineChart>
      <c:catAx>
        <c:axId val="147288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fa-IR"/>
          </a:p>
        </c:txPr>
        <c:crossAx val="147290368"/>
        <c:crosses val="autoZero"/>
        <c:auto val="1"/>
        <c:lblAlgn val="ctr"/>
        <c:lblOffset val="100"/>
        <c:noMultiLvlLbl val="0"/>
      </c:catAx>
      <c:valAx>
        <c:axId val="14729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288832"/>
        <c:crosses val="autoZero"/>
        <c:crossBetween val="between"/>
      </c:valAx>
      <c:spPr>
        <a:solidFill>
          <a:schemeClr val="accent2">
            <a:lumMod val="60000"/>
            <a:lumOff val="40000"/>
          </a:schemeClr>
        </a:solidFill>
      </c:spPr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2400" b="1"/>
      </a:pPr>
      <a:endParaRPr lang="fa-I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 sz="3600" dirty="0"/>
              <a:t>سلامت مادران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Sheet5!$B$2</c:f>
              <c:strCache>
                <c:ptCount val="1"/>
                <c:pt idx="0">
                  <c:v>سلامت مادران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3.3333333333333333E-2"/>
                  <c:y val="-4.6747967479674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884057971014491E-2"/>
                  <c:y val="-2.8455284552845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884057971014491E-2"/>
                  <c:y val="-4.0650406504065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5072463768115941E-2"/>
                  <c:y val="-3.4552845528455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7681159420289857E-2"/>
                  <c:y val="4.2682926829268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985507246376812E-2"/>
                  <c:y val="-3.4552845528455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53623188405797E-2"/>
                  <c:y val="3.4552845528455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Sheet5!$B$3:$B$17</c:f>
              <c:numCache>
                <c:formatCode>General</c:formatCode>
                <c:ptCount val="15"/>
                <c:pt idx="0">
                  <c:v>96</c:v>
                </c:pt>
                <c:pt idx="1">
                  <c:v>95</c:v>
                </c:pt>
                <c:pt idx="2">
                  <c:v>92</c:v>
                </c:pt>
                <c:pt idx="3">
                  <c:v>94</c:v>
                </c:pt>
                <c:pt idx="4">
                  <c:v>94</c:v>
                </c:pt>
                <c:pt idx="5">
                  <c:v>92</c:v>
                </c:pt>
                <c:pt idx="6">
                  <c:v>95</c:v>
                </c:pt>
                <c:pt idx="7">
                  <c:v>88</c:v>
                </c:pt>
                <c:pt idx="8">
                  <c:v>92</c:v>
                </c:pt>
                <c:pt idx="9">
                  <c:v>96</c:v>
                </c:pt>
                <c:pt idx="10">
                  <c:v>100</c:v>
                </c:pt>
                <c:pt idx="11">
                  <c:v>98</c:v>
                </c:pt>
                <c:pt idx="12">
                  <c:v>100</c:v>
                </c:pt>
                <c:pt idx="13">
                  <c:v>89</c:v>
                </c:pt>
                <c:pt idx="14" formatCode="0.0;[Red]0.0">
                  <c:v>94.357142857142861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13632"/>
        <c:axId val="147419520"/>
      </c:lineChart>
      <c:catAx>
        <c:axId val="147413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a-IR"/>
          </a:p>
        </c:txPr>
        <c:crossAx val="147419520"/>
        <c:crosses val="autoZero"/>
        <c:auto val="1"/>
        <c:lblAlgn val="ctr"/>
        <c:lblOffset val="100"/>
        <c:noMultiLvlLbl val="0"/>
      </c:catAx>
      <c:valAx>
        <c:axId val="14741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a-IR"/>
          </a:p>
        </c:txPr>
        <c:crossAx val="147413632"/>
        <c:crosses val="autoZero"/>
        <c:crossBetween val="between"/>
      </c:valAx>
    </c:plotArea>
    <c:plotVisOnly val="1"/>
    <c:dispBlanksAs val="gap"/>
    <c:showDLblsOverMax val="0"/>
  </c:chart>
  <c:spPr>
    <a:solidFill>
      <a:srgbClr val="99FF66"/>
    </a:solidFill>
  </c:spPr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2000" dirty="0"/>
              <a:t>نمودار مقایسه برنامه های سلامت خانواده به </a:t>
            </a:r>
            <a:r>
              <a:rPr lang="en-US" sz="2000" b="1" i="0" u="none" strike="noStrike" baseline="0" dirty="0">
                <a:effectLst/>
              </a:rPr>
              <a:t> </a:t>
            </a:r>
            <a:r>
              <a:rPr lang="fa-IR" sz="2000" dirty="0"/>
              <a:t>تفکیک شهرستان بر اساس نتایج</a:t>
            </a:r>
            <a:r>
              <a:rPr lang="fa-IR" sz="2000" baseline="0" dirty="0"/>
              <a:t> چک لیست </a:t>
            </a:r>
            <a:r>
              <a:rPr lang="en-US" sz="2000" b="1" i="0" u="none" strike="noStrike" baseline="0" dirty="0">
                <a:effectLst/>
              </a:rPr>
              <a:t>FSH Monitoring </a:t>
            </a:r>
            <a:endParaRPr lang="en-US" sz="2000" dirty="0"/>
          </a:p>
        </c:rich>
      </c:tx>
      <c:layout>
        <c:manualLayout>
          <c:xMode val="edge"/>
          <c:yMode val="edge"/>
          <c:x val="0.15729855643044618"/>
          <c:y val="2.777777777777777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خانواده!$B$2</c:f>
              <c:strCache>
                <c:ptCount val="1"/>
                <c:pt idx="0">
                  <c:v>سلامت مادران</c:v>
                </c:pt>
              </c:strCache>
            </c:strRef>
          </c:tx>
          <c:spPr>
            <a:ln w="57150"/>
          </c:spPr>
          <c:cat>
            <c:strRef>
              <c:f>خانواده!$A$3:$A$17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خانواده!$B$3:$B$17</c:f>
              <c:numCache>
                <c:formatCode>General</c:formatCode>
                <c:ptCount val="15"/>
                <c:pt idx="0">
                  <c:v>96</c:v>
                </c:pt>
                <c:pt idx="1">
                  <c:v>95</c:v>
                </c:pt>
                <c:pt idx="2">
                  <c:v>92</c:v>
                </c:pt>
                <c:pt idx="3">
                  <c:v>94</c:v>
                </c:pt>
                <c:pt idx="4">
                  <c:v>94</c:v>
                </c:pt>
                <c:pt idx="5">
                  <c:v>92</c:v>
                </c:pt>
                <c:pt idx="6">
                  <c:v>95</c:v>
                </c:pt>
                <c:pt idx="7">
                  <c:v>88</c:v>
                </c:pt>
                <c:pt idx="8">
                  <c:v>92</c:v>
                </c:pt>
                <c:pt idx="9">
                  <c:v>96</c:v>
                </c:pt>
                <c:pt idx="10">
                  <c:v>100</c:v>
                </c:pt>
                <c:pt idx="11">
                  <c:v>98</c:v>
                </c:pt>
                <c:pt idx="12">
                  <c:v>100</c:v>
                </c:pt>
                <c:pt idx="13">
                  <c:v>89</c:v>
                </c:pt>
                <c:pt idx="14" formatCode="0.0;[Red]0.0">
                  <c:v>94.357142857142861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خانواده!$C$2</c:f>
              <c:strCache>
                <c:ptCount val="1"/>
                <c:pt idx="0">
                  <c:v>سلامت کودکان</c:v>
                </c:pt>
              </c:strCache>
            </c:strRef>
          </c:tx>
          <c:spPr>
            <a:ln w="63500"/>
          </c:spPr>
          <c:cat>
            <c:strRef>
              <c:f>خانواده!$A$3:$A$17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خانواده!$C$3:$C$17</c:f>
              <c:numCache>
                <c:formatCode>General</c:formatCode>
                <c:ptCount val="15"/>
                <c:pt idx="0">
                  <c:v>96</c:v>
                </c:pt>
                <c:pt idx="1">
                  <c:v>98</c:v>
                </c:pt>
                <c:pt idx="2">
                  <c:v>94</c:v>
                </c:pt>
                <c:pt idx="3">
                  <c:v>97</c:v>
                </c:pt>
                <c:pt idx="4">
                  <c:v>94</c:v>
                </c:pt>
                <c:pt idx="5">
                  <c:v>97</c:v>
                </c:pt>
                <c:pt idx="6">
                  <c:v>95</c:v>
                </c:pt>
                <c:pt idx="7">
                  <c:v>92</c:v>
                </c:pt>
                <c:pt idx="8">
                  <c:v>91</c:v>
                </c:pt>
                <c:pt idx="9">
                  <c:v>98</c:v>
                </c:pt>
                <c:pt idx="10">
                  <c:v>100</c:v>
                </c:pt>
                <c:pt idx="11">
                  <c:v>97</c:v>
                </c:pt>
                <c:pt idx="12">
                  <c:v>97</c:v>
                </c:pt>
                <c:pt idx="13">
                  <c:v>88</c:v>
                </c:pt>
                <c:pt idx="14" formatCode="0.0;[Red]0.0">
                  <c:v>95.285714285714292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خانواده!$D$2</c:f>
              <c:strCache>
                <c:ptCount val="1"/>
                <c:pt idx="0">
                  <c:v>سلامت باروری</c:v>
                </c:pt>
              </c:strCache>
            </c:strRef>
          </c:tx>
          <c:spPr>
            <a:ln w="57150"/>
          </c:spPr>
          <c:cat>
            <c:strRef>
              <c:f>خانواده!$A$3:$A$17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خانواده!$D$3:$D$17</c:f>
              <c:numCache>
                <c:formatCode>General</c:formatCode>
                <c:ptCount val="15"/>
                <c:pt idx="0">
                  <c:v>96</c:v>
                </c:pt>
                <c:pt idx="1">
                  <c:v>96</c:v>
                </c:pt>
                <c:pt idx="2">
                  <c:v>93</c:v>
                </c:pt>
                <c:pt idx="3">
                  <c:v>99</c:v>
                </c:pt>
                <c:pt idx="4">
                  <c:v>91</c:v>
                </c:pt>
                <c:pt idx="5">
                  <c:v>91</c:v>
                </c:pt>
                <c:pt idx="6">
                  <c:v>96</c:v>
                </c:pt>
                <c:pt idx="7">
                  <c:v>89</c:v>
                </c:pt>
                <c:pt idx="8">
                  <c:v>90</c:v>
                </c:pt>
                <c:pt idx="9">
                  <c:v>96</c:v>
                </c:pt>
                <c:pt idx="10">
                  <c:v>100</c:v>
                </c:pt>
                <c:pt idx="11">
                  <c:v>96</c:v>
                </c:pt>
                <c:pt idx="12">
                  <c:v>99</c:v>
                </c:pt>
                <c:pt idx="13">
                  <c:v>87</c:v>
                </c:pt>
                <c:pt idx="14" formatCode="0.0;[Red]0.0">
                  <c:v>94.214285714285708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خانواده!$E$2</c:f>
              <c:strCache>
                <c:ptCount val="1"/>
                <c:pt idx="0">
                  <c:v>بهبود تغذیه</c:v>
                </c:pt>
              </c:strCache>
            </c:strRef>
          </c:tx>
          <c:spPr>
            <a:ln w="63500"/>
          </c:spPr>
          <c:cat>
            <c:strRef>
              <c:f>خانواده!$A$3:$A$17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خانواده!$E$3:$E$17</c:f>
              <c:numCache>
                <c:formatCode>General</c:formatCode>
                <c:ptCount val="15"/>
                <c:pt idx="0">
                  <c:v>92</c:v>
                </c:pt>
                <c:pt idx="1">
                  <c:v>94</c:v>
                </c:pt>
                <c:pt idx="2">
                  <c:v>87</c:v>
                </c:pt>
                <c:pt idx="3">
                  <c:v>91</c:v>
                </c:pt>
                <c:pt idx="4">
                  <c:v>91</c:v>
                </c:pt>
                <c:pt idx="5">
                  <c:v>94</c:v>
                </c:pt>
                <c:pt idx="6">
                  <c:v>92</c:v>
                </c:pt>
                <c:pt idx="7">
                  <c:v>85</c:v>
                </c:pt>
                <c:pt idx="8">
                  <c:v>89</c:v>
                </c:pt>
                <c:pt idx="9">
                  <c:v>91</c:v>
                </c:pt>
                <c:pt idx="10">
                  <c:v>98</c:v>
                </c:pt>
                <c:pt idx="11">
                  <c:v>95</c:v>
                </c:pt>
                <c:pt idx="12">
                  <c:v>90</c:v>
                </c:pt>
                <c:pt idx="13">
                  <c:v>82</c:v>
                </c:pt>
                <c:pt idx="14" formatCode="0.0;[Red]0.0">
                  <c:v>90.785714285714292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خانواده!$F$2</c:f>
              <c:strCache>
                <c:ptCount val="1"/>
                <c:pt idx="0">
                  <c:v>سلامت سالمندان</c:v>
                </c:pt>
              </c:strCache>
            </c:strRef>
          </c:tx>
          <c:spPr>
            <a:ln w="57150"/>
          </c:spPr>
          <c:cat>
            <c:strRef>
              <c:f>خانواده!$A$3:$A$17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خانواده!$F$3:$F$17</c:f>
              <c:numCache>
                <c:formatCode>General</c:formatCode>
                <c:ptCount val="15"/>
                <c:pt idx="0">
                  <c:v>95</c:v>
                </c:pt>
                <c:pt idx="1">
                  <c:v>96</c:v>
                </c:pt>
                <c:pt idx="2">
                  <c:v>86</c:v>
                </c:pt>
                <c:pt idx="3">
                  <c:v>96</c:v>
                </c:pt>
                <c:pt idx="4">
                  <c:v>80</c:v>
                </c:pt>
                <c:pt idx="5">
                  <c:v>98</c:v>
                </c:pt>
                <c:pt idx="6">
                  <c:v>98</c:v>
                </c:pt>
                <c:pt idx="7">
                  <c:v>90</c:v>
                </c:pt>
                <c:pt idx="8">
                  <c:v>91</c:v>
                </c:pt>
                <c:pt idx="9">
                  <c:v>93</c:v>
                </c:pt>
                <c:pt idx="10">
                  <c:v>100</c:v>
                </c:pt>
                <c:pt idx="11">
                  <c:v>95</c:v>
                </c:pt>
                <c:pt idx="12">
                  <c:v>98</c:v>
                </c:pt>
                <c:pt idx="13">
                  <c:v>88</c:v>
                </c:pt>
                <c:pt idx="14" formatCode="0.0;[Red]0.0">
                  <c:v>93.142857142857139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85120"/>
        <c:axId val="152886656"/>
      </c:lineChart>
      <c:catAx>
        <c:axId val="1528851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fa-IR"/>
          </a:p>
        </c:txPr>
        <c:crossAx val="152886656"/>
        <c:crosses val="autoZero"/>
        <c:auto val="1"/>
        <c:lblAlgn val="ctr"/>
        <c:lblOffset val="100"/>
        <c:noMultiLvlLbl val="0"/>
      </c:catAx>
      <c:valAx>
        <c:axId val="152886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 b="1"/>
            </a:pPr>
            <a:endParaRPr lang="fa-IR"/>
          </a:p>
        </c:txPr>
        <c:crossAx val="1528851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 b="1"/>
          </a:pPr>
          <a:endParaRPr lang="fa-IR"/>
        </a:p>
      </c:txPr>
    </c:legend>
    <c:plotVisOnly val="1"/>
    <c:dispBlanksAs val="zero"/>
    <c:showDLblsOverMax val="0"/>
  </c:chart>
  <c:spPr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4400"/>
          </a:pPr>
          <a:endParaRPr lang="fa-I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برنامه!$C$2</c:f>
              <c:strCache>
                <c:ptCount val="1"/>
                <c:pt idx="0">
                  <c:v>سلامت کودکان</c:v>
                </c:pt>
              </c:strCache>
            </c:strRef>
          </c:tx>
          <c:spPr>
            <a:ln w="63500"/>
          </c:spPr>
          <c:cat>
            <c:strRef>
              <c:f>برنامه!$A$3:$A$17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برنامه!$C$3:$C$17</c:f>
              <c:numCache>
                <c:formatCode>General</c:formatCode>
                <c:ptCount val="15"/>
                <c:pt idx="0">
                  <c:v>96</c:v>
                </c:pt>
                <c:pt idx="1">
                  <c:v>98</c:v>
                </c:pt>
                <c:pt idx="2">
                  <c:v>94</c:v>
                </c:pt>
                <c:pt idx="3">
                  <c:v>97</c:v>
                </c:pt>
                <c:pt idx="4">
                  <c:v>94</c:v>
                </c:pt>
                <c:pt idx="5">
                  <c:v>97</c:v>
                </c:pt>
                <c:pt idx="6">
                  <c:v>95</c:v>
                </c:pt>
                <c:pt idx="7">
                  <c:v>92</c:v>
                </c:pt>
                <c:pt idx="8">
                  <c:v>91</c:v>
                </c:pt>
                <c:pt idx="9">
                  <c:v>98</c:v>
                </c:pt>
                <c:pt idx="10">
                  <c:v>100</c:v>
                </c:pt>
                <c:pt idx="11">
                  <c:v>97</c:v>
                </c:pt>
                <c:pt idx="12">
                  <c:v>97</c:v>
                </c:pt>
                <c:pt idx="13">
                  <c:v>88</c:v>
                </c:pt>
                <c:pt idx="14" formatCode="0.0;[Red]0.0">
                  <c:v>95.285714285714292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48192"/>
        <c:axId val="147449728"/>
      </c:lineChart>
      <c:catAx>
        <c:axId val="14744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47449728"/>
        <c:crosses val="autoZero"/>
        <c:auto val="1"/>
        <c:lblAlgn val="ctr"/>
        <c:lblOffset val="100"/>
        <c:noMultiLvlLbl val="0"/>
      </c:catAx>
      <c:valAx>
        <c:axId val="14744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47448192"/>
        <c:crosses val="autoZero"/>
        <c:crossBetween val="between"/>
      </c:valAx>
    </c:plotArea>
    <c:plotVisOnly val="1"/>
    <c:dispBlanksAs val="gap"/>
    <c:showDLblsOverMax val="0"/>
  </c:chart>
  <c:spPr>
    <a:solidFill>
      <a:srgbClr val="FFFF66"/>
    </a:solidFill>
  </c:sp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3200"/>
          </a:pPr>
          <a:endParaRPr lang="fa-I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برنامه!$D$2</c:f>
              <c:strCache>
                <c:ptCount val="1"/>
                <c:pt idx="0">
                  <c:v>سلامت باروری</c:v>
                </c:pt>
              </c:strCache>
            </c:strRef>
          </c:tx>
          <c:spPr>
            <a:ln w="63500"/>
          </c:spPr>
          <c:cat>
            <c:strRef>
              <c:f>برنامه!$A$3:$A$17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برنامه!$D$3:$D$17</c:f>
              <c:numCache>
                <c:formatCode>General</c:formatCode>
                <c:ptCount val="15"/>
                <c:pt idx="0">
                  <c:v>96</c:v>
                </c:pt>
                <c:pt idx="1">
                  <c:v>96</c:v>
                </c:pt>
                <c:pt idx="2">
                  <c:v>93</c:v>
                </c:pt>
                <c:pt idx="3">
                  <c:v>99</c:v>
                </c:pt>
                <c:pt idx="4">
                  <c:v>91</c:v>
                </c:pt>
                <c:pt idx="5">
                  <c:v>91</c:v>
                </c:pt>
                <c:pt idx="6">
                  <c:v>96</c:v>
                </c:pt>
                <c:pt idx="7">
                  <c:v>89</c:v>
                </c:pt>
                <c:pt idx="8">
                  <c:v>90</c:v>
                </c:pt>
                <c:pt idx="9">
                  <c:v>96</c:v>
                </c:pt>
                <c:pt idx="10">
                  <c:v>100</c:v>
                </c:pt>
                <c:pt idx="11">
                  <c:v>96</c:v>
                </c:pt>
                <c:pt idx="12">
                  <c:v>99</c:v>
                </c:pt>
                <c:pt idx="13">
                  <c:v>87</c:v>
                </c:pt>
                <c:pt idx="14" formatCode="0.0;[Red]0.0">
                  <c:v>94.214285714285708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51424"/>
        <c:axId val="147352960"/>
      </c:lineChart>
      <c:catAx>
        <c:axId val="147351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fa-IR"/>
          </a:p>
        </c:txPr>
        <c:crossAx val="147352960"/>
        <c:crosses val="autoZero"/>
        <c:auto val="1"/>
        <c:lblAlgn val="ctr"/>
        <c:lblOffset val="100"/>
        <c:noMultiLvlLbl val="0"/>
      </c:catAx>
      <c:valAx>
        <c:axId val="14735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47351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3600"/>
          </a:pPr>
          <a:endParaRPr lang="fa-I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برنامه!$E$2</c:f>
              <c:strCache>
                <c:ptCount val="1"/>
                <c:pt idx="0">
                  <c:v>بهبود تغذیه</c:v>
                </c:pt>
              </c:strCache>
            </c:strRef>
          </c:tx>
          <c:spPr>
            <a:ln w="63500"/>
          </c:spPr>
          <c:cat>
            <c:strRef>
              <c:f>برنامه!$A$3:$A$17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برنامه!$E$3:$E$17</c:f>
              <c:numCache>
                <c:formatCode>General</c:formatCode>
                <c:ptCount val="15"/>
                <c:pt idx="0">
                  <c:v>92</c:v>
                </c:pt>
                <c:pt idx="1">
                  <c:v>94</c:v>
                </c:pt>
                <c:pt idx="2">
                  <c:v>87</c:v>
                </c:pt>
                <c:pt idx="3">
                  <c:v>91</c:v>
                </c:pt>
                <c:pt idx="4">
                  <c:v>91</c:v>
                </c:pt>
                <c:pt idx="5">
                  <c:v>94</c:v>
                </c:pt>
                <c:pt idx="6">
                  <c:v>92</c:v>
                </c:pt>
                <c:pt idx="7">
                  <c:v>85</c:v>
                </c:pt>
                <c:pt idx="8">
                  <c:v>89</c:v>
                </c:pt>
                <c:pt idx="9">
                  <c:v>91</c:v>
                </c:pt>
                <c:pt idx="10">
                  <c:v>98</c:v>
                </c:pt>
                <c:pt idx="11">
                  <c:v>95</c:v>
                </c:pt>
                <c:pt idx="12">
                  <c:v>90</c:v>
                </c:pt>
                <c:pt idx="13">
                  <c:v>82</c:v>
                </c:pt>
                <c:pt idx="14" formatCode="0.0;[Red]0.0">
                  <c:v>90.785714285714292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89824"/>
        <c:axId val="148505728"/>
      </c:lineChart>
      <c:catAx>
        <c:axId val="147389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fa-IR"/>
          </a:p>
        </c:txPr>
        <c:crossAx val="148505728"/>
        <c:crosses val="autoZero"/>
        <c:auto val="1"/>
        <c:lblAlgn val="ctr"/>
        <c:lblOffset val="100"/>
        <c:noMultiLvlLbl val="0"/>
      </c:catAx>
      <c:valAx>
        <c:axId val="14850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47389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3600"/>
          </a:pPr>
          <a:endParaRPr lang="fa-I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برنامه!$F$2</c:f>
              <c:strCache>
                <c:ptCount val="1"/>
                <c:pt idx="0">
                  <c:v>سلامت سالمندان</c:v>
                </c:pt>
              </c:strCache>
            </c:strRef>
          </c:tx>
          <c:spPr>
            <a:ln w="63500"/>
          </c:spPr>
          <c:cat>
            <c:strRef>
              <c:f>برنامه!$A$3:$A$17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برنامه!$F$3:$F$17</c:f>
              <c:numCache>
                <c:formatCode>General</c:formatCode>
                <c:ptCount val="15"/>
                <c:pt idx="0">
                  <c:v>95</c:v>
                </c:pt>
                <c:pt idx="1">
                  <c:v>96</c:v>
                </c:pt>
                <c:pt idx="2">
                  <c:v>86</c:v>
                </c:pt>
                <c:pt idx="3">
                  <c:v>96</c:v>
                </c:pt>
                <c:pt idx="4">
                  <c:v>80</c:v>
                </c:pt>
                <c:pt idx="5">
                  <c:v>98</c:v>
                </c:pt>
                <c:pt idx="6">
                  <c:v>98</c:v>
                </c:pt>
                <c:pt idx="7">
                  <c:v>90</c:v>
                </c:pt>
                <c:pt idx="8">
                  <c:v>91</c:v>
                </c:pt>
                <c:pt idx="9">
                  <c:v>93</c:v>
                </c:pt>
                <c:pt idx="10">
                  <c:v>100</c:v>
                </c:pt>
                <c:pt idx="11">
                  <c:v>95</c:v>
                </c:pt>
                <c:pt idx="12">
                  <c:v>98</c:v>
                </c:pt>
                <c:pt idx="13">
                  <c:v>88</c:v>
                </c:pt>
                <c:pt idx="14" formatCode="0.0;[Red]0.0">
                  <c:v>93.142857142857139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30304"/>
        <c:axId val="148531840"/>
      </c:lineChart>
      <c:catAx>
        <c:axId val="148530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fa-IR"/>
          </a:p>
        </c:txPr>
        <c:crossAx val="148531840"/>
        <c:crosses val="autoZero"/>
        <c:auto val="1"/>
        <c:lblAlgn val="ctr"/>
        <c:lblOffset val="100"/>
        <c:noMultiLvlLbl val="0"/>
      </c:catAx>
      <c:valAx>
        <c:axId val="14853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a-IR"/>
          </a:p>
        </c:txPr>
        <c:crossAx val="148530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فرایند!$B$2</c:f>
              <c:strCache>
                <c:ptCount val="1"/>
                <c:pt idx="0">
                  <c:v>برنامه ریزی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2000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فرایند!$B$3:$B$17</c:f>
              <c:numCache>
                <c:formatCode>General</c:formatCode>
                <c:ptCount val="15"/>
                <c:pt idx="0">
                  <c:v>93.5</c:v>
                </c:pt>
                <c:pt idx="1">
                  <c:v>94.3</c:v>
                </c:pt>
                <c:pt idx="2">
                  <c:v>90.2</c:v>
                </c:pt>
                <c:pt idx="3">
                  <c:v>95.9</c:v>
                </c:pt>
                <c:pt idx="4">
                  <c:v>84.5</c:v>
                </c:pt>
                <c:pt idx="5">
                  <c:v>93.5</c:v>
                </c:pt>
                <c:pt idx="6">
                  <c:v>91.4</c:v>
                </c:pt>
                <c:pt idx="7">
                  <c:v>88.2</c:v>
                </c:pt>
                <c:pt idx="8">
                  <c:v>87</c:v>
                </c:pt>
                <c:pt idx="9">
                  <c:v>92.7</c:v>
                </c:pt>
                <c:pt idx="10">
                  <c:v>99.6</c:v>
                </c:pt>
                <c:pt idx="11">
                  <c:v>96</c:v>
                </c:pt>
                <c:pt idx="12">
                  <c:v>96</c:v>
                </c:pt>
                <c:pt idx="13">
                  <c:v>89</c:v>
                </c:pt>
                <c:pt idx="14" formatCode="0.0;[Red]0.0">
                  <c:v>92.271428571428586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56800"/>
        <c:axId val="148558592"/>
      </c:lineChart>
      <c:catAx>
        <c:axId val="14855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48558592"/>
        <c:crosses val="autoZero"/>
        <c:auto val="1"/>
        <c:lblAlgn val="ctr"/>
        <c:lblOffset val="100"/>
        <c:noMultiLvlLbl val="0"/>
      </c:catAx>
      <c:valAx>
        <c:axId val="14855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55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fa-IR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فرایند!$C$2</c:f>
              <c:strCache>
                <c:ptCount val="1"/>
                <c:pt idx="0">
                  <c:v>سازماندهی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1800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فرایند!$C$3:$C$17</c:f>
              <c:numCache>
                <c:formatCode>General</c:formatCode>
                <c:ptCount val="15"/>
                <c:pt idx="0" formatCode="0">
                  <c:v>96.2</c:v>
                </c:pt>
                <c:pt idx="1">
                  <c:v>93.3</c:v>
                </c:pt>
                <c:pt idx="2">
                  <c:v>88.6</c:v>
                </c:pt>
                <c:pt idx="3">
                  <c:v>98</c:v>
                </c:pt>
                <c:pt idx="4">
                  <c:v>100</c:v>
                </c:pt>
                <c:pt idx="5">
                  <c:v>92.4</c:v>
                </c:pt>
                <c:pt idx="6">
                  <c:v>97</c:v>
                </c:pt>
                <c:pt idx="7">
                  <c:v>87.6</c:v>
                </c:pt>
                <c:pt idx="8">
                  <c:v>92.4</c:v>
                </c:pt>
                <c:pt idx="9">
                  <c:v>96.2</c:v>
                </c:pt>
                <c:pt idx="10">
                  <c:v>100</c:v>
                </c:pt>
                <c:pt idx="11">
                  <c:v>100</c:v>
                </c:pt>
                <c:pt idx="12">
                  <c:v>98</c:v>
                </c:pt>
                <c:pt idx="13">
                  <c:v>76.2</c:v>
                </c:pt>
                <c:pt idx="14" formatCode="0.0;[Red]0.0">
                  <c:v>93.992857142857147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99936"/>
        <c:axId val="148601472"/>
      </c:lineChart>
      <c:catAx>
        <c:axId val="14859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8601472"/>
        <c:crosses val="autoZero"/>
        <c:auto val="1"/>
        <c:lblAlgn val="ctr"/>
        <c:lblOffset val="100"/>
        <c:noMultiLvlLbl val="0"/>
      </c:catAx>
      <c:valAx>
        <c:axId val="1486014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859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fa-I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فرایند!$D$2</c:f>
              <c:strCache>
                <c:ptCount val="1"/>
                <c:pt idx="0">
                  <c:v>پایش و ارزشیابی</c:v>
                </c:pt>
              </c:strCache>
            </c:strRef>
          </c:tx>
          <c:spPr>
            <a:ln w="63500"/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فرایند!$D$3:$D$17</c:f>
              <c:numCache>
                <c:formatCode>General</c:formatCode>
                <c:ptCount val="15"/>
                <c:pt idx="0">
                  <c:v>92</c:v>
                </c:pt>
                <c:pt idx="1">
                  <c:v>100</c:v>
                </c:pt>
                <c:pt idx="2">
                  <c:v>90</c:v>
                </c:pt>
                <c:pt idx="3">
                  <c:v>82</c:v>
                </c:pt>
                <c:pt idx="4">
                  <c:v>78</c:v>
                </c:pt>
                <c:pt idx="5">
                  <c:v>84</c:v>
                </c:pt>
                <c:pt idx="6">
                  <c:v>100</c:v>
                </c:pt>
                <c:pt idx="7">
                  <c:v>78</c:v>
                </c:pt>
                <c:pt idx="8">
                  <c:v>90</c:v>
                </c:pt>
                <c:pt idx="9">
                  <c:v>92</c:v>
                </c:pt>
                <c:pt idx="10">
                  <c:v>98.3</c:v>
                </c:pt>
                <c:pt idx="11">
                  <c:v>86</c:v>
                </c:pt>
                <c:pt idx="12">
                  <c:v>92</c:v>
                </c:pt>
                <c:pt idx="13">
                  <c:v>84</c:v>
                </c:pt>
                <c:pt idx="14" formatCode="0.0;[Red]0.0">
                  <c:v>89.021428571428572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14144"/>
        <c:axId val="148628224"/>
      </c:lineChart>
      <c:catAx>
        <c:axId val="148614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8628224"/>
        <c:crosses val="autoZero"/>
        <c:auto val="1"/>
        <c:lblAlgn val="ctr"/>
        <c:lblOffset val="100"/>
        <c:noMultiLvlLbl val="0"/>
      </c:catAx>
      <c:valAx>
        <c:axId val="148628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61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fa-I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فرایند!$E$2</c:f>
              <c:strCache>
                <c:ptCount val="1"/>
                <c:pt idx="0">
                  <c:v>گزارش دهی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4.0229885057471264E-2"/>
                  <c:y val="-1.587301587301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735632183908021E-2"/>
                  <c:y val="-1.587301587301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413793103448273E-2"/>
                  <c:y val="-2.7777777777777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678160919540231E-2"/>
                  <c:y val="-2.7777777777777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فرایند!$E$3:$E$17</c:f>
              <c:numCache>
                <c:formatCode>General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97</c:v>
                </c:pt>
                <c:pt idx="3">
                  <c:v>97</c:v>
                </c:pt>
                <c:pt idx="4">
                  <c:v>97</c:v>
                </c:pt>
                <c:pt idx="5">
                  <c:v>100</c:v>
                </c:pt>
                <c:pt idx="6">
                  <c:v>100</c:v>
                </c:pt>
                <c:pt idx="7">
                  <c:v>97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 formatCode="0.0;[Red]0.0">
                  <c:v>99.142857142857139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337792"/>
        <c:axId val="148339328"/>
      </c:lineChart>
      <c:catAx>
        <c:axId val="148337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8339328"/>
        <c:crosses val="autoZero"/>
        <c:auto val="1"/>
        <c:lblAlgn val="ctr"/>
        <c:lblOffset val="100"/>
        <c:noMultiLvlLbl val="0"/>
      </c:catAx>
      <c:valAx>
        <c:axId val="14833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33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fa-I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فرایند!$F$2</c:f>
              <c:strCache>
                <c:ptCount val="1"/>
                <c:pt idx="0">
                  <c:v>سایر فعالیتها</c:v>
                </c:pt>
              </c:strCache>
            </c:strRef>
          </c:tx>
          <c:spPr>
            <a:ln w="63500"/>
          </c:spPr>
          <c:dLbls>
            <c:txPr>
              <a:bodyPr/>
              <a:lstStyle/>
              <a:p>
                <a:pPr>
                  <a:defRPr sz="1800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فرایند!$A$3:$A$17</c:f>
              <c:strCache>
                <c:ptCount val="15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  <c:pt idx="14">
                  <c:v>میانگین</c:v>
                </c:pt>
              </c:strCache>
            </c:strRef>
          </c:cat>
          <c:val>
            <c:numRef>
              <c:f>فرایند!$F$3:$F$17</c:f>
              <c:numCache>
                <c:formatCode>General</c:formatCode>
                <c:ptCount val="15"/>
                <c:pt idx="0" formatCode="0.0">
                  <c:v>98.5</c:v>
                </c:pt>
                <c:pt idx="1">
                  <c:v>100</c:v>
                </c:pt>
                <c:pt idx="2">
                  <c:v>97</c:v>
                </c:pt>
                <c:pt idx="3">
                  <c:v>98.5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97</c:v>
                </c:pt>
                <c:pt idx="8">
                  <c:v>97</c:v>
                </c:pt>
                <c:pt idx="9">
                  <c:v>100</c:v>
                </c:pt>
                <c:pt idx="10">
                  <c:v>100</c:v>
                </c:pt>
                <c:pt idx="11">
                  <c:v>97</c:v>
                </c:pt>
                <c:pt idx="12">
                  <c:v>100</c:v>
                </c:pt>
                <c:pt idx="13">
                  <c:v>91</c:v>
                </c:pt>
                <c:pt idx="14" formatCode="0.0;[Red]0.0">
                  <c:v>98.285714285714292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356096"/>
        <c:axId val="148386560"/>
      </c:lineChart>
      <c:catAx>
        <c:axId val="148356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48386560"/>
        <c:crosses val="autoZero"/>
        <c:auto val="1"/>
        <c:lblAlgn val="ctr"/>
        <c:lblOffset val="100"/>
        <c:noMultiLvlLbl val="0"/>
      </c:catAx>
      <c:valAx>
        <c:axId val="1483865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835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/>
      </a:pPr>
      <a:endParaRPr lang="fa-I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 sz="2000" dirty="0"/>
              <a:t>نمودار مقایسه شهرستانها بر حسب فرآیند های سلامت خانواده </a:t>
            </a:r>
            <a:endParaRPr lang="en-US" sz="20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4976129061453529E-2"/>
          <c:y val="7.0116431666971873E-2"/>
          <c:w val="0.74425524934383203"/>
          <c:h val="0.72038591832997623"/>
        </c:manualLayout>
      </c:layout>
      <c:lineChart>
        <c:grouping val="standard"/>
        <c:varyColors val="0"/>
        <c:ser>
          <c:idx val="0"/>
          <c:order val="0"/>
          <c:tx>
            <c:strRef>
              <c:f>فرایند!$B$2</c:f>
              <c:strCache>
                <c:ptCount val="1"/>
                <c:pt idx="0">
                  <c:v>برنامه ریزی</c:v>
                </c:pt>
              </c:strCache>
            </c:strRef>
          </c:tx>
          <c:cat>
            <c:strRef>
              <c:f>فرایند!$A$3:$A$16</c:f>
              <c:strCache>
                <c:ptCount val="14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</c:strCache>
            </c:strRef>
          </c:cat>
          <c:val>
            <c:numRef>
              <c:f>فرایند!$B$3:$B$16</c:f>
              <c:numCache>
                <c:formatCode>General</c:formatCode>
                <c:ptCount val="14"/>
                <c:pt idx="0">
                  <c:v>93.5</c:v>
                </c:pt>
                <c:pt idx="1">
                  <c:v>94.3</c:v>
                </c:pt>
                <c:pt idx="2">
                  <c:v>90.2</c:v>
                </c:pt>
                <c:pt idx="3">
                  <c:v>95.9</c:v>
                </c:pt>
                <c:pt idx="4">
                  <c:v>84.5</c:v>
                </c:pt>
                <c:pt idx="5">
                  <c:v>93.5</c:v>
                </c:pt>
                <c:pt idx="6">
                  <c:v>91.4</c:v>
                </c:pt>
                <c:pt idx="7">
                  <c:v>88.2</c:v>
                </c:pt>
                <c:pt idx="8">
                  <c:v>87</c:v>
                </c:pt>
                <c:pt idx="9">
                  <c:v>92.7</c:v>
                </c:pt>
                <c:pt idx="10">
                  <c:v>99.6</c:v>
                </c:pt>
                <c:pt idx="11">
                  <c:v>96</c:v>
                </c:pt>
                <c:pt idx="12">
                  <c:v>96</c:v>
                </c:pt>
                <c:pt idx="13">
                  <c:v>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فرایند!$C$2</c:f>
              <c:strCache>
                <c:ptCount val="1"/>
                <c:pt idx="0">
                  <c:v>سازماندهی</c:v>
                </c:pt>
              </c:strCache>
            </c:strRef>
          </c:tx>
          <c:cat>
            <c:strRef>
              <c:f>فرایند!$A$3:$A$16</c:f>
              <c:strCache>
                <c:ptCount val="14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</c:strCache>
            </c:strRef>
          </c:cat>
          <c:val>
            <c:numRef>
              <c:f>فرایند!$C$3:$C$16</c:f>
              <c:numCache>
                <c:formatCode>General</c:formatCode>
                <c:ptCount val="14"/>
                <c:pt idx="0" formatCode="0">
                  <c:v>96.2</c:v>
                </c:pt>
                <c:pt idx="1">
                  <c:v>93.3</c:v>
                </c:pt>
                <c:pt idx="2">
                  <c:v>88.6</c:v>
                </c:pt>
                <c:pt idx="3">
                  <c:v>98</c:v>
                </c:pt>
                <c:pt idx="4">
                  <c:v>100</c:v>
                </c:pt>
                <c:pt idx="5">
                  <c:v>92.4</c:v>
                </c:pt>
                <c:pt idx="6">
                  <c:v>97</c:v>
                </c:pt>
                <c:pt idx="7">
                  <c:v>87.6</c:v>
                </c:pt>
                <c:pt idx="8">
                  <c:v>92.4</c:v>
                </c:pt>
                <c:pt idx="9">
                  <c:v>96.2</c:v>
                </c:pt>
                <c:pt idx="10">
                  <c:v>100</c:v>
                </c:pt>
                <c:pt idx="11">
                  <c:v>100</c:v>
                </c:pt>
                <c:pt idx="12">
                  <c:v>98</c:v>
                </c:pt>
                <c:pt idx="13">
                  <c:v>76.2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فرایند!$D$2</c:f>
              <c:strCache>
                <c:ptCount val="1"/>
                <c:pt idx="0">
                  <c:v>پایش و ارزشیابی</c:v>
                </c:pt>
              </c:strCache>
            </c:strRef>
          </c:tx>
          <c:cat>
            <c:strRef>
              <c:f>فرایند!$A$3:$A$16</c:f>
              <c:strCache>
                <c:ptCount val="14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</c:strCache>
            </c:strRef>
          </c:cat>
          <c:val>
            <c:numRef>
              <c:f>فرایند!$D$3:$D$16</c:f>
              <c:numCache>
                <c:formatCode>General</c:formatCode>
                <c:ptCount val="14"/>
                <c:pt idx="0">
                  <c:v>92</c:v>
                </c:pt>
                <c:pt idx="1">
                  <c:v>100</c:v>
                </c:pt>
                <c:pt idx="2">
                  <c:v>90</c:v>
                </c:pt>
                <c:pt idx="3">
                  <c:v>82</c:v>
                </c:pt>
                <c:pt idx="4">
                  <c:v>78</c:v>
                </c:pt>
                <c:pt idx="5">
                  <c:v>84</c:v>
                </c:pt>
                <c:pt idx="6">
                  <c:v>100</c:v>
                </c:pt>
                <c:pt idx="7">
                  <c:v>78</c:v>
                </c:pt>
                <c:pt idx="8">
                  <c:v>90</c:v>
                </c:pt>
                <c:pt idx="9">
                  <c:v>92</c:v>
                </c:pt>
                <c:pt idx="10">
                  <c:v>98.3</c:v>
                </c:pt>
                <c:pt idx="11">
                  <c:v>86</c:v>
                </c:pt>
                <c:pt idx="12">
                  <c:v>92</c:v>
                </c:pt>
                <c:pt idx="13">
                  <c:v>84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فرایند!$E$2</c:f>
              <c:strCache>
                <c:ptCount val="1"/>
                <c:pt idx="0">
                  <c:v>گزارش دهی</c:v>
                </c:pt>
              </c:strCache>
            </c:strRef>
          </c:tx>
          <c:cat>
            <c:strRef>
              <c:f>فرایند!$A$3:$A$16</c:f>
              <c:strCache>
                <c:ptCount val="14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</c:strCache>
            </c:strRef>
          </c:cat>
          <c:val>
            <c:numRef>
              <c:f>فرایند!$E$3:$E$16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97</c:v>
                </c:pt>
                <c:pt idx="3">
                  <c:v>97</c:v>
                </c:pt>
                <c:pt idx="4">
                  <c:v>97</c:v>
                </c:pt>
                <c:pt idx="5">
                  <c:v>100</c:v>
                </c:pt>
                <c:pt idx="6">
                  <c:v>100</c:v>
                </c:pt>
                <c:pt idx="7">
                  <c:v>97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فرایند!$F$2</c:f>
              <c:strCache>
                <c:ptCount val="1"/>
                <c:pt idx="0">
                  <c:v>سایر فعالیتها</c:v>
                </c:pt>
              </c:strCache>
            </c:strRef>
          </c:tx>
          <c:cat>
            <c:strRef>
              <c:f>فرایند!$A$3:$A$16</c:f>
              <c:strCache>
                <c:ptCount val="14"/>
                <c:pt idx="0">
                  <c:v>اسلام آباد غرب</c:v>
                </c:pt>
                <c:pt idx="1">
                  <c:v>پاوه</c:v>
                </c:pt>
                <c:pt idx="2">
                  <c:v>ثلاث</c:v>
                </c:pt>
                <c:pt idx="3">
                  <c:v>جوانرود</c:v>
                </c:pt>
                <c:pt idx="4">
                  <c:v>دالاهو</c:v>
                </c:pt>
                <c:pt idx="5">
                  <c:v>روانسر</c:v>
                </c:pt>
                <c:pt idx="6">
                  <c:v>سرپل ذهاب</c:v>
                </c:pt>
                <c:pt idx="7">
                  <c:v>سنقر</c:v>
                </c:pt>
                <c:pt idx="8">
                  <c:v>صحنه</c:v>
                </c:pt>
                <c:pt idx="9">
                  <c:v>قصرشیرین</c:v>
                </c:pt>
                <c:pt idx="10">
                  <c:v>کرمانشاه</c:v>
                </c:pt>
                <c:pt idx="11">
                  <c:v>کنگاور</c:v>
                </c:pt>
                <c:pt idx="12">
                  <c:v>گیلانغرب</c:v>
                </c:pt>
                <c:pt idx="13">
                  <c:v>هرسین</c:v>
                </c:pt>
              </c:strCache>
            </c:strRef>
          </c:cat>
          <c:val>
            <c:numRef>
              <c:f>فرایند!$F$3:$F$16</c:f>
              <c:numCache>
                <c:formatCode>General</c:formatCode>
                <c:ptCount val="14"/>
                <c:pt idx="0" formatCode="0.0">
                  <c:v>98.5</c:v>
                </c:pt>
                <c:pt idx="1">
                  <c:v>100</c:v>
                </c:pt>
                <c:pt idx="2">
                  <c:v>97</c:v>
                </c:pt>
                <c:pt idx="3">
                  <c:v>98.5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97</c:v>
                </c:pt>
                <c:pt idx="8">
                  <c:v>97</c:v>
                </c:pt>
                <c:pt idx="9">
                  <c:v>100</c:v>
                </c:pt>
                <c:pt idx="10">
                  <c:v>100</c:v>
                </c:pt>
                <c:pt idx="11">
                  <c:v>97</c:v>
                </c:pt>
                <c:pt idx="12">
                  <c:v>100</c:v>
                </c:pt>
                <c:pt idx="13">
                  <c:v>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456512"/>
        <c:axId val="145458304"/>
      </c:lineChart>
      <c:catAx>
        <c:axId val="145456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800" b="1"/>
            </a:pPr>
            <a:endParaRPr lang="fa-IR"/>
          </a:p>
        </c:txPr>
        <c:crossAx val="145458304"/>
        <c:crosses val="autoZero"/>
        <c:auto val="1"/>
        <c:lblAlgn val="ctr"/>
        <c:lblOffset val="100"/>
        <c:noMultiLvlLbl val="0"/>
      </c:catAx>
      <c:valAx>
        <c:axId val="145458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fa-IR" sz="1200"/>
                  <a:t>درصد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fa-IR"/>
          </a:p>
        </c:txPr>
        <c:crossAx val="1454565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fa-IR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fa-I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 sz="3600" dirty="0"/>
              <a:t>میانگین امتیاز برنامه های سلامت خانواده درپایش اول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Sheet5!$B$21</c:f>
              <c:strCache>
                <c:ptCount val="1"/>
                <c:pt idx="0">
                  <c:v>میانگین امتیاز</c:v>
                </c:pt>
              </c:strCache>
            </c:strRef>
          </c:tx>
          <c:invertIfNegative val="0"/>
          <c:cat>
            <c:strRef>
              <c:f>Sheet5!$A$22:$A$27</c:f>
              <c:strCache>
                <c:ptCount val="6"/>
                <c:pt idx="0">
                  <c:v>سلامت کودکان</c:v>
                </c:pt>
                <c:pt idx="1">
                  <c:v>سلامت مادران</c:v>
                </c:pt>
                <c:pt idx="2">
                  <c:v>سلامت باروری</c:v>
                </c:pt>
                <c:pt idx="3">
                  <c:v>سلامت سالمندان</c:v>
                </c:pt>
                <c:pt idx="4">
                  <c:v>بهبود تغذیه</c:v>
                </c:pt>
                <c:pt idx="5">
                  <c:v>میانگین</c:v>
                </c:pt>
              </c:strCache>
            </c:strRef>
          </c:cat>
          <c:val>
            <c:numRef>
              <c:f>Sheet5!$B$22:$B$27</c:f>
              <c:numCache>
                <c:formatCode>General</c:formatCode>
                <c:ptCount val="6"/>
                <c:pt idx="0">
                  <c:v>95.3</c:v>
                </c:pt>
                <c:pt idx="1">
                  <c:v>94.4</c:v>
                </c:pt>
                <c:pt idx="2">
                  <c:v>94.2</c:v>
                </c:pt>
                <c:pt idx="3">
                  <c:v>93.1</c:v>
                </c:pt>
                <c:pt idx="4">
                  <c:v>90.8</c:v>
                </c:pt>
                <c:pt idx="5">
                  <c:v>93.6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83648"/>
        <c:axId val="145485184"/>
      </c:barChart>
      <c:catAx>
        <c:axId val="145483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45485184"/>
        <c:crosses val="autoZero"/>
        <c:auto val="1"/>
        <c:lblAlgn val="ctr"/>
        <c:lblOffset val="100"/>
        <c:noMultiLvlLbl val="0"/>
      </c:catAx>
      <c:valAx>
        <c:axId val="1454851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fa-IR" sz="2000"/>
                  <a:t>درصد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454836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000" b="1"/>
            </a:pPr>
            <a:endParaRPr lang="fa-IR"/>
          </a:p>
        </c:txPr>
      </c:dTable>
    </c:plotArea>
    <c:plotVisOnly val="1"/>
    <c:dispBlanksAs val="gap"/>
    <c:showDLblsOverMax val="0"/>
  </c:chart>
  <c:spPr>
    <a:solidFill>
      <a:srgbClr val="FFFF66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fa-IR" sz="3200" b="1" i="0" baseline="0" dirty="0">
                <a:effectLst/>
              </a:rPr>
              <a:t>نمودار مقایسه میانگین </a:t>
            </a:r>
            <a:r>
              <a:rPr lang="fa-IR" sz="3200" b="1" i="0" baseline="0" dirty="0" smtClean="0">
                <a:effectLst/>
              </a:rPr>
              <a:t>استانی درصد </a:t>
            </a:r>
            <a:r>
              <a:rPr lang="fa-IR" sz="3200" b="1" i="0" baseline="0" dirty="0">
                <a:effectLst/>
              </a:rPr>
              <a:t>امتیاز کسب شده </a:t>
            </a:r>
            <a:r>
              <a:rPr lang="fa-IR" sz="3200" b="1" i="0" baseline="0" dirty="0" smtClean="0">
                <a:effectLst/>
              </a:rPr>
              <a:t>از</a:t>
            </a:r>
            <a:r>
              <a:rPr lang="fa-IR" sz="3200" b="1" i="0" u="none" strike="noStrike" baseline="0" dirty="0" smtClean="0">
                <a:effectLst/>
              </a:rPr>
              <a:t>برنامه های سلامت خانواده به تفکیک برنامه </a:t>
            </a:r>
          </a:p>
          <a:p>
            <a:pPr algn="ctr">
              <a:defRPr/>
            </a:pPr>
            <a:r>
              <a:rPr lang="fa-IR" sz="3200" b="1" i="0" baseline="0" dirty="0" smtClean="0">
                <a:effectLst/>
              </a:rPr>
              <a:t>بر اساس چک لیست </a:t>
            </a:r>
            <a:r>
              <a:rPr lang="en-US" sz="3200" b="1" i="0" baseline="0" dirty="0" smtClean="0">
                <a:effectLst/>
              </a:rPr>
              <a:t> </a:t>
            </a:r>
            <a:r>
              <a:rPr lang="en-US" sz="3200" b="1" i="0" baseline="0" dirty="0">
                <a:effectLst/>
              </a:rPr>
              <a:t>FSH Monitoring </a:t>
            </a:r>
            <a:endParaRPr lang="en-US" sz="3200" dirty="0">
              <a:effectLst/>
            </a:endParaRPr>
          </a:p>
          <a:p>
            <a:pPr algn="ctr">
              <a:defRPr/>
            </a:pPr>
            <a:r>
              <a:rPr lang="fa-IR" sz="3200" b="1" i="0" baseline="0" dirty="0" smtClean="0">
                <a:effectLst/>
              </a:rPr>
              <a:t>استان </a:t>
            </a:r>
            <a:r>
              <a:rPr lang="fa-IR" sz="3200" b="1" i="0" baseline="0" dirty="0">
                <a:effectLst/>
              </a:rPr>
              <a:t>کرمانشاه / دی ماه 1393</a:t>
            </a:r>
            <a:endParaRPr lang="en-US" sz="3200" dirty="0">
              <a:effectLst/>
            </a:endParaRPr>
          </a:p>
        </c:rich>
      </c:tx>
      <c:layout>
        <c:manualLayout>
          <c:xMode val="edge"/>
          <c:yMode val="edge"/>
          <c:x val="0.11935897435897436"/>
          <c:y val="1.162790697674418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خانواده!$A$17</c:f>
              <c:strCache>
                <c:ptCount val="1"/>
                <c:pt idx="0">
                  <c:v>میانگین</c:v>
                </c:pt>
              </c:strCache>
            </c:strRef>
          </c:tx>
          <c:spPr>
            <a:ln w="63500"/>
          </c:spPr>
          <c:dLbls>
            <c:dLbl>
              <c:idx val="4"/>
              <c:layout>
                <c:manualLayout>
                  <c:x val="-4.4159544159544262E-2"/>
                  <c:y val="-2.906976744186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خانواده!$B$2:$G$2</c:f>
              <c:strCache>
                <c:ptCount val="6"/>
                <c:pt idx="0">
                  <c:v>سلامت مادران</c:v>
                </c:pt>
                <c:pt idx="1">
                  <c:v>سلامت کودکان</c:v>
                </c:pt>
                <c:pt idx="2">
                  <c:v>سلامت باروری</c:v>
                </c:pt>
                <c:pt idx="3">
                  <c:v>بهبود تغذیه</c:v>
                </c:pt>
                <c:pt idx="4">
                  <c:v>سلامت سالمندان</c:v>
                </c:pt>
                <c:pt idx="5">
                  <c:v>میانگین</c:v>
                </c:pt>
              </c:strCache>
            </c:strRef>
          </c:cat>
          <c:val>
            <c:numRef>
              <c:f>خانواده!$B$17:$G$17</c:f>
              <c:numCache>
                <c:formatCode>0.0;[Red]0.0</c:formatCode>
                <c:ptCount val="6"/>
                <c:pt idx="0">
                  <c:v>94.357142857142861</c:v>
                </c:pt>
                <c:pt idx="1">
                  <c:v>95.285714285714292</c:v>
                </c:pt>
                <c:pt idx="2">
                  <c:v>94.214285714285708</c:v>
                </c:pt>
                <c:pt idx="3">
                  <c:v>90.785714285714292</c:v>
                </c:pt>
                <c:pt idx="4">
                  <c:v>93.142857142857139</c:v>
                </c:pt>
                <c:pt idx="5">
                  <c:v>93.557142857142864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516416"/>
        <c:axId val="145517952"/>
      </c:lineChart>
      <c:catAx>
        <c:axId val="145516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800" b="1"/>
            </a:pPr>
            <a:endParaRPr lang="fa-IR"/>
          </a:p>
        </c:txPr>
        <c:crossAx val="145517952"/>
        <c:crosses val="autoZero"/>
        <c:auto val="1"/>
        <c:lblAlgn val="ctr"/>
        <c:lblOffset val="100"/>
        <c:noMultiLvlLbl val="0"/>
      </c:catAx>
      <c:valAx>
        <c:axId val="145517952"/>
        <c:scaling>
          <c:orientation val="minMax"/>
        </c:scaling>
        <c:delete val="0"/>
        <c:axPos val="l"/>
        <c:majorGridlines/>
        <c:numFmt formatCode="0.0;[Red]0.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fa-IR"/>
          </a:p>
        </c:txPr>
        <c:crossAx val="145516416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2">
            <a:lumMod val="40000"/>
            <a:lumOff val="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 sz="4000" dirty="0"/>
              <a:t>میانگین امتیاز </a:t>
            </a:r>
            <a:r>
              <a:rPr lang="fa-IR" sz="4000" dirty="0" smtClean="0"/>
              <a:t>فرآیندهای سلامت خانواده در پایش </a:t>
            </a:r>
            <a:r>
              <a:rPr lang="fa-IR" sz="4000" dirty="0"/>
              <a:t>اول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فرایند!$B$37</c:f>
              <c:strCache>
                <c:ptCount val="1"/>
                <c:pt idx="0">
                  <c:v>میانگین امتیاز پایش اول</c:v>
                </c:pt>
              </c:strCache>
            </c:strRef>
          </c:tx>
          <c:invertIfNegative val="0"/>
          <c:cat>
            <c:strRef>
              <c:f>فرایند!$A$38:$A$42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فرایند!$B$38:$B$42</c:f>
              <c:numCache>
                <c:formatCode>General</c:formatCode>
                <c:ptCount val="5"/>
                <c:pt idx="0">
                  <c:v>92.3</c:v>
                </c:pt>
                <c:pt idx="1">
                  <c:v>94</c:v>
                </c:pt>
                <c:pt idx="2">
                  <c:v>89</c:v>
                </c:pt>
                <c:pt idx="3">
                  <c:v>99.1</c:v>
                </c:pt>
                <c:pt idx="4">
                  <c:v>98.3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67744"/>
        <c:axId val="145569280"/>
      </c:barChart>
      <c:catAx>
        <c:axId val="145567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5569280"/>
        <c:crosses val="autoZero"/>
        <c:auto val="1"/>
        <c:lblAlgn val="ctr"/>
        <c:lblOffset val="100"/>
        <c:noMultiLvlLbl val="0"/>
      </c:catAx>
      <c:valAx>
        <c:axId val="145569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a-IR" sz="1800" dirty="0" smtClean="0"/>
                  <a:t>درصد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fa-IR"/>
          </a:p>
        </c:txPr>
        <c:crossAx val="1455677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2000" b="1"/>
            </a:pPr>
            <a:endParaRPr lang="fa-IR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 sz="2800" dirty="0" smtClean="0"/>
              <a:t>میانگین</a:t>
            </a:r>
            <a:r>
              <a:rPr lang="en-US" sz="2800" dirty="0" smtClean="0"/>
              <a:t> </a:t>
            </a:r>
            <a:r>
              <a:rPr lang="fa-IR" sz="2800" dirty="0" smtClean="0"/>
              <a:t>امتیاز</a:t>
            </a:r>
            <a:r>
              <a:rPr lang="fa-IR" sz="2800" baseline="0" dirty="0" smtClean="0"/>
              <a:t> کسب شده به تفکیک فرآیندهای مدیریت سلامت خانواده استان کرمانشاه </a:t>
            </a:r>
            <a:endParaRPr lang="fa-IR" sz="2800" dirty="0"/>
          </a:p>
        </c:rich>
      </c:tx>
      <c:layout>
        <c:manualLayout>
          <c:xMode val="edge"/>
          <c:yMode val="edge"/>
          <c:x val="8.6764464224580617E-2"/>
          <c:y val="1.190476190476190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فرایند!$A$17</c:f>
              <c:strCache>
                <c:ptCount val="1"/>
                <c:pt idx="0">
                  <c:v>میانگین</c:v>
                </c:pt>
              </c:strCache>
            </c:strRef>
          </c:tx>
          <c:spPr>
            <a:ln w="69850"/>
          </c:spPr>
          <c:dLbls>
            <c:dLbl>
              <c:idx val="0"/>
              <c:layout>
                <c:manualLayout>
                  <c:x val="-4.4943820224719121E-2"/>
                  <c:y val="-6.746031746031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816479400749067E-2"/>
                  <c:y val="-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196393929019742E-2"/>
                  <c:y val="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685153486249003E-2"/>
                  <c:y val="5.9523809523809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325842696629212E-2"/>
                  <c:y val="-5.952380952380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فرایند!$B$2:$F$2</c:f>
              <c:strCache>
                <c:ptCount val="5"/>
                <c:pt idx="0">
                  <c:v>برنامه ریزی</c:v>
                </c:pt>
                <c:pt idx="1">
                  <c:v>سازماندهی</c:v>
                </c:pt>
                <c:pt idx="2">
                  <c:v>پایش و ارزشیابی</c:v>
                </c:pt>
                <c:pt idx="3">
                  <c:v>گزارش دهی</c:v>
                </c:pt>
                <c:pt idx="4">
                  <c:v>سایر فعالیتها</c:v>
                </c:pt>
              </c:strCache>
            </c:strRef>
          </c:cat>
          <c:val>
            <c:numRef>
              <c:f>فرایند!$B$17:$F$17</c:f>
              <c:numCache>
                <c:formatCode>0.0;[Red]0.0</c:formatCode>
                <c:ptCount val="5"/>
                <c:pt idx="0">
                  <c:v>92.271428571428586</c:v>
                </c:pt>
                <c:pt idx="1">
                  <c:v>93.992857142857147</c:v>
                </c:pt>
                <c:pt idx="2">
                  <c:v>89.021428571428572</c:v>
                </c:pt>
                <c:pt idx="3">
                  <c:v>99.142857142857139</c:v>
                </c:pt>
                <c:pt idx="4">
                  <c:v>98.285714285714292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04608"/>
        <c:axId val="145606144"/>
      </c:lineChart>
      <c:catAx>
        <c:axId val="145604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2000" b="1"/>
            </a:pPr>
            <a:endParaRPr lang="fa-IR"/>
          </a:p>
        </c:txPr>
        <c:crossAx val="145606144"/>
        <c:crosses val="autoZero"/>
        <c:auto val="1"/>
        <c:lblAlgn val="ctr"/>
        <c:lblOffset val="100"/>
        <c:noMultiLvlLbl val="0"/>
      </c:catAx>
      <c:valAx>
        <c:axId val="145606144"/>
        <c:scaling>
          <c:orientation val="minMax"/>
        </c:scaling>
        <c:delete val="0"/>
        <c:axPos val="l"/>
        <c:majorGridlines/>
        <c:numFmt formatCode="0.0;[Red]0.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a-IR"/>
          </a:p>
        </c:txPr>
        <c:crossAx val="14560460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2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656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736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043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768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906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400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531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306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760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707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4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07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904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86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268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120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096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451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47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031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591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3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r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34DF28-82A5-4EE9-A646-A7760D127D28}" type="datetimeFigureOut">
              <a:rPr lang="fa-IR" smtClean="0"/>
              <a:pPr/>
              <a:t>04/08/1436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C5AB62-8E27-449D-BB75-FE12DA07FDB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32016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083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188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395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679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975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842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420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280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030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8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4DF28-82A5-4EE9-A646-A7760D127D28}" type="datetimeFigureOut">
              <a:rPr lang="fa-IR" smtClean="0">
                <a:solidFill>
                  <a:prstClr val="black"/>
                </a:solidFill>
              </a:rPr>
              <a:pPr/>
              <a:t>04/08/1436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AB62-8E27-449D-BB75-FE12DA07FDB7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00064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03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715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509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72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032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408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157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51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06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1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4DF28-82A5-4EE9-A646-A7760D127D28}" type="datetimeFigureOut">
              <a:rPr lang="fa-IR" smtClean="0">
                <a:solidFill>
                  <a:prstClr val="white"/>
                </a:solidFill>
              </a:rPr>
              <a:pPr/>
              <a:t>04/08/1436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AB62-8E27-449D-BB75-FE12DA07FDB7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6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413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175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055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625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692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346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934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721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182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4DF28-82A5-4EE9-A646-A7760D127D28}" type="datetimeFigureOut">
              <a:rPr lang="fa-IR" smtClean="0">
                <a:solidFill>
                  <a:prstClr val="white"/>
                </a:solidFill>
              </a:rPr>
              <a:pPr/>
              <a:t>04/08/1436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AB62-8E27-449D-BB75-FE12DA07FDB7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3291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30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752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975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14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528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519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4588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467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624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4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4DF28-82A5-4EE9-A646-A7760D127D28}" type="datetimeFigureOut">
              <a:rPr lang="fa-IR" smtClean="0">
                <a:solidFill>
                  <a:prstClr val="black"/>
                </a:solidFill>
              </a:rPr>
              <a:pPr/>
              <a:t>04/08/1436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AB62-8E27-449D-BB75-FE12DA07FDB7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79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384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478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192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367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502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27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4DF28-82A5-4EE9-A646-A7760D127D28}" type="datetimeFigureOut">
              <a:rPr lang="fa-IR" smtClean="0">
                <a:solidFill>
                  <a:prstClr val="white"/>
                </a:solidFill>
              </a:rPr>
              <a:pPr/>
              <a:t>04/08/1436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AB62-8E27-449D-BB75-FE12DA07FDB7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4953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4DF28-82A5-4EE9-A646-A7760D127D28}" type="datetimeFigureOut">
              <a:rPr lang="fa-IR" smtClean="0">
                <a:solidFill>
                  <a:prstClr val="black"/>
                </a:solidFill>
              </a:rPr>
              <a:pPr/>
              <a:t>04/08/1436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AB62-8E27-449D-BB75-FE12DA07FDB7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45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34DF28-82A5-4EE9-A646-A7760D127D28}" type="datetimeFigureOut">
              <a:rPr lang="fa-IR" smtClean="0">
                <a:solidFill>
                  <a:prstClr val="black"/>
                </a:solidFill>
              </a:rPr>
              <a:pPr/>
              <a:t>04/08/1436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AB62-8E27-449D-BB75-FE12DA07FDB7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72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34DF28-82A5-4EE9-A646-A7760D127D28}" type="datetimeFigureOut">
              <a:rPr lang="fa-IR" smtClean="0">
                <a:solidFill>
                  <a:prstClr val="white"/>
                </a:solidFill>
              </a:rPr>
              <a:pPr/>
              <a:t>04/08/1436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C5AB62-8E27-449D-BB75-FE12DA07FDB7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5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4DF28-82A5-4EE9-A646-A7760D127D28}" type="datetimeFigureOut">
              <a:rPr lang="fa-IR" smtClean="0">
                <a:solidFill>
                  <a:prstClr val="black"/>
                </a:solidFill>
              </a:rPr>
              <a:pPr/>
              <a:t>04/08/1436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AB62-8E27-449D-BB75-FE12DA07FDB7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6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4DF28-82A5-4EE9-A646-A7760D127D28}" type="datetimeFigureOut">
              <a:rPr lang="fa-IR" smtClean="0">
                <a:solidFill>
                  <a:prstClr val="black"/>
                </a:solidFill>
              </a:rPr>
              <a:pPr/>
              <a:t>04/08/1436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C5AB62-8E27-449D-BB75-FE12DA07FDB7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00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38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2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62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05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74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61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3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22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0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77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59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40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48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34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26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43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67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4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12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48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46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25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14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14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47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27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46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55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1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95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52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59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67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705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52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23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98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30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9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161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794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95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716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80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70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466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103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459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769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3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378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94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97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4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143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73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458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886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381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5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397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624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77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413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36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621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0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292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407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322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609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396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616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1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066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552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159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725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848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698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6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2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3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1"/>
            <a:fld id="{3334DF28-82A5-4EE9-A646-A7760D127D28}" type="datetimeFigureOut">
              <a:rPr lang="fa-IR" smtClean="0">
                <a:solidFill>
                  <a:prstClr val="black"/>
                </a:solidFill>
              </a:rPr>
              <a:pPr rtl="1"/>
              <a:t>04/08/1436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1"/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1"/>
            <a:fld id="{38C5AB62-8E27-449D-BB75-FE12DA07FDB7}" type="slidenum">
              <a:rPr lang="fa-IR" smtClean="0">
                <a:solidFill>
                  <a:prstClr val="black"/>
                </a:solidFill>
              </a:rPr>
              <a:pPr rtl="1"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2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2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1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9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0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C53F-0154-4DF8-BD01-2EA8092C7C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A5ED-C06D-4E93-ADCB-1A974E436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5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0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5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6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:\family planning\اسلايد خالي و عكسهاي جالب\جالب\تصویر\بسم اله\69907_Sf2IVi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066799"/>
            <a:ext cx="8229600" cy="2819401"/>
          </a:xfrm>
          <a:prstGeom prst="roundRect">
            <a:avLst>
              <a:gd name="adj" fmla="val 8594"/>
            </a:avLst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08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283764"/>
              </p:ext>
            </p:extLst>
          </p:nvPr>
        </p:nvGraphicFramePr>
        <p:xfrm>
          <a:off x="152400" y="228600"/>
          <a:ext cx="8839200" cy="647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1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355492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77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400"/>
          </a:xfrm>
        </p:spPr>
        <p:txBody>
          <a:bodyPr/>
          <a:lstStyle/>
          <a:p>
            <a:r>
              <a:rPr lang="fa-IR" b="1" dirty="0" smtClean="0"/>
              <a:t>اولویتهای استانی سلامت خانواده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458200" cy="5410200"/>
          </a:xfrm>
        </p:spPr>
        <p:txBody>
          <a:bodyPr>
            <a:normAutofit lnSpcReduction="10000"/>
          </a:bodyPr>
          <a:lstStyle/>
          <a:p>
            <a:pPr marL="457200" indent="-457200" algn="just" rtl="1">
              <a:buFont typeface="Arial" pitchFamily="34" charset="0"/>
              <a:buChar char="•"/>
            </a:pPr>
            <a:r>
              <a:rPr lang="fa-IR" sz="3600" b="1" dirty="0" smtClean="0">
                <a:solidFill>
                  <a:srgbClr val="00B0F0"/>
                </a:solidFill>
              </a:rPr>
              <a:t>شهرستانها :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b="1" dirty="0" smtClean="0">
                <a:solidFill>
                  <a:schemeClr val="tx1"/>
                </a:solidFill>
              </a:rPr>
              <a:t>هرسین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b="1" dirty="0" smtClean="0">
                <a:solidFill>
                  <a:schemeClr val="tx1"/>
                </a:solidFill>
              </a:rPr>
              <a:t>سنقر</a:t>
            </a:r>
          </a:p>
          <a:p>
            <a:pPr marL="457200" indent="-457200" algn="just" rtl="1">
              <a:buFont typeface="Arial" pitchFamily="34" charset="0"/>
              <a:buChar char="•"/>
            </a:pPr>
            <a:r>
              <a:rPr lang="fa-IR" sz="3600" b="1" dirty="0" smtClean="0">
                <a:solidFill>
                  <a:srgbClr val="00B0F0"/>
                </a:solidFill>
              </a:rPr>
              <a:t>برنامه ها :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b="1" dirty="0" smtClean="0">
                <a:solidFill>
                  <a:schemeClr val="tx1"/>
                </a:solidFill>
              </a:rPr>
              <a:t>بهبود تغذیه( امتیاز 90.8)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b="1" dirty="0" smtClean="0">
                <a:solidFill>
                  <a:schemeClr val="tx1"/>
                </a:solidFill>
              </a:rPr>
              <a:t>سالمندان (امتیاز 93.1)</a:t>
            </a:r>
          </a:p>
          <a:p>
            <a:pPr marL="457200" indent="-457200" algn="just" rtl="1">
              <a:buFont typeface="Arial" pitchFamily="34" charset="0"/>
              <a:buChar char="•"/>
            </a:pPr>
            <a:r>
              <a:rPr lang="fa-IR" sz="3600" b="1" dirty="0" smtClean="0">
                <a:solidFill>
                  <a:srgbClr val="00B0F0"/>
                </a:solidFill>
              </a:rPr>
              <a:t>فرآیندها: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b="1" dirty="0" smtClean="0">
                <a:solidFill>
                  <a:schemeClr val="tx1"/>
                </a:solidFill>
              </a:rPr>
              <a:t>پایش و ارزشیابی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b="1" dirty="0" smtClean="0">
                <a:solidFill>
                  <a:schemeClr val="tx1"/>
                </a:solidFill>
              </a:rPr>
              <a:t>برنامه ریزی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6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47091"/>
              </p:ext>
            </p:extLst>
          </p:nvPr>
        </p:nvGraphicFramePr>
        <p:xfrm>
          <a:off x="228600" y="228599"/>
          <a:ext cx="8686801" cy="6477000"/>
        </p:xfrm>
        <a:graphic>
          <a:graphicData uri="http://schemas.openxmlformats.org/drawingml/2006/table">
            <a:tbl>
              <a:tblPr rtl="1"/>
              <a:tblGrid>
                <a:gridCol w="1916016"/>
                <a:gridCol w="1639833"/>
                <a:gridCol w="1639833"/>
                <a:gridCol w="1743402"/>
                <a:gridCol w="1747717"/>
              </a:tblGrid>
              <a:tr h="604520">
                <a:tc gridSpan="5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جدول اولویت های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ستادی شبکه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ها بر اساس نتایج پایش 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 </a:t>
                      </a:r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تفکیک برنامه و فرآیند 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4520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شهرستان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برنامه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بر اساس فرآیند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4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اول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اولویت دوم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اسلام آباد غرب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سالمندان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پاوه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مادران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ثلاث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سالمندان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جوانرود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مادران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دالاهو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سالمندان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روانسر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باروری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E0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مادران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سرپل ذهاب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مادران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سنقر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باروری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E0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صحنه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باروری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E0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قصرشیرین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سالمندان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کرمانشاه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کنگاور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سالمندان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گیلانغرب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کودکان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برنامه ریزی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هرسین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بهبود تغذیه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سلامت باروری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E0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سازماندهی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پایش و ارزشیابی</a:t>
                      </a:r>
                    </a:p>
                  </a:txBody>
                  <a:tcPr marL="7543" marR="7543" marT="75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05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223277"/>
              </p:ext>
            </p:extLst>
          </p:nvPr>
        </p:nvGraphicFramePr>
        <p:xfrm>
          <a:off x="152400" y="2286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65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265648"/>
              </p:ext>
            </p:extLst>
          </p:nvPr>
        </p:nvGraphicFramePr>
        <p:xfrm>
          <a:off x="76200" y="76200"/>
          <a:ext cx="89154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57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483209"/>
              </p:ext>
            </p:extLst>
          </p:nvPr>
        </p:nvGraphicFramePr>
        <p:xfrm>
          <a:off x="304800" y="228600"/>
          <a:ext cx="86106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7529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191125"/>
              </p:ext>
            </p:extLst>
          </p:nvPr>
        </p:nvGraphicFramePr>
        <p:xfrm>
          <a:off x="152400" y="22860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572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371990"/>
              </p:ext>
            </p:extLst>
          </p:nvPr>
        </p:nvGraphicFramePr>
        <p:xfrm>
          <a:off x="152400" y="304800"/>
          <a:ext cx="8763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43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687841"/>
              </p:ext>
            </p:extLst>
          </p:nvPr>
        </p:nvGraphicFramePr>
        <p:xfrm>
          <a:off x="152400" y="152400"/>
          <a:ext cx="8839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01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28600" y="599212"/>
            <a:ext cx="8686800" cy="5801588"/>
          </a:xfrm>
          <a:prstGeom prst="rect">
            <a:avLst/>
          </a:prstGeom>
          <a:gradFill>
            <a:gsLst>
              <a:gs pos="0">
                <a:srgbClr val="92D050"/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fa-IR" sz="11500" b="1" dirty="0">
                <a:solidFill>
                  <a:srgbClr val="407F00"/>
                </a:solidFill>
                <a:latin typeface="Garamond" pitchFamily="18" charset="0"/>
              </a:rPr>
              <a:t>الهی</a:t>
            </a:r>
          </a:p>
          <a:p>
            <a:pPr algn="ctr" eaLnBrk="0" hangingPunct="0"/>
            <a:endParaRPr lang="fa-IR" sz="4000" b="1" dirty="0">
              <a:solidFill>
                <a:srgbClr val="407F00"/>
              </a:solidFill>
              <a:latin typeface="Garamond" pitchFamily="18" charset="0"/>
            </a:endParaRPr>
          </a:p>
          <a:p>
            <a:pPr algn="r" eaLnBrk="0" hangingPunct="0"/>
            <a:r>
              <a:rPr lang="fa-IR" sz="4800" b="1" dirty="0">
                <a:solidFill>
                  <a:srgbClr val="407F00"/>
                </a:solidFill>
                <a:latin typeface="Garamond" pitchFamily="18" charset="0"/>
              </a:rPr>
              <a:t>نام</a:t>
            </a:r>
            <a:r>
              <a:rPr lang="fa-IR" sz="4400" b="1" dirty="0">
                <a:solidFill>
                  <a:srgbClr val="407F00"/>
                </a:solidFill>
                <a:latin typeface="Garamond" pitchFamily="18" charset="0"/>
              </a:rPr>
              <a:t> تو مارا </a:t>
            </a:r>
            <a:r>
              <a:rPr lang="fa-IR" sz="5400" b="1" dirty="0" smtClean="0">
                <a:solidFill>
                  <a:srgbClr val="407F00"/>
                </a:solidFill>
                <a:latin typeface="Garamond" pitchFamily="18" charset="0"/>
              </a:rPr>
              <a:t>جواز</a:t>
            </a:r>
            <a:r>
              <a:rPr lang="en-US" sz="5400" b="1" dirty="0" smtClean="0">
                <a:solidFill>
                  <a:srgbClr val="407F00"/>
                </a:solidFill>
                <a:latin typeface="Garamond" pitchFamily="18" charset="0"/>
              </a:rPr>
              <a:t> </a:t>
            </a:r>
            <a:endParaRPr lang="fa-IR" sz="4400" b="1" dirty="0">
              <a:solidFill>
                <a:srgbClr val="407F00"/>
              </a:solidFill>
              <a:latin typeface="Garamond" pitchFamily="18" charset="0"/>
            </a:endParaRPr>
          </a:p>
          <a:p>
            <a:pPr eaLnBrk="0" hangingPunct="0"/>
            <a:r>
              <a:rPr lang="fa-IR" sz="4400" b="1" dirty="0">
                <a:solidFill>
                  <a:srgbClr val="407F00"/>
                </a:solidFill>
                <a:latin typeface="Garamond" pitchFamily="18" charset="0"/>
              </a:rPr>
              <a:t>مهر تو مارا </a:t>
            </a:r>
            <a:r>
              <a:rPr lang="fa-IR" sz="5400" b="1" dirty="0">
                <a:solidFill>
                  <a:srgbClr val="407F00"/>
                </a:solidFill>
                <a:latin typeface="Garamond" pitchFamily="18" charset="0"/>
              </a:rPr>
              <a:t>جهاز</a:t>
            </a:r>
            <a:endParaRPr lang="fa-IR" sz="4400" b="1" dirty="0">
              <a:solidFill>
                <a:srgbClr val="407F00"/>
              </a:solidFill>
              <a:latin typeface="Garamond" pitchFamily="18" charset="0"/>
            </a:endParaRPr>
          </a:p>
          <a:p>
            <a:pPr algn="r" eaLnBrk="0" hangingPunct="0"/>
            <a:r>
              <a:rPr lang="fa-IR" sz="4400" b="1" dirty="0">
                <a:solidFill>
                  <a:srgbClr val="407F00"/>
                </a:solidFill>
                <a:latin typeface="Garamond" pitchFamily="18" charset="0"/>
              </a:rPr>
              <a:t>یاد تو مارا </a:t>
            </a:r>
            <a:r>
              <a:rPr lang="fa-IR" sz="5400" b="1" dirty="0">
                <a:solidFill>
                  <a:srgbClr val="407F00"/>
                </a:solidFill>
                <a:latin typeface="Garamond" pitchFamily="18" charset="0"/>
              </a:rPr>
              <a:t>امان</a:t>
            </a:r>
            <a:endParaRPr lang="fa-IR" sz="4400" b="1" dirty="0">
              <a:solidFill>
                <a:srgbClr val="407F00"/>
              </a:solidFill>
              <a:latin typeface="Garamond" pitchFamily="18" charset="0"/>
            </a:endParaRPr>
          </a:p>
          <a:p>
            <a:pPr eaLnBrk="0" hangingPunct="0"/>
            <a:r>
              <a:rPr lang="fa-IR" sz="4400" b="1" dirty="0">
                <a:solidFill>
                  <a:srgbClr val="407F00"/>
                </a:solidFill>
                <a:latin typeface="Garamond" pitchFamily="18" charset="0"/>
              </a:rPr>
              <a:t>لطف تو مارا </a:t>
            </a:r>
            <a:r>
              <a:rPr lang="fa-IR" sz="5400" b="1" dirty="0">
                <a:solidFill>
                  <a:srgbClr val="407F00"/>
                </a:solidFill>
                <a:latin typeface="Garamond" pitchFamily="18" charset="0"/>
              </a:rPr>
              <a:t>عیان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20047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140759"/>
              </p:ext>
            </p:extLst>
          </p:nvPr>
        </p:nvGraphicFramePr>
        <p:xfrm>
          <a:off x="152400" y="228600"/>
          <a:ext cx="88392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136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531668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1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796757"/>
              </p:ext>
            </p:extLst>
          </p:nvPr>
        </p:nvGraphicFramePr>
        <p:xfrm>
          <a:off x="152400" y="228600"/>
          <a:ext cx="8763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625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907611"/>
              </p:ext>
            </p:extLst>
          </p:nvPr>
        </p:nvGraphicFramePr>
        <p:xfrm>
          <a:off x="76200" y="152400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98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488331"/>
              </p:ext>
            </p:extLst>
          </p:nvPr>
        </p:nvGraphicFramePr>
        <p:xfrm>
          <a:off x="228600" y="152400"/>
          <a:ext cx="8686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219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146773"/>
              </p:ext>
            </p:extLst>
          </p:nvPr>
        </p:nvGraphicFramePr>
        <p:xfrm>
          <a:off x="76200" y="76200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9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056975"/>
              </p:ext>
            </p:extLst>
          </p:nvPr>
        </p:nvGraphicFramePr>
        <p:xfrm>
          <a:off x="152400" y="304800"/>
          <a:ext cx="8763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71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46627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10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39853"/>
              </p:ext>
            </p:extLst>
          </p:nvPr>
        </p:nvGraphicFramePr>
        <p:xfrm>
          <a:off x="152400" y="22860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6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165028"/>
              </p:ext>
            </p:extLst>
          </p:nvPr>
        </p:nvGraphicFramePr>
        <p:xfrm>
          <a:off x="152400" y="2286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7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04800" y="431895"/>
            <a:ext cx="8686800" cy="6186309"/>
          </a:xfrm>
          <a:prstGeom prst="rect">
            <a:avLst/>
          </a:prstGeom>
          <a:gradFill>
            <a:gsLst>
              <a:gs pos="0">
                <a:srgbClr val="FFFF00"/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fa-IR" sz="5400" b="1" dirty="0"/>
              <a:t>گزارش </a:t>
            </a:r>
            <a:br>
              <a:rPr lang="fa-IR" sz="5400" b="1" dirty="0"/>
            </a:br>
            <a:r>
              <a:rPr lang="fa-IR" sz="5400" b="1" dirty="0"/>
              <a:t>پایش وضعیت برنامه سلامت خانواده</a:t>
            </a:r>
            <a:br>
              <a:rPr lang="fa-IR" sz="5400" b="1" dirty="0"/>
            </a:br>
            <a:r>
              <a:rPr lang="fa-IR" sz="5400" b="1" dirty="0"/>
              <a:t>در </a:t>
            </a:r>
            <a:br>
              <a:rPr lang="fa-IR" sz="5400" b="1" dirty="0"/>
            </a:br>
            <a:r>
              <a:rPr lang="fa-IR" sz="5400" b="1" dirty="0"/>
              <a:t>شهرستان </a:t>
            </a:r>
            <a:r>
              <a:rPr lang="fa-IR" sz="5400" b="1" dirty="0" smtClean="0"/>
              <a:t>های استان کرمانشاه </a:t>
            </a:r>
          </a:p>
          <a:p>
            <a:pPr algn="ctr" eaLnBrk="0" hangingPunct="0">
              <a:defRPr/>
            </a:pPr>
            <a:r>
              <a:rPr lang="fa-IR" sz="5400" b="1" dirty="0" smtClean="0"/>
              <a:t>بر اساس </a:t>
            </a:r>
          </a:p>
          <a:p>
            <a:pPr algn="ctr" rtl="1" eaLnBrk="0" hangingPunct="0">
              <a:defRPr/>
            </a:pPr>
            <a:r>
              <a:rPr lang="fa-IR" sz="5400" b="1" dirty="0" smtClean="0"/>
              <a:t>چک لیست</a:t>
            </a:r>
            <a:r>
              <a:rPr lang="fa-IR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6600" b="1" dirty="0" smtClean="0">
                <a:solidFill>
                  <a:srgbClr val="00B050"/>
                </a:solidFill>
              </a:rPr>
              <a:t>FSH Monitoring</a:t>
            </a:r>
            <a:r>
              <a:rPr lang="fa-IR" sz="6600" b="1" dirty="0" smtClean="0">
                <a:solidFill>
                  <a:srgbClr val="00B050"/>
                </a:solidFill>
              </a:rPr>
              <a:t> </a:t>
            </a:r>
            <a:endParaRPr lang="fa-IR" sz="5400" b="1" dirty="0" smtClean="0">
              <a:solidFill>
                <a:srgbClr val="00B050"/>
              </a:solidFill>
            </a:endParaRPr>
          </a:p>
          <a:p>
            <a:pPr algn="ctr" rtl="1" eaLnBrk="0" hangingPunct="0">
              <a:defRPr/>
            </a:pPr>
            <a:r>
              <a:rPr lang="fa-IR" sz="1600" b="1" dirty="0" smtClean="0"/>
              <a:t> </a:t>
            </a:r>
            <a:r>
              <a:rPr lang="fa-IR" sz="6000" b="1" dirty="0" smtClean="0"/>
              <a:t>بهمن ماه 1393</a:t>
            </a:r>
            <a:endParaRPr lang="ar-SA" sz="6000" b="1" dirty="0"/>
          </a:p>
        </p:txBody>
      </p:sp>
    </p:spTree>
    <p:extLst>
      <p:ext uri="{BB962C8B-B14F-4D97-AF65-F5344CB8AC3E}">
        <p14:creationId xmlns:p14="http://schemas.microsoft.com/office/powerpoint/2010/main" val="40579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571064"/>
              </p:ext>
            </p:extLst>
          </p:nvPr>
        </p:nvGraphicFramePr>
        <p:xfrm>
          <a:off x="152400" y="228600"/>
          <a:ext cx="8915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6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921213"/>
              </p:ext>
            </p:extLst>
          </p:nvPr>
        </p:nvGraphicFramePr>
        <p:xfrm>
          <a:off x="152400" y="1524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92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623302"/>
              </p:ext>
            </p:extLst>
          </p:nvPr>
        </p:nvGraphicFramePr>
        <p:xfrm>
          <a:off x="228600" y="304800"/>
          <a:ext cx="8763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21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785290"/>
              </p:ext>
            </p:extLst>
          </p:nvPr>
        </p:nvGraphicFramePr>
        <p:xfrm>
          <a:off x="228600" y="152400"/>
          <a:ext cx="8763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0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405201"/>
              </p:ext>
            </p:extLst>
          </p:nvPr>
        </p:nvGraphicFramePr>
        <p:xfrm>
          <a:off x="152400" y="381000"/>
          <a:ext cx="88392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5523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226549"/>
              </p:ext>
            </p:extLst>
          </p:nvPr>
        </p:nvGraphicFramePr>
        <p:xfrm>
          <a:off x="152400" y="1524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33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78820"/>
              </p:ext>
            </p:extLst>
          </p:nvPr>
        </p:nvGraphicFramePr>
        <p:xfrm>
          <a:off x="152400" y="304800"/>
          <a:ext cx="88392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6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256238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6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237146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5366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341998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95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1"/>
            <a:ext cx="8382000" cy="2381250"/>
          </a:xfrm>
          <a:gradFill>
            <a:gsLst>
              <a:gs pos="0">
                <a:srgbClr val="FFC000"/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fa-IR" sz="4800" b="1" dirty="0" smtClean="0"/>
              <a:t>شروع برنامه پایش: </a:t>
            </a:r>
            <a:br>
              <a:rPr lang="fa-IR" sz="4800" b="1" dirty="0" smtClean="0"/>
            </a:br>
            <a:r>
              <a:rPr lang="fa-IR" sz="4800" b="1" dirty="0" smtClean="0"/>
              <a:t> از تاریخ 9 دی ماه لغایت 4 بهمن </a:t>
            </a:r>
            <a:r>
              <a:rPr lang="fa-IR" sz="4800" b="1" dirty="0"/>
              <a:t>1393</a:t>
            </a:r>
            <a:r>
              <a:rPr lang="fa-IR" sz="4800" b="1" dirty="0" smtClean="0"/>
              <a:t> 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924800" cy="2057400"/>
          </a:xfrm>
        </p:spPr>
        <p:txBody>
          <a:bodyPr>
            <a:normAutofit fontScale="85000" lnSpcReduction="10000"/>
          </a:bodyPr>
          <a:lstStyle/>
          <a:p>
            <a:pPr rtl="1"/>
            <a:r>
              <a:rPr lang="fa-IR" sz="4000" b="1" dirty="0" smtClean="0">
                <a:solidFill>
                  <a:schemeClr val="tx1"/>
                </a:solidFill>
              </a:rPr>
              <a:t>ابزار پایش </a:t>
            </a:r>
            <a:r>
              <a:rPr lang="fa-IR" b="1" dirty="0" smtClean="0">
                <a:solidFill>
                  <a:schemeClr val="tx1"/>
                </a:solidFill>
              </a:rPr>
              <a:t>: چک لیست 100 سؤالی با لحاظ </a:t>
            </a:r>
            <a:r>
              <a:rPr lang="fa-IR" b="1" dirty="0" smtClean="0">
                <a:solidFill>
                  <a:schemeClr val="tx1"/>
                </a:solidFill>
              </a:rPr>
              <a:t>نمودن امتیاز صفر </a:t>
            </a:r>
            <a:r>
              <a:rPr lang="fa-IR" b="1" dirty="0" smtClean="0">
                <a:solidFill>
                  <a:schemeClr val="tx1"/>
                </a:solidFill>
              </a:rPr>
              <a:t>و یک بر حسب فرآیندهای مرتبط با برنامه ها  به تفکیک برنامه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fa-IR" b="1" dirty="0" smtClean="0">
                <a:solidFill>
                  <a:schemeClr val="tx1"/>
                </a:solidFill>
              </a:rPr>
              <a:t> </a:t>
            </a:r>
            <a:endParaRPr lang="fa-IR" b="1" dirty="0" smtClean="0">
              <a:solidFill>
                <a:schemeClr val="tx1"/>
              </a:solidFill>
            </a:endParaRPr>
          </a:p>
          <a:p>
            <a:pPr rtl="1"/>
            <a:r>
              <a:rPr lang="fa-IR" sz="3800" b="1" dirty="0" smtClean="0">
                <a:solidFill>
                  <a:schemeClr val="tx1"/>
                </a:solidFill>
              </a:rPr>
              <a:t>جمع </a:t>
            </a:r>
            <a:r>
              <a:rPr lang="fa-IR" sz="3800" b="1" dirty="0" smtClean="0">
                <a:solidFill>
                  <a:schemeClr val="tx1"/>
                </a:solidFill>
              </a:rPr>
              <a:t>بندی </a:t>
            </a:r>
            <a:r>
              <a:rPr lang="fa-IR" b="1" dirty="0" smtClean="0">
                <a:solidFill>
                  <a:schemeClr val="tx1"/>
                </a:solidFill>
              </a:rPr>
              <a:t>: نتایج در جدول جمع بندی نتایج جمع آوری شده و بر حسب برنامه نمودار مقایسه ای </a:t>
            </a:r>
            <a:r>
              <a:rPr lang="fa-IR" b="1" dirty="0" smtClean="0">
                <a:solidFill>
                  <a:schemeClr val="tx1"/>
                </a:solidFill>
              </a:rPr>
              <a:t>تهیه شده است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220397"/>
              </p:ext>
            </p:extLst>
          </p:nvPr>
        </p:nvGraphicFramePr>
        <p:xfrm>
          <a:off x="152400" y="228600"/>
          <a:ext cx="88392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20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855648"/>
              </p:ext>
            </p:extLst>
          </p:nvPr>
        </p:nvGraphicFramePr>
        <p:xfrm>
          <a:off x="152400" y="152400"/>
          <a:ext cx="89154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3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940976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70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648313"/>
              </p:ext>
            </p:extLst>
          </p:nvPr>
        </p:nvGraphicFramePr>
        <p:xfrm>
          <a:off x="152400" y="228600"/>
          <a:ext cx="8763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45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046483"/>
              </p:ext>
            </p:extLst>
          </p:nvPr>
        </p:nvGraphicFramePr>
        <p:xfrm>
          <a:off x="152400" y="2286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3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570369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3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936737"/>
              </p:ext>
            </p:extLst>
          </p:nvPr>
        </p:nvGraphicFramePr>
        <p:xfrm>
          <a:off x="152400" y="2286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7794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028555"/>
              </p:ext>
            </p:extLst>
          </p:nvPr>
        </p:nvGraphicFramePr>
        <p:xfrm>
          <a:off x="152400" y="304800"/>
          <a:ext cx="8763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376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84709"/>
              </p:ext>
            </p:extLst>
          </p:nvPr>
        </p:nvGraphicFramePr>
        <p:xfrm>
          <a:off x="76200" y="228600"/>
          <a:ext cx="8915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301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126425"/>
              </p:ext>
            </p:extLst>
          </p:nvPr>
        </p:nvGraphicFramePr>
        <p:xfrm>
          <a:off x="152400" y="304800"/>
          <a:ext cx="88392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078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02857"/>
              </p:ext>
            </p:extLst>
          </p:nvPr>
        </p:nvGraphicFramePr>
        <p:xfrm>
          <a:off x="180110" y="152397"/>
          <a:ext cx="8659090" cy="6629409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207324"/>
                <a:gridCol w="1075708"/>
                <a:gridCol w="1042058"/>
              </a:tblGrid>
              <a:tr h="551222">
                <a:tc gridSpan="8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جدول نتایج پایش ستاد شهرستانهای استان کرمانشاه بر </a:t>
                      </a:r>
                      <a:r>
                        <a:rPr lang="fa-IR" sz="1600" b="1" u="none" strike="noStrike" dirty="0" smtClean="0">
                          <a:effectLst/>
                        </a:rPr>
                        <a:t>اساس چک لیست  </a:t>
                      </a:r>
                      <a:r>
                        <a:rPr lang="en-US" sz="2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FSH Monitoring</a:t>
                      </a:r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fa-IR" sz="1600" b="1" u="none" strike="noStrike" dirty="0" smtClean="0">
                          <a:effectLst/>
                        </a:rPr>
                        <a:t>  به </a:t>
                      </a:r>
                      <a:r>
                        <a:rPr lang="fa-IR" sz="1600" b="1" u="none" strike="noStrike" dirty="0">
                          <a:effectLst/>
                        </a:rPr>
                        <a:t>تفکیک برنامه </a:t>
                      </a:r>
                      <a:r>
                        <a:rPr lang="fa-IR" sz="1600" b="1" u="none" strike="noStrike" dirty="0" smtClean="0">
                          <a:effectLst/>
                        </a:rPr>
                        <a:t>   </a:t>
                      </a:r>
                    </a:p>
                    <a:p>
                      <a:pPr algn="ctr" rtl="1" fontAlgn="ctr"/>
                      <a:r>
                        <a:rPr lang="fa-IR" sz="1600" b="1" u="none" strike="noStrike" dirty="0" smtClean="0">
                          <a:effectLst/>
                        </a:rPr>
                        <a:t>در </a:t>
                      </a:r>
                      <a:r>
                        <a:rPr lang="fa-IR" sz="1600" b="1" u="none" strike="noStrike" dirty="0">
                          <a:effectLst/>
                        </a:rPr>
                        <a:t>دی ماه سال 1393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 smtClean="0">
                          <a:effectLst/>
                        </a:rPr>
                        <a:t>شهرستان</a:t>
                      </a:r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سلامت مادران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سلامت کودکان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سلامت باروری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بهبود تغذیه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سلامت سالمندان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میانگین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رتبه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اسلام آباد غرب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95.0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پاوه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ثلاث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87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86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90.4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جوانرود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95.4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دالاهو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80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90.0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روانسر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94.4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سرپل ذهاب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95.2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سنقر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88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89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85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89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صحنه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89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قصرشیرین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94.8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کرمانشاه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100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100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99.6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کنگاور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96.2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گیلانغرب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100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90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98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896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effectLst/>
                        </a:rPr>
                        <a:t>هرسین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89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88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87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82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88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2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u="none" strike="noStrike" dirty="0">
                          <a:effectLst/>
                        </a:rPr>
                        <a:t>میانگین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94.4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95.3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94.2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90.8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93.1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</a:rPr>
                        <a:t>93.6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382418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1801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651301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81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584300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24506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032520"/>
              </p:ext>
            </p:extLst>
          </p:nvPr>
        </p:nvGraphicFramePr>
        <p:xfrm>
          <a:off x="152400" y="22860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9098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864285"/>
              </p:ext>
            </p:extLst>
          </p:nvPr>
        </p:nvGraphicFramePr>
        <p:xfrm>
          <a:off x="152400" y="2286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1198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521803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1218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105078"/>
              </p:ext>
            </p:extLst>
          </p:nvPr>
        </p:nvGraphicFramePr>
        <p:xfrm>
          <a:off x="152400" y="381000"/>
          <a:ext cx="8763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0945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تصاویر زیبا\تصاویر زیبا\0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76200" y="76200"/>
            <a:ext cx="4343400" cy="3429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800" b="1" dirty="0">
                <a:solidFill>
                  <a:prstClr val="white"/>
                </a:solidFill>
              </a:rPr>
              <a:t>از حسن توجه شما سپاسگزارم</a:t>
            </a:r>
          </a:p>
        </p:txBody>
      </p:sp>
    </p:spTree>
    <p:extLst>
      <p:ext uri="{BB962C8B-B14F-4D97-AF65-F5344CB8AC3E}">
        <p14:creationId xmlns:p14="http://schemas.microsoft.com/office/powerpoint/2010/main" val="6463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4486"/>
              </p:ext>
            </p:extLst>
          </p:nvPr>
        </p:nvGraphicFramePr>
        <p:xfrm>
          <a:off x="152400" y="146029"/>
          <a:ext cx="8839200" cy="650176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252648">
                <a:tc gridSpan="6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جدول نتایج پایش ستاد شهرستانهای استان کرمانشاه بر اساس </a:t>
                      </a:r>
                      <a:r>
                        <a:rPr lang="en-US" sz="1600" b="1" u="none" strike="noStrike" dirty="0">
                          <a:effectLst/>
                        </a:rPr>
                        <a:t>FSH Monitoring </a:t>
                      </a:r>
                      <a:r>
                        <a:rPr lang="fa-IR" sz="1600" b="1" u="none" strike="noStrike" dirty="0">
                          <a:effectLst/>
                        </a:rPr>
                        <a:t>به تفکیک فرآیند در دی ماه سال 1393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95798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3200" b="1" u="none" strike="noStrike" dirty="0">
                          <a:effectLst/>
                        </a:rPr>
                        <a:t> </a:t>
                      </a:r>
                      <a:endParaRPr lang="fa-IR" sz="3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effectLst/>
                        </a:rPr>
                        <a:t>برنامه ریزی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>
                          <a:effectLst/>
                        </a:rPr>
                        <a:t>سازماندهی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>
                          <a:effectLst/>
                        </a:rPr>
                        <a:t>پایش و ارزشیابی</a:t>
                      </a:r>
                      <a:endParaRPr lang="fa-I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>
                          <a:effectLst/>
                        </a:rPr>
                        <a:t>گزارش دهی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>
                          <a:effectLst/>
                        </a:rPr>
                        <a:t>سایر فعالیتها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</a:rPr>
                        <a:t>اسلام آباد غرب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93.5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96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92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100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98.5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>
                          <a:effectLst/>
                        </a:rPr>
                        <a:t>پاوه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94.3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93.3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100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100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100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</a:rPr>
                        <a:t>ثلاث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90.2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88.6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97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97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</a:rPr>
                        <a:t>جوانرود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95.9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98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82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97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98.5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</a:rPr>
                        <a:t>دالاهو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84.5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100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78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97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100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</a:rPr>
                        <a:t>روانسر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93.5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92.4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84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100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100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</a:rPr>
                        <a:t>سرپل ذهاب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91.4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97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100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100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100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</a:rPr>
                        <a:t>سنقر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88.2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87.6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78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97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97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</a:rPr>
                        <a:t>صحنه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87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92.4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100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97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>
                          <a:effectLst/>
                        </a:rPr>
                        <a:t>قصرشیرین</a:t>
                      </a:r>
                      <a:endParaRPr lang="fa-IR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92.7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96.2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92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100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100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</a:rPr>
                        <a:t>کرمانشاه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99.6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100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98.3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100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100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</a:rPr>
                        <a:t>کنگاور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96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100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86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100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97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</a:rPr>
                        <a:t>گیلانغرب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96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98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92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100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100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u="none" strike="noStrike" dirty="0">
                          <a:effectLst/>
                        </a:rPr>
                        <a:t>هرسین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89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76.2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>
                          <a:effectLst/>
                        </a:rPr>
                        <a:t>84</a:t>
                      </a:r>
                      <a:endParaRPr lang="fa-I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100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400" b="1" u="none" strike="noStrike" dirty="0">
                          <a:effectLst/>
                        </a:rPr>
                        <a:t>91</a:t>
                      </a:r>
                      <a:endParaRPr lang="fa-I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200" b="1" u="none" strike="noStrike" dirty="0">
                          <a:effectLst/>
                        </a:rPr>
                        <a:t>میانگین</a:t>
                      </a:r>
                      <a:endParaRPr lang="fa-IR" sz="3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u="none" strike="noStrike">
                          <a:effectLst/>
                        </a:rPr>
                        <a:t>92.3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u="none" strike="noStrike" dirty="0">
                          <a:effectLst/>
                        </a:rPr>
                        <a:t>94.0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u="none" strike="noStrike" dirty="0">
                          <a:effectLst/>
                        </a:rPr>
                        <a:t>89.0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u="none" strike="noStrike" dirty="0">
                          <a:effectLst/>
                        </a:rPr>
                        <a:t>99.1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2000" b="1" u="none" strike="noStrike" dirty="0">
                          <a:effectLst/>
                        </a:rPr>
                        <a:t>98.3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92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513133"/>
              </p:ext>
            </p:extLst>
          </p:nvPr>
        </p:nvGraphicFramePr>
        <p:xfrm>
          <a:off x="152400" y="228600"/>
          <a:ext cx="8763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767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241122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402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221668"/>
              </p:ext>
            </p:extLst>
          </p:nvPr>
        </p:nvGraphicFramePr>
        <p:xfrm>
          <a:off x="152400" y="152400"/>
          <a:ext cx="8839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43350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1034</Words>
  <Application>Microsoft Office PowerPoint</Application>
  <PresentationFormat>On-screen Show (4:3)</PresentationFormat>
  <Paragraphs>383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Office Theme</vt:lpstr>
      <vt:lpstr>Concourse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شروع برنامه پایش:   از تاریخ 9 دی ماه لغایت 4 بهمن 1393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اولویتهای استانی سلامت خانواده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Jamshidpoor</dc:creator>
  <cp:lastModifiedBy>MRT Pack 30 DVDs</cp:lastModifiedBy>
  <cp:revision>51</cp:revision>
  <dcterms:created xsi:type="dcterms:W3CDTF">2015-01-25T06:45:04Z</dcterms:created>
  <dcterms:modified xsi:type="dcterms:W3CDTF">2015-01-28T10:21:24Z</dcterms:modified>
</cp:coreProperties>
</file>