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60" r:id="rId1"/>
  </p:sldMasterIdLst>
  <p:notesMasterIdLst>
    <p:notesMasterId r:id="rId33"/>
  </p:notesMasterIdLst>
  <p:sldIdLst>
    <p:sldId id="342" r:id="rId2"/>
    <p:sldId id="257" r:id="rId3"/>
    <p:sldId id="350" r:id="rId4"/>
    <p:sldId id="339" r:id="rId5"/>
    <p:sldId id="363" r:id="rId6"/>
    <p:sldId id="375" r:id="rId7"/>
    <p:sldId id="376" r:id="rId8"/>
    <p:sldId id="393" r:id="rId9"/>
    <p:sldId id="383" r:id="rId10"/>
    <p:sldId id="394" r:id="rId11"/>
    <p:sldId id="392" r:id="rId12"/>
    <p:sldId id="391" r:id="rId13"/>
    <p:sldId id="390" r:id="rId14"/>
    <p:sldId id="395" r:id="rId15"/>
    <p:sldId id="385" r:id="rId16"/>
    <p:sldId id="262" r:id="rId17"/>
    <p:sldId id="272" r:id="rId18"/>
    <p:sldId id="282" r:id="rId19"/>
    <p:sldId id="380" r:id="rId20"/>
    <p:sldId id="369" r:id="rId21"/>
    <p:sldId id="294" r:id="rId22"/>
    <p:sldId id="384" r:id="rId23"/>
    <p:sldId id="378" r:id="rId24"/>
    <p:sldId id="370" r:id="rId25"/>
    <p:sldId id="324" r:id="rId26"/>
    <p:sldId id="322" r:id="rId27"/>
    <p:sldId id="326" r:id="rId28"/>
    <p:sldId id="334" r:id="rId29"/>
    <p:sldId id="352" r:id="rId30"/>
    <p:sldId id="354" r:id="rId31"/>
    <p:sldId id="33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  <a:srgbClr val="6D8838"/>
    <a:srgbClr val="78953D"/>
    <a:srgbClr val="54F663"/>
    <a:srgbClr val="BA0CA1"/>
    <a:srgbClr val="99FF33"/>
    <a:srgbClr val="66FF33"/>
    <a:srgbClr val="98FE98"/>
    <a:srgbClr val="9F11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3358" autoAdjust="0"/>
    <p:restoredTop sz="94640" autoAdjust="0"/>
  </p:normalViewPr>
  <p:slideViewPr>
    <p:cSldViewPr>
      <p:cViewPr>
        <p:scale>
          <a:sx n="66" d="100"/>
          <a:sy n="66" d="100"/>
        </p:scale>
        <p:origin x="-108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BD2BE-41BC-419B-A160-677EF8CCE85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F55F0-9948-4E2A-A223-6A94FE2509C9}">
      <dgm:prSet phldrT="[Text]" custT="1"/>
      <dgm:spPr>
        <a:solidFill>
          <a:srgbClr val="54F663"/>
        </a:solidFill>
      </dgm:spPr>
      <dgm:t>
        <a:bodyPr/>
        <a:lstStyle/>
        <a:p>
          <a:pPr algn="r" rtl="1"/>
          <a:r>
            <a:rPr lang="fa-IR" sz="2300" dirty="0" smtClean="0">
              <a:solidFill>
                <a:schemeClr val="tx1"/>
              </a:solidFill>
              <a:cs typeface="B Zar" pitchFamily="2" charset="-78"/>
            </a:rPr>
            <a:t>پیرسون (1904)،</a:t>
          </a:r>
          <a:r>
            <a:rPr lang="en-US" sz="2300" dirty="0" smtClean="0">
              <a:solidFill>
                <a:schemeClr val="tx1"/>
              </a:solidFill>
              <a:cs typeface="B Zar" pitchFamily="2" charset="-78"/>
            </a:rPr>
            <a:t> </a:t>
          </a:r>
          <a:r>
            <a:rPr lang="fa-IR" sz="2300" dirty="0" smtClean="0">
              <a:solidFill>
                <a:schemeClr val="tx1"/>
              </a:solidFill>
              <a:cs typeface="B Zar" pitchFamily="2" charset="-78"/>
            </a:rPr>
            <a:t>خلاصه سازی ضرایب همبستگی بدست آمده از مطالعات واکسیناسیون تیفوئید</a:t>
          </a:r>
          <a:endParaRPr lang="en-US" sz="2300" dirty="0">
            <a:solidFill>
              <a:schemeClr val="tx1"/>
            </a:solidFill>
            <a:cs typeface="B Zar" pitchFamily="2" charset="-78"/>
          </a:endParaRPr>
        </a:p>
      </dgm:t>
    </dgm:pt>
    <dgm:pt modelId="{BAB758A6-CA60-419B-840E-91221F1DF6A6}" type="parTrans" cxnId="{C23FF6F1-8C29-4D39-A1B8-9C1190783D73}">
      <dgm:prSet/>
      <dgm:spPr/>
      <dgm:t>
        <a:bodyPr/>
        <a:lstStyle/>
        <a:p>
          <a:endParaRPr lang="en-US"/>
        </a:p>
      </dgm:t>
    </dgm:pt>
    <dgm:pt modelId="{C3D191A9-CF8E-4C56-ADA2-1628E1B6BF84}" type="sibTrans" cxnId="{C23FF6F1-8C29-4D39-A1B8-9C1190783D73}">
      <dgm:prSet/>
      <dgm:spPr>
        <a:solidFill>
          <a:srgbClr val="BA0CA1">
            <a:alpha val="90000"/>
          </a:srgbClr>
        </a:solidFill>
      </dgm:spPr>
      <dgm:t>
        <a:bodyPr/>
        <a:lstStyle/>
        <a:p>
          <a:endParaRPr lang="en-US"/>
        </a:p>
      </dgm:t>
    </dgm:pt>
    <dgm:pt modelId="{39786289-A063-4F5A-8931-6BC3F2FE6495}">
      <dgm:prSet phldrT="[Text]" custT="1"/>
      <dgm:spPr>
        <a:solidFill>
          <a:srgbClr val="54F663"/>
        </a:solidFill>
      </dgm:spPr>
      <dgm:t>
        <a:bodyPr/>
        <a:lstStyle/>
        <a:p>
          <a:pPr algn="r" rtl="1"/>
          <a:r>
            <a:rPr lang="fa-IR" sz="23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    تیپت (1931) و فیشر (1932)، روشهایی برای</a:t>
          </a:r>
          <a:r>
            <a:rPr lang="en-US" sz="23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 </a:t>
          </a:r>
          <a:r>
            <a:rPr lang="fa-IR" sz="23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ترکیب </a:t>
          </a:r>
          <a:r>
            <a:rPr lang="en-US" sz="23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p </a:t>
          </a:r>
          <a:r>
            <a:rPr lang="fa-IR" sz="23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– مقدارها</a:t>
          </a:r>
          <a:endParaRPr lang="en-US" sz="2300" dirty="0">
            <a:solidFill>
              <a:schemeClr val="tx1"/>
            </a:solidFill>
            <a:latin typeface="Times New Roman" pitchFamily="18" charset="0"/>
            <a:cs typeface="B Zar" pitchFamily="2" charset="-78"/>
          </a:endParaRPr>
        </a:p>
      </dgm:t>
    </dgm:pt>
    <dgm:pt modelId="{E0B80E9D-7FD0-41DD-8E35-E63DC5D16055}" type="parTrans" cxnId="{B0CECE22-B868-41B3-9C08-AEFE1519BD2A}">
      <dgm:prSet/>
      <dgm:spPr/>
      <dgm:t>
        <a:bodyPr/>
        <a:lstStyle/>
        <a:p>
          <a:endParaRPr lang="en-US"/>
        </a:p>
      </dgm:t>
    </dgm:pt>
    <dgm:pt modelId="{FB34B40E-40AA-487C-9963-7BAF53793358}" type="sibTrans" cxnId="{B0CECE22-B868-41B3-9C08-AEFE1519BD2A}">
      <dgm:prSet/>
      <dgm:spPr>
        <a:solidFill>
          <a:srgbClr val="BA0CA1">
            <a:alpha val="90000"/>
          </a:srgbClr>
        </a:solidFill>
      </dgm:spPr>
      <dgm:t>
        <a:bodyPr/>
        <a:lstStyle/>
        <a:p>
          <a:endParaRPr lang="en-US"/>
        </a:p>
      </dgm:t>
    </dgm:pt>
    <dgm:pt modelId="{C44F796A-1E51-4FDC-BB44-7962983569AF}">
      <dgm:prSet custT="1"/>
      <dgm:spPr>
        <a:solidFill>
          <a:srgbClr val="54F663"/>
        </a:solidFill>
      </dgm:spPr>
      <dgm:t>
        <a:bodyPr/>
        <a:lstStyle/>
        <a:p>
          <a:pPr rtl="1"/>
          <a:r>
            <a:rPr lang="fa-IR" sz="2300" dirty="0" smtClean="0">
              <a:solidFill>
                <a:schemeClr val="tx1"/>
              </a:solidFill>
              <a:cs typeface="B Zar" pitchFamily="2" charset="-78"/>
            </a:rPr>
            <a:t>یتس و کوکران (1938) ، ترکیب برآوردهای بدست آمده از آزمایش های مختلف کشاورزی </a:t>
          </a:r>
          <a:endParaRPr lang="fa-IR" sz="2300" dirty="0">
            <a:solidFill>
              <a:schemeClr val="tx1"/>
            </a:solidFill>
            <a:cs typeface="B Zar" pitchFamily="2" charset="-78"/>
          </a:endParaRPr>
        </a:p>
      </dgm:t>
    </dgm:pt>
    <dgm:pt modelId="{029E3B9E-C91B-4D36-ABB3-C0F636D9F4CE}" type="sibTrans" cxnId="{0FCA5DE1-911C-47EF-A932-94570CDDDCAA}">
      <dgm:prSet/>
      <dgm:spPr/>
      <dgm:t>
        <a:bodyPr/>
        <a:lstStyle/>
        <a:p>
          <a:endParaRPr lang="en-US"/>
        </a:p>
      </dgm:t>
    </dgm:pt>
    <dgm:pt modelId="{808F939A-3B84-43D6-8D09-E5A4CDD16B39}" type="parTrans" cxnId="{0FCA5DE1-911C-47EF-A932-94570CDDDCAA}">
      <dgm:prSet/>
      <dgm:spPr/>
      <dgm:t>
        <a:bodyPr/>
        <a:lstStyle/>
        <a:p>
          <a:endParaRPr lang="en-US"/>
        </a:p>
      </dgm:t>
    </dgm:pt>
    <dgm:pt modelId="{F11615BC-A2CC-410D-8833-77F60172CCE6}" type="pres">
      <dgm:prSet presAssocID="{9C9BD2BE-41BC-419B-A160-677EF8CCE8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2B4F9-2464-4C3B-9640-CC17686CD298}" type="pres">
      <dgm:prSet presAssocID="{9C9BD2BE-41BC-419B-A160-677EF8CCE856}" presName="dummyMaxCanvas" presStyleCnt="0">
        <dgm:presLayoutVars/>
      </dgm:prSet>
      <dgm:spPr/>
    </dgm:pt>
    <dgm:pt modelId="{0BC095A9-1098-4944-A138-A2D65F43A75C}" type="pres">
      <dgm:prSet presAssocID="{9C9BD2BE-41BC-419B-A160-677EF8CCE856}" presName="ThreeNodes_1" presStyleLbl="node1" presStyleIdx="0" presStyleCnt="3" custScaleX="108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47EEA-DC8C-4FB3-89D7-88580A012C51}" type="pres">
      <dgm:prSet presAssocID="{9C9BD2BE-41BC-419B-A160-677EF8CCE856}" presName="ThreeNodes_2" presStyleLbl="node1" presStyleIdx="1" presStyleCnt="3" custLinFactNeighborX="-654" custLinFactNeighborY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3B8D8-15DC-4473-9D1D-0AEEC7BFAE3D}" type="pres">
      <dgm:prSet presAssocID="{9C9BD2BE-41BC-419B-A160-677EF8CCE856}" presName="ThreeNodes_3" presStyleLbl="node1" presStyleIdx="2" presStyleCnt="3" custLinFactNeighborX="32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666DC-F828-469F-B75E-78E03B67E5F7}" type="pres">
      <dgm:prSet presAssocID="{9C9BD2BE-41BC-419B-A160-677EF8CCE856}" presName="ThreeConn_1-2" presStyleLbl="fgAccFollowNode1" presStyleIdx="0" presStyleCnt="2" custLinFactNeighborX="-8441" custLinFactNeighborY="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B490A-A449-48D2-976F-6765024582CC}" type="pres">
      <dgm:prSet presAssocID="{9C9BD2BE-41BC-419B-A160-677EF8CCE856}" presName="ThreeConn_2-3" presStyleLbl="fgAccFollowNode1" presStyleIdx="1" presStyleCnt="2" custLinFactNeighborX="-1497" custLinFactNeighborY="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ABFEA-C004-4BA4-870A-D8E411A295E7}" type="pres">
      <dgm:prSet presAssocID="{9C9BD2BE-41BC-419B-A160-677EF8CCE85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CDE84-E17F-4F21-A1AA-DB6685D0983A}" type="pres">
      <dgm:prSet presAssocID="{9C9BD2BE-41BC-419B-A160-677EF8CCE85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FE1C7-E940-4DED-825C-936CD108C065}" type="pres">
      <dgm:prSet presAssocID="{9C9BD2BE-41BC-419B-A160-677EF8CCE85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63DFF-F3A3-4DBF-A870-8378FC05E2A0}" type="presOf" srcId="{C44F796A-1E51-4FDC-BB44-7962983569AF}" destId="{339FE1C7-E940-4DED-825C-936CD108C065}" srcOrd="1" destOrd="0" presId="urn:microsoft.com/office/officeart/2005/8/layout/vProcess5"/>
    <dgm:cxn modelId="{2B45996E-A605-4889-8F2D-33CFEBDD224B}" type="presOf" srcId="{C3D191A9-CF8E-4C56-ADA2-1628E1B6BF84}" destId="{B7E666DC-F828-469F-B75E-78E03B67E5F7}" srcOrd="0" destOrd="0" presId="urn:microsoft.com/office/officeart/2005/8/layout/vProcess5"/>
    <dgm:cxn modelId="{06430FE9-794F-4E79-A546-DEAC40F35CE9}" type="presOf" srcId="{FB34B40E-40AA-487C-9963-7BAF53793358}" destId="{CA2B490A-A449-48D2-976F-6765024582CC}" srcOrd="0" destOrd="0" presId="urn:microsoft.com/office/officeart/2005/8/layout/vProcess5"/>
    <dgm:cxn modelId="{325CCC5F-5832-4A93-B163-6BA89A6DF071}" type="presOf" srcId="{1AFF55F0-9948-4E2A-A223-6A94FE2509C9}" destId="{0BC095A9-1098-4944-A138-A2D65F43A75C}" srcOrd="0" destOrd="0" presId="urn:microsoft.com/office/officeart/2005/8/layout/vProcess5"/>
    <dgm:cxn modelId="{3BDA8411-0171-4C35-88C7-3EA3F7558B74}" type="presOf" srcId="{9C9BD2BE-41BC-419B-A160-677EF8CCE856}" destId="{F11615BC-A2CC-410D-8833-77F60172CCE6}" srcOrd="0" destOrd="0" presId="urn:microsoft.com/office/officeart/2005/8/layout/vProcess5"/>
    <dgm:cxn modelId="{0FCA5DE1-911C-47EF-A932-94570CDDDCAA}" srcId="{9C9BD2BE-41BC-419B-A160-677EF8CCE856}" destId="{C44F796A-1E51-4FDC-BB44-7962983569AF}" srcOrd="2" destOrd="0" parTransId="{808F939A-3B84-43D6-8D09-E5A4CDD16B39}" sibTransId="{029E3B9E-C91B-4D36-ABB3-C0F636D9F4CE}"/>
    <dgm:cxn modelId="{B0CECE22-B868-41B3-9C08-AEFE1519BD2A}" srcId="{9C9BD2BE-41BC-419B-A160-677EF8CCE856}" destId="{39786289-A063-4F5A-8931-6BC3F2FE6495}" srcOrd="1" destOrd="0" parTransId="{E0B80E9D-7FD0-41DD-8E35-E63DC5D16055}" sibTransId="{FB34B40E-40AA-487C-9963-7BAF53793358}"/>
    <dgm:cxn modelId="{E0FDEC9D-D75C-41BC-AD17-FBCAA1ADA4DF}" type="presOf" srcId="{1AFF55F0-9948-4E2A-A223-6A94FE2509C9}" destId="{34FABFEA-C004-4BA4-870A-D8E411A295E7}" srcOrd="1" destOrd="0" presId="urn:microsoft.com/office/officeart/2005/8/layout/vProcess5"/>
    <dgm:cxn modelId="{A6D41266-761F-4772-95FC-3B5F75CD9837}" type="presOf" srcId="{39786289-A063-4F5A-8931-6BC3F2FE6495}" destId="{67347EEA-DC8C-4FB3-89D7-88580A012C51}" srcOrd="0" destOrd="0" presId="urn:microsoft.com/office/officeart/2005/8/layout/vProcess5"/>
    <dgm:cxn modelId="{3E28C9FE-77C7-4B24-B691-D872E12E4C23}" type="presOf" srcId="{C44F796A-1E51-4FDC-BB44-7962983569AF}" destId="{17F3B8D8-15DC-4473-9D1D-0AEEC7BFAE3D}" srcOrd="0" destOrd="0" presId="urn:microsoft.com/office/officeart/2005/8/layout/vProcess5"/>
    <dgm:cxn modelId="{03AD4DC8-9AE0-4F67-91B5-D355550566C6}" type="presOf" srcId="{39786289-A063-4F5A-8931-6BC3F2FE6495}" destId="{5C4CDE84-E17F-4F21-A1AA-DB6685D0983A}" srcOrd="1" destOrd="0" presId="urn:microsoft.com/office/officeart/2005/8/layout/vProcess5"/>
    <dgm:cxn modelId="{C23FF6F1-8C29-4D39-A1B8-9C1190783D73}" srcId="{9C9BD2BE-41BC-419B-A160-677EF8CCE856}" destId="{1AFF55F0-9948-4E2A-A223-6A94FE2509C9}" srcOrd="0" destOrd="0" parTransId="{BAB758A6-CA60-419B-840E-91221F1DF6A6}" sibTransId="{C3D191A9-CF8E-4C56-ADA2-1628E1B6BF84}"/>
    <dgm:cxn modelId="{FD4AEFF3-019C-44D7-955F-21DD0322135F}" type="presParOf" srcId="{F11615BC-A2CC-410D-8833-77F60172CCE6}" destId="{9202B4F9-2464-4C3B-9640-CC17686CD298}" srcOrd="0" destOrd="0" presId="urn:microsoft.com/office/officeart/2005/8/layout/vProcess5"/>
    <dgm:cxn modelId="{FF292DFB-1754-47A9-A25F-0A711A1897CC}" type="presParOf" srcId="{F11615BC-A2CC-410D-8833-77F60172CCE6}" destId="{0BC095A9-1098-4944-A138-A2D65F43A75C}" srcOrd="1" destOrd="0" presId="urn:microsoft.com/office/officeart/2005/8/layout/vProcess5"/>
    <dgm:cxn modelId="{66F99D37-B04B-48BA-AC93-E83146C7FFD3}" type="presParOf" srcId="{F11615BC-A2CC-410D-8833-77F60172CCE6}" destId="{67347EEA-DC8C-4FB3-89D7-88580A012C51}" srcOrd="2" destOrd="0" presId="urn:microsoft.com/office/officeart/2005/8/layout/vProcess5"/>
    <dgm:cxn modelId="{AA5319E0-C6B9-428A-9987-DB10121F9DBB}" type="presParOf" srcId="{F11615BC-A2CC-410D-8833-77F60172CCE6}" destId="{17F3B8D8-15DC-4473-9D1D-0AEEC7BFAE3D}" srcOrd="3" destOrd="0" presId="urn:microsoft.com/office/officeart/2005/8/layout/vProcess5"/>
    <dgm:cxn modelId="{2B28117C-06C8-403F-9825-83909F9462C5}" type="presParOf" srcId="{F11615BC-A2CC-410D-8833-77F60172CCE6}" destId="{B7E666DC-F828-469F-B75E-78E03B67E5F7}" srcOrd="4" destOrd="0" presId="urn:microsoft.com/office/officeart/2005/8/layout/vProcess5"/>
    <dgm:cxn modelId="{06B76A1B-C33E-4418-9709-834B3C34AF58}" type="presParOf" srcId="{F11615BC-A2CC-410D-8833-77F60172CCE6}" destId="{CA2B490A-A449-48D2-976F-6765024582CC}" srcOrd="5" destOrd="0" presId="urn:microsoft.com/office/officeart/2005/8/layout/vProcess5"/>
    <dgm:cxn modelId="{20DC6F31-2385-4B3C-9194-FD6DF6E1F28B}" type="presParOf" srcId="{F11615BC-A2CC-410D-8833-77F60172CCE6}" destId="{34FABFEA-C004-4BA4-870A-D8E411A295E7}" srcOrd="6" destOrd="0" presId="urn:microsoft.com/office/officeart/2005/8/layout/vProcess5"/>
    <dgm:cxn modelId="{A2AE5C32-78C2-4736-B5C0-0A11C6A1A0B8}" type="presParOf" srcId="{F11615BC-A2CC-410D-8833-77F60172CCE6}" destId="{5C4CDE84-E17F-4F21-A1AA-DB6685D0983A}" srcOrd="7" destOrd="0" presId="urn:microsoft.com/office/officeart/2005/8/layout/vProcess5"/>
    <dgm:cxn modelId="{6291AF97-3950-4DAD-9B9C-84E8D0D729ED}" type="presParOf" srcId="{F11615BC-A2CC-410D-8833-77F60172CCE6}" destId="{339FE1C7-E940-4DED-825C-936CD108C06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C095A9-1098-4944-A138-A2D65F43A75C}">
      <dsp:nvSpPr>
        <dsp:cNvPr id="0" name=""/>
        <dsp:cNvSpPr/>
      </dsp:nvSpPr>
      <dsp:spPr>
        <a:xfrm>
          <a:off x="-140977" y="0"/>
          <a:ext cx="6911368" cy="1097280"/>
        </a:xfrm>
        <a:prstGeom prst="roundRect">
          <a:avLst>
            <a:gd name="adj" fmla="val 10000"/>
          </a:avLst>
        </a:prstGeom>
        <a:solidFill>
          <a:srgbClr val="54F6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chemeClr val="tx1"/>
              </a:solidFill>
              <a:cs typeface="B Zar" pitchFamily="2" charset="-78"/>
            </a:rPr>
            <a:t>پیرسون (1904)،</a:t>
          </a:r>
          <a:r>
            <a:rPr lang="en-US" sz="2300" kern="1200" dirty="0" smtClean="0">
              <a:solidFill>
                <a:schemeClr val="tx1"/>
              </a:solidFill>
              <a:cs typeface="B Zar" pitchFamily="2" charset="-78"/>
            </a:rPr>
            <a:t> </a:t>
          </a:r>
          <a:r>
            <a:rPr lang="fa-IR" sz="2300" kern="1200" dirty="0" smtClean="0">
              <a:solidFill>
                <a:schemeClr val="tx1"/>
              </a:solidFill>
              <a:cs typeface="B Zar" pitchFamily="2" charset="-78"/>
            </a:rPr>
            <a:t>خلاصه سازی ضرایب همبستگی بدست آمده از مطالعات واکسیناسیون تیفوئید</a:t>
          </a:r>
          <a:endParaRPr lang="en-US" sz="2300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-140977" y="0"/>
        <a:ext cx="5692113" cy="1097280"/>
      </dsp:txXfrm>
    </dsp:sp>
    <dsp:sp modelId="{67347EEA-DC8C-4FB3-89D7-88580A012C51}">
      <dsp:nvSpPr>
        <dsp:cNvPr id="0" name=""/>
        <dsp:cNvSpPr/>
      </dsp:nvSpPr>
      <dsp:spPr>
        <a:xfrm>
          <a:off x="659534" y="1295401"/>
          <a:ext cx="6347460" cy="1097280"/>
        </a:xfrm>
        <a:prstGeom prst="roundRect">
          <a:avLst>
            <a:gd name="adj" fmla="val 10000"/>
          </a:avLst>
        </a:prstGeom>
        <a:solidFill>
          <a:srgbClr val="54F6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    تیپت (1931) و فیشر (1932)، روشهایی برای</a:t>
          </a:r>
          <a:r>
            <a:rPr lang="en-US" sz="2300" kern="12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 </a:t>
          </a:r>
          <a:r>
            <a:rPr lang="fa-IR" sz="2300" kern="12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ترکیب </a:t>
          </a:r>
          <a:r>
            <a:rPr lang="en-US" sz="2300" kern="12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p </a:t>
          </a:r>
          <a:r>
            <a:rPr lang="fa-IR" sz="2300" kern="1200" dirty="0" smtClean="0">
              <a:solidFill>
                <a:schemeClr val="tx1"/>
              </a:solidFill>
              <a:latin typeface="Times New Roman" pitchFamily="18" charset="0"/>
              <a:cs typeface="B Zar" pitchFamily="2" charset="-78"/>
            </a:rPr>
            <a:t>– مقدارها</a:t>
          </a:r>
          <a:endParaRPr lang="en-US" sz="2300" kern="1200" dirty="0">
            <a:solidFill>
              <a:schemeClr val="tx1"/>
            </a:solidFill>
            <a:latin typeface="Times New Roman" pitchFamily="18" charset="0"/>
            <a:cs typeface="B Zar" pitchFamily="2" charset="-78"/>
          </a:endParaRPr>
        </a:p>
      </dsp:txBody>
      <dsp:txXfrm>
        <a:off x="659534" y="1295401"/>
        <a:ext cx="5074158" cy="1097279"/>
      </dsp:txXfrm>
    </dsp:sp>
    <dsp:sp modelId="{17F3B8D8-15DC-4473-9D1D-0AEEC7BFAE3D}">
      <dsp:nvSpPr>
        <dsp:cNvPr id="0" name=""/>
        <dsp:cNvSpPr/>
      </dsp:nvSpPr>
      <dsp:spPr>
        <a:xfrm>
          <a:off x="1261117" y="2560319"/>
          <a:ext cx="6347460" cy="1097280"/>
        </a:xfrm>
        <a:prstGeom prst="roundRect">
          <a:avLst>
            <a:gd name="adj" fmla="val 10000"/>
          </a:avLst>
        </a:prstGeom>
        <a:solidFill>
          <a:srgbClr val="54F6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solidFill>
                <a:schemeClr val="tx1"/>
              </a:solidFill>
              <a:cs typeface="B Zar" pitchFamily="2" charset="-78"/>
            </a:rPr>
            <a:t>یتس و کوکران (1938) ، ترکیب برآوردهای بدست آمده از آزمایش های مختلف کشاورزی </a:t>
          </a:r>
          <a:endParaRPr lang="fa-IR" sz="2300" kern="1200" dirty="0">
            <a:solidFill>
              <a:schemeClr val="tx1"/>
            </a:solidFill>
            <a:cs typeface="B Zar" pitchFamily="2" charset="-78"/>
          </a:endParaRPr>
        </a:p>
      </dsp:txBody>
      <dsp:txXfrm>
        <a:off x="1261117" y="2560319"/>
        <a:ext cx="5074158" cy="1097280"/>
      </dsp:txXfrm>
    </dsp:sp>
    <dsp:sp modelId="{B7E666DC-F828-469F-B75E-78E03B67E5F7}">
      <dsp:nvSpPr>
        <dsp:cNvPr id="0" name=""/>
        <dsp:cNvSpPr/>
      </dsp:nvSpPr>
      <dsp:spPr>
        <a:xfrm>
          <a:off x="5715001" y="838202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rgbClr val="BA0CA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715001" y="838202"/>
        <a:ext cx="713232" cy="713232"/>
      </dsp:txXfrm>
    </dsp:sp>
    <dsp:sp modelId="{CA2B490A-A449-48D2-976F-6765024582CC}">
      <dsp:nvSpPr>
        <dsp:cNvPr id="0" name=""/>
        <dsp:cNvSpPr/>
      </dsp:nvSpPr>
      <dsp:spPr>
        <a:xfrm>
          <a:off x="6324598" y="2133599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rgbClr val="BA0CA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324598" y="2133599"/>
        <a:ext cx="713232" cy="71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D8472EB-CC74-4E4D-99BF-06191B53A055}" type="datetimeFigureOut">
              <a:rPr lang="fa-IR" smtClean="0"/>
              <a:pPr/>
              <a:t>1436/07/11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47D567-B56A-414C-A590-36ED0619AA2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D567-B56A-414C-A590-36ED0619AA2E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C72D-1CF9-4D1B-AF01-5FD5BEC0D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F3FC-2693-4ECF-A6A7-11A2467CB0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A13F-1919-475F-826F-7714673B8F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572D-06CC-4886-920A-E1932CA216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7F58-E923-4B57-97D7-D1E980889D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391C5-5CD6-40EF-8F11-F4621C503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AF8D-9E06-4BB7-9465-87C9875DE6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8C1C-9AC0-423C-9B41-7DDCC6D308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7CEE-56A1-435A-8ECC-BA95D4C925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9975-0D9C-4831-A647-17D2A5E42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6.pn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7.jpeg"/><Relationship Id="rId21" Type="http://schemas.openxmlformats.org/officeDocument/2006/relationships/image" Target="../media/image51.pn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oleObject" Target="../embeddings/oleObject15.bin"/><Relationship Id="rId23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4.jpeg"/><Relationship Id="rId4" Type="http://schemas.openxmlformats.org/officeDocument/2006/relationships/image" Target="../media/image17.jpeg"/><Relationship Id="rId9" Type="http://schemas.openxmlformats.org/officeDocument/2006/relationships/image" Target="../media/image13.jpeg"/><Relationship Id="rId1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5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58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5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jpeg"/><Relationship Id="rId15" Type="http://schemas.openxmlformats.org/officeDocument/2006/relationships/image" Target="../media/image19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60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6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71.jpeg"/><Relationship Id="rId21" Type="http://schemas.openxmlformats.org/officeDocument/2006/relationships/oleObject" Target="../embeddings/oleObject33.bin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19.jpeg"/><Relationship Id="rId5" Type="http://schemas.openxmlformats.org/officeDocument/2006/relationships/image" Target="../media/image10.jpeg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15.jpeg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3" Type="http://schemas.openxmlformats.org/officeDocument/2006/relationships/image" Target="../media/image71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3.jpeg"/><Relationship Id="rId7" Type="http://schemas.openxmlformats.org/officeDocument/2006/relationships/image" Target="../media/image1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9.jpeg"/><Relationship Id="rId5" Type="http://schemas.openxmlformats.org/officeDocument/2006/relationships/image" Target="../media/image11.jpeg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diagramData" Target="../diagrams/data1.xml"/><Relationship Id="rId17" Type="http://schemas.microsoft.com/office/2007/relationships/diagramDrawing" Target="../diagrams/drawing1.xml"/><Relationship Id="rId2" Type="http://schemas.openxmlformats.org/officeDocument/2006/relationships/image" Target="../media/image17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5" Type="http://schemas.openxmlformats.org/officeDocument/2006/relationships/image" Target="../media/image11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32" cy="68580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 descr="New Picture"/>
          <p:cNvPicPr/>
          <p:nvPr/>
        </p:nvPicPr>
        <p:blipFill>
          <a:blip r:embed="rId3" cstate="print"/>
          <a:srcRect r="1333"/>
          <a:stretch>
            <a:fillRect/>
          </a:stretch>
        </p:blipFill>
        <p:spPr bwMode="auto">
          <a:xfrm>
            <a:off x="1524000" y="1676400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66800"/>
            <a:ext cx="442970" cy="21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10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62000" y="1524000"/>
            <a:ext cx="815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500" dirty="0" smtClean="0">
                <a:cs typeface="B Zar" pitchFamily="2" charset="-78"/>
              </a:rPr>
              <a:t> منظور از یک مقدار دورافتاده مشاهده ای است که فاصله ای غیرعادی از سایر مقادیر یک نمونه تصادفی از یک جامعه دارد</a:t>
            </a:r>
            <a:r>
              <a:rPr lang="en-US" sz="2500" dirty="0" smtClean="0">
                <a:cs typeface="B Zar" pitchFamily="2" charset="-78"/>
              </a:rPr>
              <a:t>.</a:t>
            </a:r>
            <a:endParaRPr lang="en-US" sz="2500" dirty="0">
              <a:cs typeface="B Z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19200" y="4540984"/>
            <a:ext cx="769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en-US" sz="2500" dirty="0" smtClean="0">
                <a:cs typeface="B Zar" pitchFamily="2" charset="-78"/>
              </a:rPr>
              <a:t> </a:t>
            </a:r>
            <a:r>
              <a:rPr lang="ar-SA" sz="2500" dirty="0" smtClean="0">
                <a:cs typeface="B Zar" pitchFamily="2" charset="-78"/>
              </a:rPr>
              <a:t>یک مطالعه</a:t>
            </a:r>
            <a:r>
              <a:rPr lang="fa-IR" sz="2500" dirty="0" smtClean="0">
                <a:cs typeface="B Zar" pitchFamily="2" charset="-78"/>
              </a:rPr>
              <a:t> </a:t>
            </a:r>
            <a:r>
              <a:rPr lang="ar-SA" sz="2500" dirty="0" smtClean="0">
                <a:cs typeface="B Zar" pitchFamily="2" charset="-78"/>
              </a:rPr>
              <a:t>ی دورافتاده ممکن است تاثیر کمی در نتایج بگذارد</a:t>
            </a:r>
            <a:r>
              <a:rPr lang="en-US" sz="2500" dirty="0" smtClean="0">
                <a:cs typeface="B Zar" pitchFamily="2" charset="-78"/>
              </a:rPr>
              <a:t>.</a:t>
            </a:r>
          </a:p>
          <a:p>
            <a:pPr algn="just" rtl="1"/>
            <a:endParaRPr lang="fa-IR" sz="2500" dirty="0" smtClean="0">
              <a:cs typeface="B Za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500" dirty="0" smtClean="0">
                <a:cs typeface="B Zar" pitchFamily="2" charset="-78"/>
              </a:rPr>
              <a:t>  اگر</a:t>
            </a:r>
            <a:r>
              <a:rPr lang="ar-SA" sz="2500" dirty="0" smtClean="0">
                <a:cs typeface="B Zar" pitchFamily="2" charset="-78"/>
              </a:rPr>
              <a:t>کنار گذاشتن یک مطالعه از تحلیل منجر به تغییرات قابل ملاحظه در مدل برازش داده شود، آن</a:t>
            </a:r>
            <a:r>
              <a:rPr lang="fa-IR" sz="2500" dirty="0" smtClean="0">
                <a:cs typeface="B Zar" pitchFamily="2" charset="-78"/>
              </a:rPr>
              <a:t> </a:t>
            </a:r>
            <a:r>
              <a:rPr lang="ar-SA" sz="2500" dirty="0" smtClean="0">
                <a:cs typeface="B Zar" pitchFamily="2" charset="-78"/>
              </a:rPr>
              <a:t>گاه آن مطالعه می</a:t>
            </a:r>
            <a:r>
              <a:rPr lang="fa-IR" sz="2500" dirty="0" smtClean="0">
                <a:cs typeface="B Zar" pitchFamily="2" charset="-78"/>
              </a:rPr>
              <a:t> </a:t>
            </a:r>
            <a:r>
              <a:rPr lang="ar-SA" sz="2500" dirty="0" smtClean="0">
                <a:cs typeface="B Zar" pitchFamily="2" charset="-78"/>
              </a:rPr>
              <a:t>تواند موثر باشد. </a:t>
            </a:r>
            <a:endParaRPr lang="en-US" sz="2500" dirty="0">
              <a:cs typeface="B Zar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19654" y="0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بیان مساله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pic>
        <p:nvPicPr>
          <p:cNvPr id="32" name="Picture 2" descr="http://psucb9.files.wordpress.com/2011/10/0199541454_outlier_3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0200" y="2438400"/>
            <a:ext cx="464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36700" y="6213157"/>
            <a:ext cx="7378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600" dirty="0">
                <a:solidFill>
                  <a:srgbClr val="060302"/>
                </a:solidFill>
                <a:cs typeface="B Zar" pitchFamily="2" charset="-78"/>
              </a:rPr>
              <a:t> </a:t>
            </a:r>
            <a:r>
              <a:rPr lang="fa-IR" sz="2600" dirty="0" smtClean="0">
                <a:solidFill>
                  <a:srgbClr val="060302"/>
                </a:solidFill>
                <a:cs typeface="B Zar" pitchFamily="2" charset="-78"/>
              </a:rPr>
              <a:t>هر </a:t>
            </a:r>
            <a:r>
              <a:rPr lang="fa-IR" sz="2600" dirty="0">
                <a:solidFill>
                  <a:srgbClr val="060302"/>
                </a:solidFill>
                <a:cs typeface="B Zar" pitchFamily="2" charset="-78"/>
              </a:rPr>
              <a:t>نقطه موثری ،نقطه دور افتاده است ولی عکس آن درست </a:t>
            </a:r>
            <a:r>
              <a:rPr lang="fa-IR" sz="2600" dirty="0" smtClean="0">
                <a:solidFill>
                  <a:srgbClr val="060302"/>
                </a:solidFill>
                <a:cs typeface="B Zar" pitchFamily="2" charset="-78"/>
              </a:rPr>
              <a:t>نیست.</a:t>
            </a:r>
            <a:endParaRPr lang="en-US" sz="2600" dirty="0">
              <a:solidFill>
                <a:srgbClr val="060302"/>
              </a:solidFill>
              <a:cs typeface="B Zar" pitchFamily="2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807" y="4191000"/>
            <a:ext cx="1239593" cy="2514600"/>
            <a:chOff x="55807" y="4191000"/>
            <a:chExt cx="1239593" cy="2514600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76760" y="4191000"/>
              <a:ext cx="1218640" cy="497566"/>
            </a:xfrm>
            <a:prstGeom prst="rect">
              <a:avLst/>
            </a:prstGeom>
            <a:solidFill>
              <a:schemeClr val="accent2">
                <a:lumMod val="75000"/>
                <a:alpha val="58000"/>
              </a:schemeClr>
            </a:solidFill>
            <a:ln w="28575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marL="457200" indent="-457200" algn="ctr" fontAlgn="auto">
                <a:defRPr/>
              </a:pPr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76760" y="4724400"/>
              <a:ext cx="1218640" cy="5006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55807" y="5257800"/>
              <a:ext cx="1239593" cy="4697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55807" y="5791200"/>
              <a:ext cx="1239593" cy="4235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76200" y="6248400"/>
              <a:ext cx="1219200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بحث و نتیجه‌گیری</a:t>
              </a:r>
              <a:endParaRPr lang="en-US" sz="12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66800"/>
            <a:ext cx="519170" cy="21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11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057400" y="83403"/>
            <a:ext cx="5586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کاربردی(فراتحلیل)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447800" y="1447806"/>
          <a:ext cx="7543799" cy="525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49"/>
                <a:gridCol w="561436"/>
                <a:gridCol w="631615"/>
                <a:gridCol w="842154"/>
                <a:gridCol w="1122871"/>
                <a:gridCol w="701795"/>
                <a:gridCol w="2175564"/>
                <a:gridCol w="631615"/>
              </a:tblGrid>
              <a:tr h="335402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control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Treated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Absolute</a:t>
                      </a:r>
                      <a:r>
                        <a:rPr lang="en-US" sz="1400" baseline="0" dirty="0" smtClean="0">
                          <a:solidFill>
                            <a:srgbClr val="060302"/>
                          </a:solidFill>
                          <a:cs typeface="+mn-cs"/>
                        </a:rPr>
                        <a:t> latitude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year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Author(s)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trial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TB+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TB-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TB+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TB-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128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11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119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44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1984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Aronson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274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6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300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55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1949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Ferguson and </a:t>
                      </a:r>
                      <a:r>
                        <a:rPr lang="en-US" sz="1400" dirty="0" err="1" smtClean="0">
                          <a:solidFill>
                            <a:srgbClr val="060302"/>
                          </a:solidFill>
                          <a:cs typeface="+mn-cs"/>
                        </a:rPr>
                        <a:t>simes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209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11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228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1960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Rosenthal</a:t>
                      </a:r>
                      <a:r>
                        <a:rPr lang="en-US" sz="1400" baseline="0" dirty="0" smtClean="0">
                          <a:solidFill>
                            <a:srgbClr val="060302"/>
                          </a:solidFill>
                          <a:cs typeface="+mn-cs"/>
                        </a:rPr>
                        <a:t> et al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12619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248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62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13536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52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1977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Hart and Sutherland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5761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47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33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5036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1973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60302"/>
                          </a:solidFill>
                          <a:cs typeface="+mn-cs"/>
                        </a:rPr>
                        <a:t>Frimodt-Moller</a:t>
                      </a:r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 et al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5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1079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372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180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1361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44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</a:t>
                      </a:r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953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Stein and</a:t>
                      </a:r>
                      <a:r>
                        <a:rPr lang="en-US" sz="1400" baseline="0" dirty="0" smtClean="0">
                          <a:solidFill>
                            <a:srgbClr val="060302"/>
                          </a:solidFill>
                          <a:cs typeface="+mn-cs"/>
                        </a:rPr>
                        <a:t> Aronson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6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619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10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2537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1973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60302"/>
                          </a:solidFill>
                          <a:cs typeface="+mn-cs"/>
                        </a:rPr>
                        <a:t>Vandiviere</a:t>
                      </a:r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 et al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7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87892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499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505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87886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1980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TPT</a:t>
                      </a:r>
                      <a:r>
                        <a:rPr lang="en-US" sz="1400" baseline="0" dirty="0" smtClean="0">
                          <a:solidFill>
                            <a:srgbClr val="060302"/>
                          </a:solidFill>
                          <a:cs typeface="+mn-cs"/>
                        </a:rPr>
                        <a:t> Madras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7232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45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7470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27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1968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Coetzee and </a:t>
                      </a:r>
                      <a:r>
                        <a:rPr lang="en-US" sz="1400" dirty="0" err="1" smtClean="0">
                          <a:solidFill>
                            <a:srgbClr val="060302"/>
                          </a:solidFill>
                          <a:cs typeface="+mn-cs"/>
                        </a:rPr>
                        <a:t>Berjak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1600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65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17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1699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42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1961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Rosenthal et al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10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27197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141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186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50448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1974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Comstock et al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11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562166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2338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5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2493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33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1969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Comstock and Webster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12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  <a:tr h="335402"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17825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29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27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16886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33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1976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Comstock et al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 smtClean="0">
                          <a:solidFill>
                            <a:srgbClr val="060302"/>
                          </a:solidFill>
                          <a:cs typeface="+mn-cs"/>
                        </a:rPr>
                        <a:t>13</a:t>
                      </a:r>
                      <a:endParaRPr lang="en-US" sz="1400" dirty="0">
                        <a:solidFill>
                          <a:srgbClr val="060302"/>
                        </a:solidFill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0" y="5181600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0" y="46482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66800"/>
            <a:ext cx="519170" cy="21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12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057400" y="83403"/>
            <a:ext cx="5586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کاربردی(فراتحلیل)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1371600"/>
            <a:ext cx="7543799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0" y="5181600"/>
              <a:ext cx="1218640" cy="5006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0" y="46482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3581400" y="4724400"/>
            <a:ext cx="1150938" cy="431800"/>
          </a:xfrm>
          <a:prstGeom prst="ellipse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lowchart: Alternate Process 43"/>
          <p:cNvSpPr/>
          <p:nvPr/>
        </p:nvSpPr>
        <p:spPr>
          <a:xfrm>
            <a:off x="6248400" y="5410200"/>
            <a:ext cx="1143000" cy="304800"/>
          </a:xfrm>
          <a:prstGeom prst="flowChartAlternateProcess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620000" y="5562600"/>
            <a:ext cx="936625" cy="360363"/>
          </a:xfrm>
          <a:prstGeom prst="ellipse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Flowchart: Alternate Process 45"/>
          <p:cNvSpPr/>
          <p:nvPr/>
        </p:nvSpPr>
        <p:spPr>
          <a:xfrm>
            <a:off x="4038600" y="5867400"/>
            <a:ext cx="1079500" cy="576262"/>
          </a:xfrm>
          <a:prstGeom prst="flowChartAlternateProcess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66800"/>
            <a:ext cx="519170" cy="21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13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057400" y="83403"/>
            <a:ext cx="5586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کاربردی(فراتحلیل)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7801" y="1371600"/>
            <a:ext cx="754380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0" y="5181600"/>
              <a:ext cx="1218640" cy="5006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0" y="46482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343400" y="5638800"/>
            <a:ext cx="792162" cy="369888"/>
          </a:xfrm>
          <a:prstGeom prst="rect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533400" y="9144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14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057400" y="83403"/>
            <a:ext cx="5586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کاربردی(فراتحلیل)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29200" y="1295400"/>
            <a:ext cx="38163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52550" y="1371600"/>
            <a:ext cx="36004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0" y="5181600"/>
              <a:ext cx="1218640" cy="50060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0" y="46482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66800"/>
            <a:ext cx="519170" cy="21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15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00200" y="1354138"/>
            <a:ext cx="73152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2600" y="4113213"/>
            <a:ext cx="70691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057400" y="83403"/>
            <a:ext cx="5586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کاربردی(فراتحلیل)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0" y="5181600"/>
              <a:ext cx="1218640" cy="50060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0" y="46482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  <p:sp>
        <p:nvSpPr>
          <p:cNvPr id="30" name="Flowchart: Alternate Process 29"/>
          <p:cNvSpPr/>
          <p:nvPr/>
        </p:nvSpPr>
        <p:spPr>
          <a:xfrm>
            <a:off x="4343400" y="2895600"/>
            <a:ext cx="1943100" cy="292100"/>
          </a:xfrm>
          <a:prstGeom prst="flowChartAlternateProcess">
            <a:avLst/>
          </a:prstGeom>
          <a:noFill/>
          <a:ln w="412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43600" y="5791200"/>
            <a:ext cx="647700" cy="576262"/>
          </a:xfrm>
          <a:prstGeom prst="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381000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Mitra" pitchFamily="2" charset="-78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990600"/>
            <a:ext cx="671570" cy="29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Zar" pitchFamily="2" charset="-78"/>
              </a:rPr>
              <a:t>16</a:t>
            </a:r>
            <a:endParaRPr lang="fa-IR" sz="2000" b="1" dirty="0">
              <a:solidFill>
                <a:schemeClr val="bg1"/>
              </a:solidFill>
              <a:cs typeface="B Zar" pitchFamily="2" charset="-78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469030" y="-893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Mitra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191869"/>
            <a:ext cx="754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روش تشخیص نقاط دورافتاده و موثر</a:t>
            </a:r>
          </a:p>
        </p:txBody>
      </p:sp>
      <p:graphicFrame>
        <p:nvGraphicFramePr>
          <p:cNvPr id="125956" name="Object 3"/>
          <p:cNvGraphicFramePr>
            <a:graphicFrameLocks noChangeAspect="1"/>
          </p:cNvGraphicFramePr>
          <p:nvPr/>
        </p:nvGraphicFramePr>
        <p:xfrm>
          <a:off x="5486400" y="1600200"/>
          <a:ext cx="171450" cy="288925"/>
        </p:xfrm>
        <a:graphic>
          <a:graphicData uri="http://schemas.openxmlformats.org/presentationml/2006/ole">
            <p:oleObj spid="_x0000_s125956" name="Equation" r:id="rId13" imgW="126720" imgH="177480" progId="Equation.DSMT4">
              <p:embed/>
            </p:oleObj>
          </a:graphicData>
        </a:graphic>
      </p:graphicFrame>
      <p:sp>
        <p:nvSpPr>
          <p:cNvPr id="51" name="Rectangle 50"/>
          <p:cNvSpPr/>
          <p:nvPr/>
        </p:nvSpPr>
        <p:spPr>
          <a:xfrm>
            <a:off x="1447800" y="3657600"/>
            <a:ext cx="7239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200" dirty="0" smtClean="0">
                <a:solidFill>
                  <a:schemeClr val="tx1"/>
                </a:solidFill>
                <a:cs typeface="B Zar" pitchFamily="2" charset="-78"/>
              </a:rPr>
              <a:t> برای تشخیص </a:t>
            </a:r>
            <a:r>
              <a:rPr lang="fa-IR" sz="2200" dirty="0" smtClean="0">
                <a:solidFill>
                  <a:srgbClr val="FF0000"/>
                </a:solidFill>
                <a:cs typeface="B Zar" pitchFamily="2" charset="-78"/>
              </a:rPr>
              <a:t>نقاط دور افتاده</a:t>
            </a:r>
            <a:r>
              <a:rPr lang="fa-IR" sz="2200" dirty="0" smtClean="0">
                <a:solidFill>
                  <a:schemeClr val="tx1"/>
                </a:solidFill>
                <a:cs typeface="B Zar" pitchFamily="2" charset="-78"/>
              </a:rPr>
              <a:t> در داده های این تحقیق،</a:t>
            </a:r>
            <a:r>
              <a:rPr lang="en-US" sz="2200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2200" dirty="0" smtClean="0">
                <a:solidFill>
                  <a:schemeClr val="tx1"/>
                </a:solidFill>
                <a:cs typeface="B Zar" pitchFamily="2" charset="-78"/>
              </a:rPr>
              <a:t>از </a:t>
            </a:r>
            <a:r>
              <a:rPr lang="fa-IR" sz="2200" dirty="0" smtClean="0">
                <a:solidFill>
                  <a:srgbClr val="FF0000"/>
                </a:solidFill>
                <a:cs typeface="B Zar" pitchFamily="2" charset="-78"/>
              </a:rPr>
              <a:t>نمودار باقی مانده های حذف شده استاندارد  و مدل اثر تصادفی جابجایی واریانس </a:t>
            </a:r>
            <a:r>
              <a:rPr lang="fa-IR" sz="2200" dirty="0" smtClean="0">
                <a:solidFill>
                  <a:schemeClr val="tx1"/>
                </a:solidFill>
                <a:cs typeface="B Zar" pitchFamily="2" charset="-78"/>
              </a:rPr>
              <a:t>استفاده شد. </a:t>
            </a:r>
            <a:endParaRPr lang="en-US" sz="22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dirty="0" smtClean="0">
                <a:solidFill>
                  <a:schemeClr val="tx1"/>
                </a:solidFill>
                <a:cs typeface="B Zar" pitchFamily="2" charset="-78"/>
              </a:rPr>
              <a:t>  برای تعیین </a:t>
            </a:r>
            <a:r>
              <a:rPr lang="fa-IR" sz="2200" dirty="0" smtClean="0">
                <a:solidFill>
                  <a:schemeClr val="accent2"/>
                </a:solidFill>
                <a:cs typeface="B Zar" pitchFamily="2" charset="-78"/>
              </a:rPr>
              <a:t>نقاط موثر</a:t>
            </a:r>
            <a:r>
              <a:rPr lang="fa-IR" sz="2200" dirty="0" smtClean="0">
                <a:solidFill>
                  <a:schemeClr val="tx1"/>
                </a:solidFill>
                <a:cs typeface="B Zar" pitchFamily="2" charset="-78"/>
              </a:rPr>
              <a:t>،  </a:t>
            </a:r>
            <a:r>
              <a:rPr lang="fa-IR" sz="2200" dirty="0" smtClean="0">
                <a:solidFill>
                  <a:schemeClr val="accent2"/>
                </a:solidFill>
                <a:cs typeface="B Zar" pitchFamily="2" charset="-78"/>
              </a:rPr>
              <a:t>مقادیر دفیت، مقادیرکوک و مقادیر نسبت واریانس های تعمیم یافته</a:t>
            </a:r>
            <a:r>
              <a:rPr lang="fa-IR" sz="2200" dirty="0" smtClean="0">
                <a:solidFill>
                  <a:schemeClr val="tx1"/>
                </a:solidFill>
                <a:cs typeface="B Zar" pitchFamily="2" charset="-78"/>
              </a:rPr>
              <a:t> به کار گرفته شد.</a:t>
            </a:r>
            <a:endParaRPr lang="en-US" sz="2200" dirty="0">
              <a:solidFill>
                <a:schemeClr val="tx1"/>
              </a:solidFill>
              <a:cs typeface="B Zar" pitchFamily="2" charset="-78"/>
            </a:endParaRPr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4876800" y="1981200"/>
          <a:ext cx="1879600" cy="458788"/>
        </p:xfrm>
        <a:graphic>
          <a:graphicData uri="http://schemas.openxmlformats.org/presentationml/2006/ole">
            <p:oleObj spid="_x0000_s125958" name="Equation" r:id="rId14" imgW="1155600" imgH="342720" progId="Equation.DSMT4">
              <p:embed/>
            </p:oleObj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/>
        </p:nvGraphicFramePr>
        <p:xfrm>
          <a:off x="7585075" y="2438400"/>
          <a:ext cx="644525" cy="576262"/>
        </p:xfrm>
        <a:graphic>
          <a:graphicData uri="http://schemas.openxmlformats.org/presentationml/2006/ole">
            <p:oleObj spid="_x0000_s125959" name="Equation" r:id="rId15" imgW="482400" imgH="431640" progId="Equation.DSMT4">
              <p:embed/>
            </p:oleObj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/>
        </p:nvGraphicFramePr>
        <p:xfrm>
          <a:off x="838200" y="1938338"/>
          <a:ext cx="1665288" cy="500062"/>
        </p:xfrm>
        <a:graphic>
          <a:graphicData uri="http://schemas.openxmlformats.org/presentationml/2006/ole">
            <p:oleObj spid="_x0000_s125960" name="Equation" r:id="rId16" imgW="736560" imgH="482400" progId="Equation.DSMT4">
              <p:embed/>
            </p:oleObj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/>
        </p:nvGraphicFramePr>
        <p:xfrm>
          <a:off x="2286000" y="2438400"/>
          <a:ext cx="317500" cy="357187"/>
        </p:xfrm>
        <a:graphic>
          <a:graphicData uri="http://schemas.openxmlformats.org/presentationml/2006/ole">
            <p:oleObj spid="_x0000_s125961" name="Equation" r:id="rId17" imgW="203040" imgH="228600" progId="Equation.DSMT4">
              <p:embed/>
            </p:oleObj>
          </a:graphicData>
        </a:graphic>
      </p:graphicFrame>
      <p:sp>
        <p:nvSpPr>
          <p:cNvPr id="64" name="Rectangle 63"/>
          <p:cNvSpPr/>
          <p:nvPr/>
        </p:nvSpPr>
        <p:spPr>
          <a:xfrm>
            <a:off x="609600" y="14478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Zar" pitchFamily="2" charset="-78"/>
              </a:rPr>
              <a:t>اگر اندازه اثر یا همان خطر نسبی را با      </a:t>
            </a:r>
            <a:r>
              <a:rPr lang="en-US" sz="2000" dirty="0" smtClean="0"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  نشان دهیم. </a:t>
            </a:r>
            <a:r>
              <a:rPr lang="ar-SA" sz="2000" dirty="0" smtClean="0">
                <a:cs typeface="B Zar" pitchFamily="2" charset="-78"/>
              </a:rPr>
              <a:t>آماره آزمون برای بررسی معنی دار بودن اندازه اثر یا خطر نسبی به صورت</a:t>
            </a:r>
            <a:r>
              <a:rPr lang="fa-IR" sz="2000" dirty="0" smtClean="0">
                <a:cs typeface="B Zar" pitchFamily="2" charset="-78"/>
              </a:rPr>
              <a:t>     </a:t>
            </a:r>
            <a:r>
              <a:rPr lang="en-US" sz="2000" dirty="0" smtClean="0"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                                     </a:t>
            </a:r>
            <a:r>
              <a:rPr lang="ar-SA" sz="2000" dirty="0" smtClean="0">
                <a:cs typeface="B Zar" pitchFamily="2" charset="-78"/>
              </a:rPr>
              <a:t>تعریف</a:t>
            </a:r>
            <a:r>
              <a:rPr lang="fa-IR" sz="2000" dirty="0" smtClean="0">
                <a:cs typeface="B Zar" pitchFamily="2" charset="-78"/>
              </a:rPr>
              <a:t> </a:t>
            </a:r>
            <a:r>
              <a:rPr lang="ar-SA" sz="2000" dirty="0" smtClean="0">
                <a:cs typeface="B Zar" pitchFamily="2" charset="-78"/>
              </a:rPr>
              <a:t>می گردد </a:t>
            </a:r>
            <a:r>
              <a:rPr lang="fa-IR" sz="2000" dirty="0" smtClean="0">
                <a:cs typeface="B Zar" pitchFamily="2" charset="-78"/>
              </a:rPr>
              <a:t>که در آن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Zar" pitchFamily="2" charset="-78"/>
              </a:rPr>
              <a:t> </a:t>
            </a:r>
            <a:r>
              <a:rPr lang="en-US" sz="2000" dirty="0" smtClean="0"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و                تحت فرض صفر که همه ی اندازه ها همگونند آماره </a:t>
            </a:r>
            <a:r>
              <a:rPr lang="en-US" sz="2000" dirty="0" smtClean="0">
                <a:latin typeface="Times New Roman" pitchFamily="18" charset="0"/>
                <a:cs typeface="B Zar" pitchFamily="2" charset="-78"/>
              </a:rPr>
              <a:t>Q</a:t>
            </a:r>
            <a:r>
              <a:rPr lang="fa-IR" sz="2000" dirty="0" smtClean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از توزیع </a:t>
            </a:r>
            <a:r>
              <a:rPr lang="en-US" sz="2000" dirty="0" smtClean="0"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      </a:t>
            </a:r>
            <a:r>
              <a:rPr lang="en-US" sz="2000" dirty="0" smtClean="0"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با </a:t>
            </a:r>
            <a:r>
              <a:rPr lang="en-US" sz="2000" dirty="0" smtClean="0">
                <a:latin typeface="Times New Roman" pitchFamily="18" charset="0"/>
                <a:cs typeface="B Zar" pitchFamily="2" charset="-78"/>
              </a:rPr>
              <a:t>K-1</a:t>
            </a:r>
            <a:r>
              <a:rPr lang="fa-IR" sz="2000" dirty="0" smtClean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000" dirty="0" smtClean="0">
                <a:cs typeface="B Zar" pitchFamily="2" charset="-78"/>
              </a:rPr>
              <a:t>درجه آزادی پیروی می کند.</a:t>
            </a:r>
            <a:endParaRPr lang="en-US" sz="2000" dirty="0">
              <a:cs typeface="B Zar" pitchFamily="2" charset="-7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0" y="51816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457200" y="990600"/>
            <a:ext cx="83058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9" name="Rectangle 58"/>
          <p:cNvSpPr/>
          <p:nvPr/>
        </p:nvSpPr>
        <p:spPr>
          <a:xfrm>
            <a:off x="500034" y="1071546"/>
            <a:ext cx="642966" cy="223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17</a:t>
            </a:r>
            <a:endParaRPr lang="fa-IR" sz="2000" b="1" dirty="0">
              <a:cs typeface="B Zar" pitchFamily="2" charset="-78"/>
            </a:endParaRPr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419100"/>
          </a:xfrm>
          <a:prstGeom prst="rect">
            <a:avLst/>
          </a:prstGeom>
          <a:noFill/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219200" y="1363662"/>
            <a:ext cx="7696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 eaLnBrk="0" hangingPunct="0">
              <a:buFont typeface="Wingdings" pitchFamily="2" charset="2"/>
              <a:buChar char="v"/>
            </a:pPr>
            <a:r>
              <a:rPr lang="fa-IR" sz="2300" dirty="0">
                <a:solidFill>
                  <a:srgbClr val="060302"/>
                </a:solidFill>
                <a:latin typeface="Calibri" pitchFamily="34" charset="0"/>
                <a:ea typeface="Calibri" pitchFamily="34" charset="0"/>
                <a:cs typeface="B Zar" pitchFamily="2" charset="-78"/>
              </a:rPr>
              <a:t>باقی مانده های استاندارد شده</a:t>
            </a:r>
          </a:p>
          <a:p>
            <a:pPr algn="r" rtl="1" eaLnBrk="0" hangingPunct="0"/>
            <a:endParaRPr lang="fa-IR" sz="2300" dirty="0">
              <a:solidFill>
                <a:srgbClr val="060302"/>
              </a:solidFill>
              <a:latin typeface="Calibri" pitchFamily="34" charset="0"/>
              <a:ea typeface="Calibri" pitchFamily="34" charset="0"/>
              <a:cs typeface="B Zar" pitchFamily="2" charset="-78"/>
            </a:endParaRPr>
          </a:p>
          <a:p>
            <a:pPr algn="r" rtl="1" eaLnBrk="0" hangingPunct="0"/>
            <a:endParaRPr lang="fa-IR" sz="2300" dirty="0">
              <a:solidFill>
                <a:srgbClr val="060302"/>
              </a:solidFill>
              <a:latin typeface="Calibri" pitchFamily="34" charset="0"/>
              <a:ea typeface="Calibri" pitchFamily="34" charset="0"/>
              <a:cs typeface="B Zar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باقی مانده های حذف شده استاندارد</a:t>
            </a:r>
          </a:p>
          <a:p>
            <a:pPr algn="r" rtl="1"/>
            <a:endParaRPr lang="en-US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  <a:p>
            <a:pPr algn="r" rtl="1"/>
            <a:endParaRPr lang="fa-IR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  <a:p>
            <a:pPr algn="r" rtl="1"/>
            <a:endParaRPr lang="en-US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en-US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 </a:t>
            </a:r>
            <a:r>
              <a:rPr lang="fa-IR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مطالعاتی که باقی مانده های حذف شده استاندارد آنها بیشتر از  1/96باشد باید بازبینی دقیق تری شوند.</a:t>
            </a:r>
            <a:r>
              <a:rPr lang="en-US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 </a:t>
            </a:r>
          </a:p>
          <a:p>
            <a:pPr algn="just" rtl="1"/>
            <a:r>
              <a:rPr lang="fa-IR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 </a:t>
            </a:r>
            <a:endParaRPr lang="en-US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en-US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 </a:t>
            </a:r>
            <a:r>
              <a:rPr lang="fa-IR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اگر 0/05 باقی مانده ها خارج از باند1/96 ± باشد مشکلی پیش نمی آید.</a:t>
            </a:r>
            <a:endParaRPr lang="en-US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  <a:p>
            <a:pPr algn="just" rtl="1"/>
            <a:endParaRPr lang="en-US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en-US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 </a:t>
            </a:r>
            <a:r>
              <a:rPr lang="fa-IR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اگر بیش از10 </a:t>
            </a:r>
            <a:r>
              <a:rPr lang="en-US" sz="2300" dirty="0">
                <a:solidFill>
                  <a:srgbClr val="060302"/>
                </a:solidFill>
                <a:latin typeface="Times New Roman" pitchFamily="18" charset="0"/>
                <a:ea typeface="Calibri" pitchFamily="34" charset="0"/>
                <a:cs typeface="B Zar" pitchFamily="2" charset="-78"/>
              </a:rPr>
              <a:t>k/</a:t>
            </a:r>
            <a:r>
              <a:rPr lang="fa-IR" sz="2300" dirty="0">
                <a:solidFill>
                  <a:srgbClr val="060302"/>
                </a:solidFill>
                <a:latin typeface="Times New Roman" pitchFamily="18" charset="0"/>
                <a:ea typeface="Calibri" pitchFamily="34" charset="0"/>
                <a:cs typeface="B Zar" pitchFamily="2" charset="-78"/>
              </a:rPr>
              <a:t> </a:t>
            </a:r>
            <a:r>
              <a:rPr lang="fa-IR" sz="2300" dirty="0">
                <a:solidFill>
                  <a:srgbClr val="060302"/>
                </a:solidFill>
                <a:ea typeface="Calibri" pitchFamily="34" charset="0"/>
                <a:cs typeface="B Zar" pitchFamily="2" charset="-78"/>
              </a:rPr>
              <a:t>باقی مانده ها خارج از باند 1/96± باشند باید مدل برازش داده شده بررسی شود.</a:t>
            </a:r>
            <a:endParaRPr lang="en-US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  <a:p>
            <a:pPr algn="just" rtl="1"/>
            <a:endParaRPr lang="en-US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  <a:p>
            <a:pPr algn="r" rtl="1" eaLnBrk="0" hangingPunct="0"/>
            <a:endParaRPr lang="fa-IR" sz="2300" dirty="0">
              <a:solidFill>
                <a:srgbClr val="060302"/>
              </a:solidFill>
              <a:ea typeface="Calibri" pitchFamily="34" charset="0"/>
              <a:cs typeface="B Zar" pitchFamily="2" charset="-78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538288" y="1524000"/>
          <a:ext cx="2881312" cy="914400"/>
        </p:xfrm>
        <a:graphic>
          <a:graphicData uri="http://schemas.openxmlformats.org/presentationml/2006/ole">
            <p:oleObj spid="_x0000_s124931" name="Equation" r:id="rId14" imgW="1155600" imgH="482400" progId="Equation.DSMT4">
              <p:embed/>
            </p:oleObj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611312" y="2649537"/>
          <a:ext cx="2808288" cy="1008063"/>
        </p:xfrm>
        <a:graphic>
          <a:graphicData uri="http://schemas.openxmlformats.org/presentationml/2006/ole">
            <p:oleObj spid="_x0000_s124932" name="Equation" r:id="rId15" imgW="1371600" imgH="660240" progId="Equation.DSMT4">
              <p:embed/>
            </p:oleObj>
          </a:graphicData>
        </a:graphic>
      </p:graphicFrame>
      <p:sp>
        <p:nvSpPr>
          <p:cNvPr id="43" name="Rectangle 42"/>
          <p:cNvSpPr/>
          <p:nvPr/>
        </p:nvSpPr>
        <p:spPr>
          <a:xfrm>
            <a:off x="304800" y="191869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روش 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تشخیص نقاط(رویکردگرافیکی)</a:t>
            </a:r>
            <a:endParaRPr lang="fa-IR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0" y="51816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Rectangle 34"/>
          <p:cNvSpPr/>
          <p:nvPr/>
        </p:nvSpPr>
        <p:spPr>
          <a:xfrm>
            <a:off x="6096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66" name="Flowchart: Process 65"/>
          <p:cNvSpPr/>
          <p:nvPr/>
        </p:nvSpPr>
        <p:spPr>
          <a:xfrm>
            <a:off x="623918" y="1000108"/>
            <a:ext cx="83058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7" name="Rectangle 66"/>
          <p:cNvSpPr/>
          <p:nvPr/>
        </p:nvSpPr>
        <p:spPr>
          <a:xfrm>
            <a:off x="609600" y="990600"/>
            <a:ext cx="609600" cy="290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18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066800" y="1295400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 eaLnBrk="0" hangingPunct="0">
              <a:buFont typeface="Wingdings" pitchFamily="2" charset="2"/>
              <a:buChar char="§"/>
            </a:pP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ea typeface="Calibri" pitchFamily="34" charset="0"/>
                <a:cs typeface="B Zar" pitchFamily="2" charset="-78"/>
              </a:rPr>
              <a:t>شاخص تفاوت در برازش ها</a:t>
            </a:r>
            <a:r>
              <a:rPr lang="en-US" sz="2400" dirty="0">
                <a:solidFill>
                  <a:srgbClr val="060302"/>
                </a:solidFill>
                <a:latin typeface="Times New Roman" pitchFamily="18" charset="0"/>
                <a:ea typeface="Calibri" pitchFamily="34" charset="0"/>
                <a:cs typeface="B Zar" pitchFamily="2" charset="-78"/>
              </a:rPr>
              <a:t>)</a:t>
            </a: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ea typeface="Calibri" pitchFamily="34" charset="0"/>
                <a:cs typeface="B Zar" pitchFamily="2" charset="-78"/>
              </a:rPr>
              <a:t> </a:t>
            </a:r>
            <a:r>
              <a:rPr lang="en-US" sz="2400" dirty="0" err="1">
                <a:solidFill>
                  <a:srgbClr val="060302"/>
                </a:solidFill>
                <a:latin typeface="Times New Roman" pitchFamily="18" charset="0"/>
                <a:ea typeface="Calibri" pitchFamily="34" charset="0"/>
                <a:cs typeface="B Zar" pitchFamily="2" charset="-78"/>
              </a:rPr>
              <a:t>dffits</a:t>
            </a: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ea typeface="Calibri" pitchFamily="34" charset="0"/>
                <a:cs typeface="B Zar" pitchFamily="2" charset="-78"/>
              </a:rPr>
              <a:t>):</a:t>
            </a: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>
              <a:buFont typeface="Wingdings" pitchFamily="2" charset="2"/>
              <a:buChar char="§"/>
            </a:pP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شاخص فاصله </a:t>
            </a:r>
            <a:r>
              <a:rPr lang="fa-IR" sz="2400" dirty="0" smtClean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کوک(</a:t>
            </a:r>
            <a:r>
              <a:rPr lang="en-US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(cooks distance </a:t>
            </a: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:</a:t>
            </a: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/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400" dirty="0" smtClean="0">
                <a:solidFill>
                  <a:srgbClr val="06030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a-IR" sz="2400" dirty="0" smtClean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یا</a:t>
            </a:r>
            <a:r>
              <a:rPr lang="fa-IR" sz="2400" dirty="0" smtClean="0">
                <a:solidFill>
                  <a:srgbClr val="06030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>
              <a:buFont typeface="Wingdings" pitchFamily="2" charset="2"/>
              <a:buChar char="§"/>
            </a:pP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شاخص تفاوت بتاها(</a:t>
            </a:r>
            <a:r>
              <a:rPr lang="en-US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(</a:t>
            </a:r>
            <a:r>
              <a:rPr lang="en-US" sz="2400" dirty="0" err="1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dfbetas</a:t>
            </a: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:</a:t>
            </a: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>
              <a:buFont typeface="Wingdings" pitchFamily="2" charset="2"/>
              <a:buChar char="§"/>
            </a:pPr>
            <a:r>
              <a:rPr lang="fa-IR" sz="2400" dirty="0" smtClean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شاخص </a:t>
            </a: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نسبت واریانس های تعمیم یافته(</a:t>
            </a:r>
            <a:r>
              <a:rPr lang="en-US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(</a:t>
            </a:r>
            <a:r>
              <a:rPr lang="en-US" sz="2400" dirty="0" err="1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covratio</a:t>
            </a:r>
            <a:r>
              <a:rPr lang="fa-IR" sz="2400" dirty="0">
                <a:solidFill>
                  <a:srgbClr val="060302"/>
                </a:solidFill>
                <a:latin typeface="Times New Roman" pitchFamily="18" charset="0"/>
                <a:cs typeface="B Zar" pitchFamily="2" charset="-78"/>
              </a:rPr>
              <a:t>:</a:t>
            </a: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 eaLnBrk="0" hangingPunct="0"/>
            <a:endParaRPr lang="fa-IR" sz="2400" dirty="0">
              <a:solidFill>
                <a:srgbClr val="0603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066800" y="1663700"/>
          <a:ext cx="2514600" cy="927100"/>
        </p:xfrm>
        <a:graphic>
          <a:graphicData uri="http://schemas.openxmlformats.org/presentationml/2006/ole">
            <p:oleObj spid="_x0000_s161793" name="Equation" r:id="rId13" imgW="1676160" imgH="660240" progId="Equation.DSMT4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143000" y="3048000"/>
          <a:ext cx="2597150" cy="616753"/>
        </p:xfrm>
        <a:graphic>
          <a:graphicData uri="http://schemas.openxmlformats.org/presentationml/2006/ole">
            <p:oleObj spid="_x0000_s161794" name="Equation" r:id="rId14" imgW="2120760" imgH="380880" progId="Equation.DSMT4">
              <p:embed/>
            </p:oleObj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5334000" y="2971800"/>
          <a:ext cx="2514600" cy="762000"/>
        </p:xfrm>
        <a:graphic>
          <a:graphicData uri="http://schemas.openxmlformats.org/presentationml/2006/ole">
            <p:oleObj spid="_x0000_s161795" name="Equation" r:id="rId15" imgW="1295280" imgH="558720" progId="Equation.DSMT4">
              <p:embed/>
            </p:oleObj>
          </a:graphicData>
        </a:graphic>
      </p:graphicFrame>
      <p:graphicFrame>
        <p:nvGraphicFramePr>
          <p:cNvPr id="3077" name="Object 10"/>
          <p:cNvGraphicFramePr>
            <a:graphicFrameLocks noChangeAspect="1"/>
          </p:cNvGraphicFramePr>
          <p:nvPr/>
        </p:nvGraphicFramePr>
        <p:xfrm>
          <a:off x="1339850" y="3886200"/>
          <a:ext cx="3232150" cy="1066800"/>
        </p:xfrm>
        <a:graphic>
          <a:graphicData uri="http://schemas.openxmlformats.org/presentationml/2006/ole">
            <p:oleObj spid="_x0000_s161796" name="Equation" r:id="rId16" imgW="2031840" imgH="761760" progId="Equation.DSMT4">
              <p:embed/>
            </p:oleObj>
          </a:graphicData>
        </a:graphic>
      </p:graphicFrame>
      <p:graphicFrame>
        <p:nvGraphicFramePr>
          <p:cNvPr id="3078" name="Object 11"/>
          <p:cNvGraphicFramePr>
            <a:graphicFrameLocks noChangeAspect="1"/>
          </p:cNvGraphicFramePr>
          <p:nvPr/>
        </p:nvGraphicFramePr>
        <p:xfrm>
          <a:off x="2514599" y="5486400"/>
          <a:ext cx="2971801" cy="936625"/>
        </p:xfrm>
        <a:graphic>
          <a:graphicData uri="http://schemas.openxmlformats.org/presentationml/2006/ole">
            <p:oleObj spid="_x0000_s161797" name="Equation" r:id="rId17" imgW="1955520" imgH="647640" progId="Equation.DSMT4">
              <p:embed/>
            </p:oleObj>
          </a:graphicData>
        </a:graphic>
      </p:graphicFrame>
      <p:sp>
        <p:nvSpPr>
          <p:cNvPr id="46" name="Rectangle 45"/>
          <p:cNvSpPr/>
          <p:nvPr/>
        </p:nvSpPr>
        <p:spPr>
          <a:xfrm>
            <a:off x="381000" y="191869"/>
            <a:ext cx="8610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rtl="1"/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روش تشخیص نقاط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(رویکردگرافیکی)</a:t>
            </a:r>
            <a:endParaRPr lang="fa-IR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0" y="51816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87" name="Flowchart: Process 86"/>
          <p:cNvSpPr/>
          <p:nvPr/>
        </p:nvSpPr>
        <p:spPr>
          <a:xfrm>
            <a:off x="457200" y="990600"/>
            <a:ext cx="83058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8" name="Rectangle 87"/>
          <p:cNvSpPr/>
          <p:nvPr/>
        </p:nvSpPr>
        <p:spPr>
          <a:xfrm>
            <a:off x="347634" y="1000140"/>
            <a:ext cx="642966" cy="37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19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1066800" y="1771739"/>
            <a:ext cx="76200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مدل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اثر تصادفی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جابجایی واریانس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بر اساس‌</a:t>
            </a: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این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که یک مشاهده دورافتاده باعث تورم واریانس تصادفی می‌شود</a:t>
            </a: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،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پایه گذاری شده است. </a:t>
            </a:r>
            <a:endParaRPr kumimoji="0" lang="fa-I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با استفاده از آماره آزمون نسبت درستنمایی به عنوان یک مقیاس واقعی برای تشخیص این‌که آیا این مشاهده باعث تورم واریانس شده است یا نه به‌کار گرفته می</a:t>
            </a:r>
            <a:r>
              <a:rPr kumimoji="0" lang="fa-IR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شود. </a:t>
            </a:r>
            <a:endParaRPr kumimoji="0" lang="fa-I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از</a:t>
            </a:r>
            <a:r>
              <a:rPr kumimoji="0" lang="fa-IR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روش بوت استرپ برای به</a:t>
            </a:r>
            <a:r>
              <a:rPr kumimoji="0" lang="fa-IR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دست آوردن توزیع نمونه‌ای آماره آزمون نسبت درستنمایی </a:t>
            </a: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استفاده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می‌شود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. 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Zar" pitchFamily="2" charset="-78"/>
              </a:rPr>
              <a:t/>
            </a:r>
            <a:b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Zar" pitchFamily="2" charset="-78"/>
              </a:rPr>
            </a:b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66800" y="191869"/>
            <a:ext cx="754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روش تشخیص نقاط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(رویکرد تحلیلی)</a:t>
            </a:r>
            <a:endParaRPr lang="fa-IR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0" y="51816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4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14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914400" cy="68580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7200" y="4138612"/>
            <a:ext cx="4953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B Za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B Zar" pitchFamily="2" charset="-78"/>
              </a:rPr>
              <a:t>ارائه دهنده: خدیجه نجفی قبادی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2200" b="1" dirty="0" smtClean="0">
                <a:latin typeface="Arial Narrow" pitchFamily="34" charset="0"/>
                <a:cs typeface="B Zar" pitchFamily="2" charset="-78"/>
              </a:rPr>
              <a:t>کارشناسی ارشد آمارزیستی</a:t>
            </a:r>
            <a:endParaRPr lang="en-US" sz="2200" b="1" dirty="0" smtClean="0">
              <a:latin typeface="Arial Narrow" pitchFamily="34" charset="0"/>
              <a:cs typeface="B Za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b="1" dirty="0" smtClean="0">
              <a:latin typeface="Arial Narrow" pitchFamily="34" charset="0"/>
              <a:cs typeface="B Za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200" b="1" dirty="0" smtClean="0">
              <a:latin typeface="Arial Narrow" pitchFamily="34" charset="0"/>
              <a:cs typeface="B Za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2200" b="1" dirty="0" smtClean="0">
                <a:latin typeface="Arial Narrow" pitchFamily="34" charset="0"/>
                <a:cs typeface="B Zar" pitchFamily="2" charset="-78"/>
              </a:rPr>
              <a:t>بهار 94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B Zar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a-IR" sz="2200" b="1" dirty="0" smtClean="0">
              <a:latin typeface="Arial Narrow" pitchFamily="34" charset="0"/>
              <a:cs typeface="B Zar" pitchFamily="2" charset="-78"/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2209800" cy="58674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3048000" cy="50292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2667000"/>
          </a:xfrm>
          <a:prstGeom prst="rt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4648200" cy="3657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56388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7239000" cy="2514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7924800" cy="2133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8534400" cy="19050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9144000" cy="14478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2590800"/>
            <a:ext cx="7467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4000" b="1" dirty="0" smtClean="0">
                <a:solidFill>
                  <a:schemeClr val="tx1"/>
                </a:solidFill>
                <a:cs typeface="B Zar" pitchFamily="2" charset="-78"/>
              </a:rPr>
              <a:t>روشهای تشخیص نقاط دورافتاده و موثر برای فراتحلیل</a:t>
            </a:r>
            <a:endParaRPr lang="en-US" sz="4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8482" name="AutoShape 2" descr="Image result for ‫لوگوی دانشگاه علوم پزشکی کرمانشاه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4" name="AutoShape 4" descr="Image result for ‫لوگوی دانشگاه علوم پزشکی کرمانشاه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6" name="AutoShape 6" descr="Image result for ‫لوگوی دانشگاه علوم پزشکی کرمانشاه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8488" name="Picture 8" descr="http://upload.wikimedia.org/wikipedia/commons/thumb/a/ab/%D8%AF%D8%A7%D9%86%D8%B4%DA%AF%D8%A7%D9%87_%D8%B9%D9%84%D9%88%D9%85_%D9%BE%D8%B2%D8%B4%DA%A9%DB%8C_%D9%88_%D8%AE%D8%AF%D9%85%D8%A7%D8%AA_%D8%A8%D9%87%D8%AF%D8%A7%D8%B4%D8%AA%DB%8C,%D8%AF%D8%B1%D9%85%D8%A7%D9%86%DB%8C_%DA%A9%D8%B1%D9%85%D8%A7%D9%86%D8%B4%D8%A7%D9%87.jpg/150px-%D8%AF%D8%A7%D9%86%D8%B4%DA%AF%D8%A7%D9%87_%D8%B9%D9%84%D9%88%D9%85_%D9%BE%D8%B2%D8%B4%DA%A9%DB%8C_%D9%88_%D8%AE%D8%AF%D9%85%D8%A7%D8%AA_%D8%A8%D9%87%D8%AF%D8%A7%D8%B4%D8%AA%DB%8C,%D8%AF%D8%B1%D9%85%D8%A7%D9%86%DB%8C_%DA%A9%D8%B1%D9%85%D8%A7%D9%86%D8%B4%D8%A7%D9%87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lum bright="-43000"/>
          </a:blip>
          <a:srcRect/>
          <a:stretch>
            <a:fillRect/>
          </a:stretch>
        </p:blipFill>
        <p:spPr bwMode="auto">
          <a:xfrm>
            <a:off x="2590800" y="381000"/>
            <a:ext cx="4495800" cy="1600200"/>
          </a:xfrm>
          <a:prstGeom prst="rect">
            <a:avLst/>
          </a:prstGeom>
          <a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43000"/>
            </a:blip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D661"/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457200" y="1000108"/>
            <a:ext cx="83058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ectangle 41"/>
          <p:cNvSpPr/>
          <p:nvPr/>
        </p:nvSpPr>
        <p:spPr>
          <a:xfrm>
            <a:off x="500034" y="1066800"/>
            <a:ext cx="71916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20</a:t>
            </a:r>
          </a:p>
          <a:p>
            <a:pPr algn="ctr"/>
            <a:endParaRPr lang="fa-IR" sz="2000" b="1" dirty="0">
              <a:cs typeface="B Zar" pitchFamily="2" charset="-78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43200" y="1524000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dirty="0" smtClean="0">
                <a:cs typeface="B Zar" pitchFamily="2" charset="-78"/>
              </a:rPr>
              <a:t>مدل اثر تصادفی استاندارد برای فراتحلیل به صورت زیر است </a:t>
            </a:r>
            <a:endParaRPr lang="en-US" sz="2200" dirty="0">
              <a:cs typeface="B Zar" pitchFamily="2" charset="-78"/>
            </a:endParaRP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447800" y="2514600"/>
          <a:ext cx="6858000" cy="3627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143500"/>
                <a:gridCol w="1714500"/>
              </a:tblGrid>
              <a:tr h="624840">
                <a:tc>
                  <a:txBody>
                    <a:bodyPr/>
                    <a:lstStyle/>
                    <a:p>
                      <a:pPr marL="58738" indent="0" algn="just"/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 </a:t>
                      </a:r>
                      <a:r>
                        <a:rPr lang="fa-IR" sz="2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بردار</a:t>
                      </a: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n </a:t>
                      </a:r>
                      <a:r>
                        <a:rPr lang="fa-IR" sz="2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 تایی از برآورد اندازه‌ی اثر مشاهده شده (خطر نسبی) برای </a:t>
                      </a: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n </a:t>
                      </a:r>
                      <a:r>
                        <a:rPr lang="fa-IR" sz="2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 مطالعه مستقل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B Zar" pitchFamily="2" charset="-78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58738" indent="0"/>
                      <a:r>
                        <a:rPr lang="fa-IR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اندازه اثر کلی برآورد شده</a:t>
                      </a:r>
                      <a:endParaRPr lang="en-US" sz="2200" b="0" dirty="0">
                        <a:latin typeface="Times New Roman" pitchFamily="18" charset="0"/>
                        <a:cs typeface="B Zar" pitchFamily="2" charset="-78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indent="58738"/>
                      <a:r>
                        <a:rPr lang="fa-IR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بردار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n </a:t>
                      </a:r>
                      <a:r>
                        <a:rPr lang="fa-IR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 تایی از یک ها</a:t>
                      </a:r>
                      <a:endParaRPr lang="en-US" sz="2200" b="0" dirty="0">
                        <a:latin typeface="Times New Roman" pitchFamily="18" charset="0"/>
                        <a:cs typeface="B Zar" pitchFamily="2" charset="-78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115888" indent="0"/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u </a:t>
                      </a:r>
                      <a:r>
                        <a:rPr lang="fa-IR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 بردار 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n </a:t>
                      </a:r>
                      <a:r>
                        <a:rPr lang="fa-IR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B Zar" pitchFamily="2" charset="-78"/>
                        </a:rPr>
                        <a:t> تایی از اثرات تصادفی شناخته نشده که در آن                     ،                                و      واریانس بین مطالعات ومجهول</a:t>
                      </a:r>
                      <a:endParaRPr lang="en-US" sz="2200" dirty="0">
                        <a:latin typeface="Times New Roman" pitchFamily="18" charset="0"/>
                        <a:cs typeface="B Zar" pitchFamily="2" charset="-78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115888" indent="0"/>
                      <a:r>
                        <a:rPr lang="fa-I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بردار خطای باقی مانده</a:t>
                      </a:r>
                      <a:r>
                        <a:rPr lang="fa-IR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</a:t>
                      </a:r>
                      <a:r>
                        <a:rPr lang="fa-I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ها</a:t>
                      </a:r>
                      <a:endParaRPr lang="en-US" sz="2200" dirty="0">
                        <a:cs typeface="B Zar" pitchFamily="2" charset="-78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7296150" y="2667000"/>
          <a:ext cx="323850" cy="323850"/>
        </p:xfrm>
        <a:graphic>
          <a:graphicData uri="http://schemas.openxmlformats.org/presentationml/2006/ole">
            <p:oleObj spid="_x0000_s175107" name="Equation" r:id="rId13" imgW="164880" imgH="164880" progId="Equation.DSMT4">
              <p:embed/>
            </p:oleObj>
          </a:graphicData>
        </a:graphic>
      </p:graphicFrame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914400" y="1828800"/>
          <a:ext cx="2244724" cy="533400"/>
        </p:xfrm>
        <a:graphic>
          <a:graphicData uri="http://schemas.openxmlformats.org/presentationml/2006/ole">
            <p:oleObj spid="_x0000_s175109" name="Equation" r:id="rId14" imgW="965200" imgH="228600" progId="Equation.DSMT4">
              <p:embed/>
            </p:oleObj>
          </a:graphicData>
        </a:graphic>
      </p:graphicFrame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5111" name="Object 7"/>
          <p:cNvGraphicFramePr>
            <a:graphicFrameLocks noChangeAspect="1"/>
          </p:cNvGraphicFramePr>
          <p:nvPr/>
        </p:nvGraphicFramePr>
        <p:xfrm>
          <a:off x="7315200" y="3429000"/>
          <a:ext cx="304800" cy="342900"/>
        </p:xfrm>
        <a:graphic>
          <a:graphicData uri="http://schemas.openxmlformats.org/presentationml/2006/ole">
            <p:oleObj spid="_x0000_s175111" name="Equation" r:id="rId15" imgW="152268" imgH="164957" progId="Equation.DSMT4">
              <p:embed/>
            </p:oleObj>
          </a:graphicData>
        </a:graphic>
      </p:graphicFrame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5113" name="Object 9"/>
          <p:cNvGraphicFramePr>
            <a:graphicFrameLocks noChangeAspect="1"/>
          </p:cNvGraphicFramePr>
          <p:nvPr/>
        </p:nvGraphicFramePr>
        <p:xfrm>
          <a:off x="7315200" y="4038600"/>
          <a:ext cx="304800" cy="406400"/>
        </p:xfrm>
        <a:graphic>
          <a:graphicData uri="http://schemas.openxmlformats.org/presentationml/2006/ole">
            <p:oleObj spid="_x0000_s175113" name="Equation" r:id="rId16" imgW="165028" imgH="228501" progId="Equation.DSMT4">
              <p:embed/>
            </p:oleObj>
          </a:graphicData>
        </a:graphic>
      </p:graphicFrame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15" name="Picture 1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876800"/>
            <a:ext cx="1482436" cy="304800"/>
          </a:xfrm>
          <a:prstGeom prst="rect">
            <a:avLst/>
          </a:prstGeom>
          <a:noFill/>
        </p:spPr>
      </p:pic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5119" name="Object 15"/>
          <p:cNvGraphicFramePr>
            <a:graphicFrameLocks noChangeAspect="1"/>
          </p:cNvGraphicFramePr>
          <p:nvPr/>
        </p:nvGraphicFramePr>
        <p:xfrm>
          <a:off x="4322763" y="4876800"/>
          <a:ext cx="249237" cy="304800"/>
        </p:xfrm>
        <a:graphic>
          <a:graphicData uri="http://schemas.openxmlformats.org/presentationml/2006/ole">
            <p:oleObj spid="_x0000_s175119" name="Equation" r:id="rId18" imgW="177569" imgH="202936" progId="Equation.DSMT4">
              <p:embed/>
            </p:oleObj>
          </a:graphicData>
        </a:graphic>
      </p:graphicFrame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7315200" y="4876800"/>
          <a:ext cx="317500" cy="341923"/>
        </p:xfrm>
        <a:graphic>
          <a:graphicData uri="http://schemas.openxmlformats.org/presentationml/2006/ole">
            <p:oleObj spid="_x0000_s175120" name="Equation" r:id="rId19" imgW="164880" imgH="177480" progId="Equation.DSMT4">
              <p:embed/>
            </p:oleObj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7353300" y="5562600"/>
          <a:ext cx="266700" cy="325967"/>
        </p:xfrm>
        <a:graphic>
          <a:graphicData uri="http://schemas.openxmlformats.org/presentationml/2006/ole">
            <p:oleObj spid="_x0000_s175121" name="Equation" r:id="rId20" imgW="114120" imgH="139680" progId="Equation.DSMT4">
              <p:embed/>
            </p:oleObj>
          </a:graphicData>
        </a:graphic>
      </p:graphicFrame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5122" name="Picture 18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9618" y="5334000"/>
            <a:ext cx="1163782" cy="304800"/>
          </a:xfrm>
          <a:prstGeom prst="rect">
            <a:avLst/>
          </a:prstGeom>
          <a:noFill/>
        </p:spPr>
      </p:pic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5124" name="Object 20"/>
          <p:cNvGraphicFramePr>
            <a:graphicFrameLocks noChangeAspect="1"/>
          </p:cNvGraphicFramePr>
          <p:nvPr/>
        </p:nvGraphicFramePr>
        <p:xfrm>
          <a:off x="1676400" y="5715000"/>
          <a:ext cx="2133600" cy="304800"/>
        </p:xfrm>
        <a:graphic>
          <a:graphicData uri="http://schemas.openxmlformats.org/presentationml/2006/ole">
            <p:oleObj spid="_x0000_s175124" name="Equation" r:id="rId22" imgW="1587500" imgH="241300" progId="Equation.DSMT4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>
          <a:xfrm>
            <a:off x="1066800" y="191869"/>
            <a:ext cx="754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روش تشخیص نقاط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(رویکرد تحلیلی)</a:t>
            </a:r>
            <a:endParaRPr lang="fa-IR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0" y="51816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Rectangle 34"/>
          <p:cNvSpPr/>
          <p:nvPr/>
        </p:nvSpPr>
        <p:spPr>
          <a:xfrm>
            <a:off x="609600" y="0"/>
            <a:ext cx="8305800" cy="1295400"/>
          </a:xfrm>
          <a:prstGeom prst="rect">
            <a:avLst/>
          </a:prstGeom>
          <a:blipFill dpi="0" rotWithShape="1">
            <a:blip r:embed="rId13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609600" y="990600"/>
            <a:ext cx="8305800" cy="295292"/>
          </a:xfrm>
          <a:prstGeom prst="flowChartProcess">
            <a:avLst/>
          </a:prstGeom>
          <a:blipFill dpi="0" rotWithShape="1">
            <a:blip r:embed="rId4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0" name="Rectangle 59"/>
          <p:cNvSpPr/>
          <p:nvPr/>
        </p:nvSpPr>
        <p:spPr>
          <a:xfrm>
            <a:off x="666752" y="1000108"/>
            <a:ext cx="47622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21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4485323" y="1371600"/>
            <a:ext cx="43425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بسط مدل اثر تصادفی به مدل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RVSOM 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800" y="2049959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latin typeface="Times New Roman" pitchFamily="18" charset="0"/>
                <a:cs typeface="B Zar" pitchFamily="2" charset="-78"/>
              </a:rPr>
              <a:t>مدل اثر تصادفی جابجایی واریانس دورافتاده </a:t>
            </a:r>
            <a:r>
              <a:rPr lang="en-US" sz="2400" dirty="0" smtClean="0">
                <a:latin typeface="Times New Roman" pitchFamily="18" charset="0"/>
                <a:cs typeface="B Zar" pitchFamily="2" charset="-78"/>
              </a:rPr>
              <a:t>(RVSOM) </a:t>
            </a:r>
            <a:r>
              <a:rPr lang="fa-IR" sz="2400" dirty="0" smtClean="0">
                <a:latin typeface="Times New Roman" pitchFamily="18" charset="0"/>
                <a:cs typeface="B Zar" pitchFamily="2" charset="-78"/>
              </a:rPr>
              <a:t> برای </a:t>
            </a:r>
            <a:r>
              <a:rPr lang="en-US" sz="2400" i="1" dirty="0" smtClean="0">
                <a:latin typeface="Times New Roman" pitchFamily="18" charset="0"/>
                <a:cs typeface="B Zar" pitchFamily="2" charset="-78"/>
              </a:rPr>
              <a:t>j</a:t>
            </a:r>
            <a:r>
              <a:rPr lang="en-US" sz="2400" dirty="0" smtClean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Zar" pitchFamily="2" charset="-78"/>
              </a:rPr>
              <a:t>امین مطالعه به صورت زیر است </a:t>
            </a:r>
            <a:endParaRPr lang="en-US" sz="2400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838200" y="2743200"/>
          <a:ext cx="2743200" cy="457200"/>
        </p:xfrm>
        <a:graphic>
          <a:graphicData uri="http://schemas.openxmlformats.org/presentationml/2006/ole">
            <p:oleObj spid="_x0000_s174082" name="Equation" r:id="rId14" imgW="1384300" imgH="241300" progId="Equation.DSMT4">
              <p:embed/>
            </p:oleObj>
          </a:graphicData>
        </a:graphic>
      </p:graphicFrame>
      <p:cxnSp>
        <p:nvCxnSpPr>
          <p:cNvPr id="48" name="Straight Arrow Connector 47"/>
          <p:cNvCxnSpPr/>
          <p:nvPr/>
        </p:nvCxnSpPr>
        <p:spPr>
          <a:xfrm>
            <a:off x="2514600" y="3124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48000" y="33307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en-US" sz="2000" i="1" dirty="0" smtClean="0">
                <a:latin typeface="Times New Roman" pitchFamily="18" charset="0"/>
                <a:cs typeface="B Zar" pitchFamily="2" charset="-78"/>
              </a:rPr>
              <a:t>j </a:t>
            </a:r>
            <a:r>
              <a:rPr lang="fa-IR" sz="2000" dirty="0" smtClean="0">
                <a:latin typeface="Times New Roman" pitchFamily="18" charset="0"/>
                <a:cs typeface="B Zar" pitchFamily="2" charset="-78"/>
              </a:rPr>
              <a:t>امین واحد برداری به طول </a:t>
            </a:r>
            <a:r>
              <a:rPr lang="en-US" sz="2000" i="1" dirty="0" smtClean="0">
                <a:latin typeface="Times New Roman" pitchFamily="18" charset="0"/>
                <a:cs typeface="B Zar" pitchFamily="2" charset="-78"/>
              </a:rPr>
              <a:t>n</a:t>
            </a:r>
            <a:r>
              <a:rPr lang="en-US" sz="2000" dirty="0" smtClean="0">
                <a:latin typeface="Times New Roman" pitchFamily="18" charset="0"/>
                <a:cs typeface="B Zar" pitchFamily="2" charset="-78"/>
              </a:rPr>
              <a:t> </a:t>
            </a:r>
            <a:r>
              <a:rPr lang="fa-IR" sz="2000" dirty="0" smtClean="0">
                <a:latin typeface="Times New Roman" pitchFamily="18" charset="0"/>
                <a:cs typeface="B Zar" pitchFamily="2" charset="-78"/>
              </a:rPr>
              <a:t> با مقدار یک و بقیه عناصر بردار صفرند.</a:t>
            </a:r>
            <a:endParaRPr lang="en-US" sz="2000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590800" y="379089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اثر تصادفی با واریانس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2950029" y="3810000"/>
          <a:ext cx="326571" cy="381000"/>
        </p:xfrm>
        <a:graphic>
          <a:graphicData uri="http://schemas.openxmlformats.org/presentationml/2006/ole">
            <p:oleObj spid="_x0000_s174084" name="Equation" r:id="rId15" imgW="241195" imgH="253890" progId="Equation.DSMT4">
              <p:embed/>
            </p:oleObj>
          </a:graphicData>
        </a:graphic>
      </p:graphicFrame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2171700" y="33147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524000" y="44196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cs typeface="B Zar" pitchFamily="2" charset="-78"/>
              </a:rPr>
              <a:t>بسط مدل برای بررسی بیشتر از یک داده دورافتاده به صورت زیراست : </a:t>
            </a:r>
            <a:endParaRPr lang="en-US" sz="2400" dirty="0">
              <a:cs typeface="B Zar" pitchFamily="2" charset="-78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89" name="Object 9"/>
          <p:cNvGraphicFramePr>
            <a:graphicFrameLocks noChangeAspect="1"/>
          </p:cNvGraphicFramePr>
          <p:nvPr/>
        </p:nvGraphicFramePr>
        <p:xfrm>
          <a:off x="2133600" y="5105400"/>
          <a:ext cx="2819400" cy="457200"/>
        </p:xfrm>
        <a:graphic>
          <a:graphicData uri="http://schemas.openxmlformats.org/presentationml/2006/ole">
            <p:oleObj spid="_x0000_s174089" name="Equation" r:id="rId16" imgW="1397000" imgH="228600" progId="Equation.DSMT4">
              <p:embed/>
            </p:oleObj>
          </a:graphicData>
        </a:graphic>
      </p:graphicFrame>
      <p:sp>
        <p:nvSpPr>
          <p:cNvPr id="45" name="Rectangle 44"/>
          <p:cNvSpPr/>
          <p:nvPr/>
        </p:nvSpPr>
        <p:spPr>
          <a:xfrm>
            <a:off x="1066800" y="191869"/>
            <a:ext cx="754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روش تشخیص نقاط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(رویکرد تحلیلی)</a:t>
            </a:r>
            <a:endParaRPr lang="fa-IR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0" y="5702405"/>
              <a:ext cx="1239593" cy="5459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0" y="51816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100" b="1" dirty="0" smtClean="0"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1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457200" y="1000108"/>
            <a:ext cx="8305800" cy="295292"/>
          </a:xfrm>
          <a:prstGeom prst="flowChartProcess">
            <a:avLst/>
          </a:prstGeom>
          <a:blipFill dpi="0" rotWithShape="1">
            <a:blip r:embed="rId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ectangle 41"/>
          <p:cNvSpPr/>
          <p:nvPr/>
        </p:nvSpPr>
        <p:spPr>
          <a:xfrm>
            <a:off x="500034" y="914400"/>
            <a:ext cx="642966" cy="44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22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62000" y="144959"/>
            <a:ext cx="7665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کاربردی(روشهای تشخیص نقاط)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71601" y="1447800"/>
          <a:ext cx="7543799" cy="5181595"/>
        </p:xfrm>
        <a:graphic>
          <a:graphicData uri="http://schemas.openxmlformats.org/drawingml/2006/table">
            <a:tbl>
              <a:tblPr rtl="1"/>
              <a:tblGrid>
                <a:gridCol w="648420"/>
                <a:gridCol w="1838463"/>
                <a:gridCol w="816248"/>
                <a:gridCol w="1029081"/>
                <a:gridCol w="958899"/>
                <a:gridCol w="762847"/>
                <a:gridCol w="726994"/>
                <a:gridCol w="762847"/>
              </a:tblGrid>
              <a:tr h="320507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1400" dirty="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           گروه درمان 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       گروه کنترل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ردیف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نویسندگان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سال انتشار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حجم نمونه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HW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+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HW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-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HW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+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HW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-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Oyediran and Oyejide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1983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55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El-Masry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1983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42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17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Morgan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1983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53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Bwibo and Pamba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1984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68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Farid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1984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49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17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Ovedoff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1984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7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Chien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1989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82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7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Upatham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1989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547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119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141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7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280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Stephenson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1990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Sinniah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1990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Beach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1999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Olds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1999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370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155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17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119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79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Sacko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1999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73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14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Flohr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2007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98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21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26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18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33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8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15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Speich et al</a:t>
                      </a: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2012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20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9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2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5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Times New Roman" pitchFamily="18" charset="0"/>
                          <a:ea typeface="Times New Roman"/>
                          <a:cs typeface="B Zar" pitchFamily="2" charset="-78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B Zar" pitchFamily="2" charset="-78"/>
                      </a:endParaRPr>
                    </a:p>
                  </a:txBody>
                  <a:tcPr marL="58281" marR="58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0" y="5181600"/>
              <a:ext cx="1239593" cy="4697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0" y="5715000"/>
              <a:ext cx="1219200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457200" y="1000108"/>
            <a:ext cx="83058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ectangle 41"/>
          <p:cNvSpPr/>
          <p:nvPr/>
        </p:nvSpPr>
        <p:spPr>
          <a:xfrm>
            <a:off x="500034" y="914400"/>
            <a:ext cx="490566" cy="44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23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676400" y="1828800"/>
          <a:ext cx="6629400" cy="3276600"/>
        </p:xfrm>
        <a:graphic>
          <a:graphicData uri="http://schemas.openxmlformats.org/drawingml/2006/table">
            <a:tbl>
              <a:tblPr rtl="1"/>
              <a:tblGrid>
                <a:gridCol w="2063800"/>
                <a:gridCol w="2028606"/>
                <a:gridCol w="2536994"/>
              </a:tblGrid>
              <a:tr h="1096202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>
                          <a:latin typeface="Times New Roman"/>
                          <a:ea typeface="Times New Roman"/>
                          <a:cs typeface="B Zar"/>
                        </a:rPr>
                        <a:t>مدل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 smtClean="0">
                          <a:latin typeface="Times New Roman"/>
                          <a:ea typeface="Times New Roman"/>
                          <a:cs typeface="B Zar"/>
                        </a:rPr>
                        <a:t>برآورد(</a:t>
                      </a:r>
                      <a:r>
                        <a:rPr lang="en-US" sz="2200" dirty="0" smtClean="0">
                          <a:latin typeface="Times New Roman"/>
                          <a:ea typeface="Times New Roman"/>
                          <a:cs typeface="B Zar"/>
                        </a:rPr>
                        <a:t>RR</a:t>
                      </a:r>
                      <a:r>
                        <a:rPr lang="fa-IR" sz="2500" dirty="0" smtClean="0">
                          <a:latin typeface="Times New Roman"/>
                          <a:ea typeface="Times New Roman"/>
                          <a:cs typeface="B Zar"/>
                        </a:rPr>
                        <a:t>) 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>
                          <a:latin typeface="Times New Roman"/>
                          <a:ea typeface="Times New Roman"/>
                          <a:cs typeface="B Zar"/>
                        </a:rPr>
                        <a:t>برآورد 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199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>
                          <a:latin typeface="Times New Roman"/>
                          <a:ea typeface="Times New Roman"/>
                          <a:cs typeface="B Zar"/>
                        </a:rPr>
                        <a:t>اثرات ثابت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 smtClean="0">
                          <a:latin typeface="Times New Roman"/>
                          <a:ea typeface="Times New Roman"/>
                          <a:cs typeface="B Zar"/>
                        </a:rPr>
                        <a:t>   2/94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 smtClean="0">
                          <a:latin typeface="Times New Roman"/>
                          <a:ea typeface="Times New Roman"/>
                          <a:cs typeface="B Zar"/>
                        </a:rPr>
                        <a:t>0/5329</a:t>
                      </a:r>
                      <a:r>
                        <a:rPr lang="fa-IR" sz="2500" baseline="0" dirty="0" smtClean="0">
                          <a:latin typeface="Times New Roman"/>
                          <a:ea typeface="Times New Roman"/>
                          <a:cs typeface="B Zar"/>
                        </a:rPr>
                        <a:t>   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90199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>
                          <a:latin typeface="Times New Roman"/>
                          <a:ea typeface="Times New Roman"/>
                          <a:cs typeface="B Zar"/>
                        </a:rPr>
                        <a:t>اثرات تصادفی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 smtClean="0">
                          <a:latin typeface="Times New Roman"/>
                          <a:ea typeface="Times New Roman"/>
                          <a:cs typeface="B Zar"/>
                        </a:rPr>
                        <a:t>  4/83  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500" dirty="0" smtClean="0">
                          <a:latin typeface="Times New Roman"/>
                          <a:ea typeface="Times New Roman"/>
                          <a:cs typeface="B Zar"/>
                        </a:rPr>
                        <a:t> 39/94</a:t>
                      </a:r>
                      <a:endParaRPr lang="en-US" sz="25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2052638" y="2011363"/>
          <a:ext cx="925512" cy="320675"/>
        </p:xfrm>
        <a:graphic>
          <a:graphicData uri="http://schemas.openxmlformats.org/presentationml/2006/ole">
            <p:oleObj spid="_x0000_s209923" name="Equation" r:id="rId13" imgW="571320" imgH="203040" progId="Equation.DSMT4">
              <p:embed/>
            </p:oleObj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4876800" y="4114800"/>
            <a:ext cx="914400" cy="457200"/>
          </a:xfrm>
          <a:prstGeom prst="roundRect">
            <a:avLst/>
          </a:prstGeom>
          <a:noFill/>
          <a:ln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0" y="5181600"/>
              <a:ext cx="1239593" cy="4697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0" y="5715000"/>
              <a:ext cx="1219200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62000" y="144959"/>
            <a:ext cx="7665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کاربردی(روشهای تشخیص نقاط)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1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457200" y="1000108"/>
            <a:ext cx="8305800" cy="295292"/>
          </a:xfrm>
          <a:prstGeom prst="flowChartProcess">
            <a:avLst/>
          </a:prstGeom>
          <a:blipFill dpi="0" rotWithShape="1">
            <a:blip r:embed="rId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ectangle 41"/>
          <p:cNvSpPr/>
          <p:nvPr/>
        </p:nvSpPr>
        <p:spPr>
          <a:xfrm>
            <a:off x="500034" y="914400"/>
            <a:ext cx="490566" cy="44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24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3" name="Picture 4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1447801"/>
            <a:ext cx="75438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2667000" y="1828800"/>
            <a:ext cx="6858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05200" y="2971800"/>
            <a:ext cx="6858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71600" y="144959"/>
            <a:ext cx="6604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کاربردی(رویکرد گرافیکی)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0" y="5181600"/>
              <a:ext cx="1239593" cy="4697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0" y="5715000"/>
              <a:ext cx="1219200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28596" y="0"/>
            <a:ext cx="8305800" cy="1295400"/>
          </a:xfrm>
          <a:prstGeom prst="rect">
            <a:avLst/>
          </a:prstGeom>
          <a:blipFill dpi="0" rotWithShape="1">
            <a:blip r:embed="rId11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457200" y="1000108"/>
            <a:ext cx="8305800" cy="295292"/>
          </a:xfrm>
          <a:prstGeom prst="flowChartProcess">
            <a:avLst/>
          </a:prstGeom>
          <a:blipFill dpi="0" rotWithShape="1">
            <a:blip r:embed="rId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500034" y="1000108"/>
            <a:ext cx="5000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25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371600" y="1981200"/>
          <a:ext cx="7162800" cy="3489960"/>
        </p:xfrm>
        <a:graphic>
          <a:graphicData uri="http://schemas.openxmlformats.org/drawingml/2006/table">
            <a:tbl>
              <a:tblPr rtl="1"/>
              <a:tblGrid>
                <a:gridCol w="2171968"/>
                <a:gridCol w="2158875"/>
                <a:gridCol w="2831957"/>
              </a:tblGrid>
              <a:tr h="87249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 smtClean="0">
                          <a:latin typeface="Times New Roman"/>
                          <a:ea typeface="Times New Roman"/>
                          <a:cs typeface="B Zar"/>
                        </a:rPr>
                        <a:t>پارامتر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>
                          <a:latin typeface="Times New Roman"/>
                          <a:ea typeface="Times New Roman"/>
                          <a:cs typeface="B Zar"/>
                        </a:rPr>
                        <a:t>    برآورد     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>
                          <a:latin typeface="Times New Roman"/>
                          <a:ea typeface="Times New Roman"/>
                          <a:cs typeface="B Zar"/>
                        </a:rPr>
                        <a:t>       فاصله اطمینان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9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300" dirty="0">
                        <a:latin typeface="Times New Roman"/>
                        <a:ea typeface="Times New Roman"/>
                        <a:cs typeface="B Za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 smtClean="0">
                          <a:latin typeface="Times New Roman"/>
                          <a:ea typeface="Times New Roman"/>
                          <a:cs typeface="B Zar"/>
                        </a:rPr>
                        <a:t>132/0574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 smtClean="0">
                          <a:latin typeface="Times New Roman"/>
                          <a:ea typeface="Times New Roman"/>
                          <a:cs typeface="B Zar"/>
                        </a:rPr>
                        <a:t>(236/1343و 27/9804)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249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300">
                        <a:latin typeface="Times New Roman"/>
                        <a:ea typeface="Times New Roman"/>
                        <a:cs typeface="B Za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 smtClean="0">
                          <a:latin typeface="Times New Roman"/>
                          <a:ea typeface="Times New Roman"/>
                          <a:cs typeface="B Zar"/>
                        </a:rPr>
                        <a:t>0/0655-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>
                          <a:latin typeface="Times New Roman"/>
                          <a:ea typeface="Times New Roman"/>
                          <a:cs typeface="B Zar"/>
                        </a:rPr>
                        <a:t>(</a:t>
                      </a:r>
                      <a:r>
                        <a:rPr lang="fa-IR" sz="2300" dirty="0" smtClean="0">
                          <a:latin typeface="Times New Roman"/>
                          <a:ea typeface="Times New Roman"/>
                          <a:cs typeface="B Zar"/>
                        </a:rPr>
                        <a:t>0/0133- </a:t>
                      </a:r>
                      <a:r>
                        <a:rPr lang="fa-IR" sz="2300" dirty="0">
                          <a:latin typeface="Times New Roman"/>
                          <a:ea typeface="Times New Roman"/>
                          <a:cs typeface="B Zar"/>
                        </a:rPr>
                        <a:t>و </a:t>
                      </a:r>
                      <a:r>
                        <a:rPr lang="fa-IR" sz="2300" dirty="0" smtClean="0">
                          <a:latin typeface="Times New Roman"/>
                          <a:ea typeface="Times New Roman"/>
                          <a:cs typeface="B Zar"/>
                        </a:rPr>
                        <a:t>0/1178-)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49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300" dirty="0">
                        <a:latin typeface="Times New Roman"/>
                        <a:ea typeface="Times New Roman"/>
                        <a:cs typeface="B Za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 smtClean="0">
                          <a:latin typeface="Times New Roman"/>
                          <a:ea typeface="Times New Roman"/>
                          <a:cs typeface="B Zar"/>
                        </a:rPr>
                        <a:t>0/0007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>
                          <a:latin typeface="Times New Roman"/>
                          <a:ea typeface="Times New Roman"/>
                          <a:cs typeface="B Zar"/>
                        </a:rPr>
                        <a:t>(0038/ </a:t>
                      </a:r>
                      <a:r>
                        <a:rPr lang="fa-IR" sz="2300">
                          <a:latin typeface="Times New Roman"/>
                          <a:ea typeface="Times New Roman"/>
                          <a:cs typeface="B Zar"/>
                        </a:rPr>
                        <a:t>0 </a:t>
                      </a:r>
                      <a:r>
                        <a:rPr lang="fa-IR" sz="2300" smtClean="0">
                          <a:latin typeface="Times New Roman"/>
                          <a:ea typeface="Times New Roman"/>
                          <a:cs typeface="B Zar"/>
                        </a:rPr>
                        <a:t>و0024/ 0-)</a:t>
                      </a:r>
                      <a:endParaRPr lang="en-US" sz="23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088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3048000"/>
            <a:ext cx="257175" cy="297782"/>
          </a:xfrm>
          <a:prstGeom prst="rect">
            <a:avLst/>
          </a:prstGeom>
          <a:noFill/>
        </p:spPr>
      </p:pic>
      <p:pic>
        <p:nvPicPr>
          <p:cNvPr id="174087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8218" y="3962400"/>
            <a:ext cx="249382" cy="304800"/>
          </a:xfrm>
          <a:prstGeom prst="rect">
            <a:avLst/>
          </a:prstGeom>
          <a:noFill/>
        </p:spPr>
      </p:pic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800600"/>
            <a:ext cx="263236" cy="3048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447800" y="3657600"/>
            <a:ext cx="6629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47800" y="4572000"/>
            <a:ext cx="6629400" cy="762000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1600" y="144959"/>
            <a:ext cx="6604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کاربردی(رویکرد گرافیکی)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0" y="5181600"/>
              <a:ext cx="1239593" cy="46979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0" y="5715000"/>
              <a:ext cx="1219200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69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609600" y="0"/>
            <a:ext cx="8305800" cy="1295400"/>
          </a:xfrm>
          <a:prstGeom prst="rect">
            <a:avLst/>
          </a:prstGeom>
          <a:blipFill dpi="0" rotWithShape="1">
            <a:blip r:embed="rId11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99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chemeClr val="bg1"/>
                </a:solidFill>
                <a:cs typeface="B Zar" pitchFamily="2" charset="-78"/>
              </a:rPr>
              <a:t>27</a:t>
            </a:r>
            <a:endParaRPr lang="en-US" sz="2000" b="1" dirty="0">
              <a:solidFill>
                <a:schemeClr val="bg1"/>
              </a:solidFill>
              <a:cs typeface="B Zar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1132" y="76200"/>
            <a:ext cx="68499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کاربردی(رویکرد تحلیلی)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5400" y="1447800"/>
            <a:ext cx="75438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5257800" y="2667000"/>
            <a:ext cx="457200" cy="2286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410200" y="2819400"/>
            <a:ext cx="457200" cy="2286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334000" y="3276600"/>
            <a:ext cx="457200" cy="2286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181600" y="3886200"/>
            <a:ext cx="457200" cy="2286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Process 32"/>
          <p:cNvSpPr/>
          <p:nvPr/>
        </p:nvSpPr>
        <p:spPr>
          <a:xfrm>
            <a:off x="609600" y="1000108"/>
            <a:ext cx="8305800" cy="295292"/>
          </a:xfrm>
          <a:prstGeom prst="flowChartProcess">
            <a:avLst/>
          </a:prstGeom>
          <a:blipFill dpi="0" rotWithShape="1">
            <a:blip r:embed="rId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Rectangle 33"/>
          <p:cNvSpPr/>
          <p:nvPr/>
        </p:nvSpPr>
        <p:spPr>
          <a:xfrm>
            <a:off x="642934" y="1000108"/>
            <a:ext cx="5000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26</a:t>
            </a:r>
            <a:endParaRPr lang="fa-IR" sz="2000" b="1" dirty="0">
              <a:cs typeface="B Zar" pitchFamily="2" charset="-7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68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0" y="5181600"/>
              <a:ext cx="1239593" cy="4697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70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0" y="5715000"/>
              <a:ext cx="1219200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28596" y="0"/>
            <a:ext cx="8305800" cy="1295400"/>
          </a:xfrm>
          <a:prstGeom prst="rect">
            <a:avLst/>
          </a:prstGeom>
          <a:blipFill dpi="0" rotWithShape="1">
            <a:blip r:embed="rId11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457200" y="990600"/>
            <a:ext cx="8305800" cy="295292"/>
          </a:xfrm>
          <a:prstGeom prst="flowChartProcess">
            <a:avLst/>
          </a:prstGeom>
          <a:blipFill dpi="0" rotWithShape="1">
            <a:blip r:embed="rId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500034" y="1000108"/>
            <a:ext cx="5715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27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7" name="Picture 4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1524000"/>
            <a:ext cx="73914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2743200" y="1676400"/>
            <a:ext cx="457200" cy="381000"/>
          </a:xfrm>
          <a:prstGeom prst="ellipse">
            <a:avLst/>
          </a:prstGeom>
          <a:noFill/>
          <a:ln>
            <a:solidFill>
              <a:srgbClr val="BA0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48000" y="2667000"/>
            <a:ext cx="457200" cy="381000"/>
          </a:xfrm>
          <a:prstGeom prst="ellipse">
            <a:avLst/>
          </a:prstGeom>
          <a:noFill/>
          <a:ln>
            <a:solidFill>
              <a:srgbClr val="BA0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1132" y="76200"/>
            <a:ext cx="68499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کاربردی(رویکرد تحلیلی)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4" name="Rectangle 9"/>
            <p:cNvSpPr>
              <a:spLocks noChangeArrowheads="1"/>
            </p:cNvSpPr>
            <p:nvPr/>
          </p:nvSpPr>
          <p:spPr bwMode="auto">
            <a:xfrm>
              <a:off x="0" y="5181600"/>
              <a:ext cx="1239593" cy="4697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0" y="5715000"/>
              <a:ext cx="1219200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68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28596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381000" y="1000108"/>
            <a:ext cx="83058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500034" y="1000108"/>
            <a:ext cx="5000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28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219201" y="1600200"/>
          <a:ext cx="7543799" cy="4571997"/>
        </p:xfrm>
        <a:graphic>
          <a:graphicData uri="http://schemas.openxmlformats.org/drawingml/2006/table">
            <a:tbl>
              <a:tblPr/>
              <a:tblGrid>
                <a:gridCol w="1676399"/>
                <a:gridCol w="1371600"/>
                <a:gridCol w="1594212"/>
                <a:gridCol w="1624365"/>
                <a:gridCol w="1277223"/>
              </a:tblGrid>
              <a:tr h="561063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  مدل</a:t>
                      </a:r>
                      <a:r>
                        <a:rPr lang="en-US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 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  </a:t>
                      </a: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مدل </a:t>
                      </a:r>
                      <a:r>
                        <a:rPr lang="en-US" sz="2100" dirty="0">
                          <a:latin typeface="B Zar"/>
                          <a:ea typeface="Times New Roman"/>
                          <a:cs typeface="B Zar" pitchFamily="2" charset="-78"/>
                        </a:rPr>
                        <a:t> </a:t>
                      </a:r>
                      <a:r>
                        <a:rPr lang="en-US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106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فاصل</a:t>
                      </a:r>
                      <a:r>
                        <a:rPr lang="fa-IR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ه</a:t>
                      </a: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اطمینان 95%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برآورد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فاصله اطمینان 95%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>
                          <a:latin typeface="Times New Roman"/>
                          <a:ea typeface="Times New Roman"/>
                          <a:cs typeface="B Zar" pitchFamily="2" charset="-78"/>
                        </a:rPr>
                        <a:t>     برآورد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پارامتر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002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(8/43</a:t>
                      </a:r>
                      <a:r>
                        <a:rPr lang="en-US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 </a:t>
                      </a:r>
                      <a:r>
                        <a:rPr lang="en-US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, </a:t>
                      </a: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2/99)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710950 /5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(</a:t>
                      </a: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13/5</a:t>
                      </a:r>
                      <a:r>
                        <a:rPr lang="en-US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 </a:t>
                      </a:r>
                      <a:r>
                        <a:rPr lang="en-US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, </a:t>
                      </a: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8/92</a:t>
                      </a:r>
                      <a:r>
                        <a:rPr lang="ar-SA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)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11/197330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106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B Zar"/>
                          <a:ea typeface="Times New Roman"/>
                          <a:cs typeface="B Zar" pitchFamily="2" charset="-78"/>
                        </a:rPr>
                        <a:t> </a:t>
                      </a:r>
                      <a:r>
                        <a:rPr lang="ar-SA" sz="2100" dirty="0">
                          <a:latin typeface="B Zar"/>
                          <a:ea typeface="Times New Roman"/>
                          <a:cs typeface="B Zar" pitchFamily="2" charset="-78"/>
                        </a:rPr>
                        <a:t>            -   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21/522996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B Zar"/>
                          <a:ea typeface="Times New Roman"/>
                          <a:cs typeface="B Zar" pitchFamily="2" charset="-78"/>
                        </a:rPr>
                        <a:t> </a:t>
                      </a:r>
                      <a:r>
                        <a:rPr lang="ar-SA" sz="2100" dirty="0">
                          <a:latin typeface="B Zar"/>
                          <a:ea typeface="Times New Roman"/>
                          <a:cs typeface="B Zar" pitchFamily="2" charset="-78"/>
                        </a:rPr>
                        <a:t>            -  </a:t>
                      </a:r>
                      <a:r>
                        <a:rPr lang="en-US" sz="2100" dirty="0" smtClean="0">
                          <a:latin typeface="B Zar"/>
                          <a:ea typeface="Times New Roman"/>
                          <a:cs typeface="B Zar" pitchFamily="2" charset="-78"/>
                        </a:rPr>
                        <a:t>    </a:t>
                      </a:r>
                      <a:r>
                        <a:rPr lang="ar-SA" sz="2100" dirty="0" smtClean="0">
                          <a:latin typeface="B Zar"/>
                          <a:ea typeface="Times New Roman"/>
                          <a:cs typeface="B Zar" pitchFamily="2" charset="-78"/>
                        </a:rPr>
                        <a:t> 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20/084676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B Zar"/>
                          <a:ea typeface="Times New Roman"/>
                          <a:cs typeface="B Zar" pitchFamily="2" charset="-78"/>
                        </a:rPr>
                        <a:t> 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780"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200/972847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</a:t>
                      </a:r>
                      <a:r>
                        <a:rPr lang="ar-SA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-</a:t>
                      </a:r>
                      <a:r>
                        <a:rPr lang="en-US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   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1063"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1441/074121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9969"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426/925532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996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  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150/517824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       </a:t>
                      </a:r>
                      <a:r>
                        <a:rPr lang="ar-SA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-</a:t>
                      </a:r>
                      <a:r>
                        <a:rPr lang="en-US" sz="21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1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-</a:t>
                      </a: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455" name="Object 15"/>
          <p:cNvGraphicFramePr>
            <a:graphicFrameLocks noChangeAspect="1"/>
          </p:cNvGraphicFramePr>
          <p:nvPr/>
        </p:nvGraphicFramePr>
        <p:xfrm>
          <a:off x="2133600" y="1676400"/>
          <a:ext cx="381000" cy="381000"/>
        </p:xfrm>
        <a:graphic>
          <a:graphicData uri="http://schemas.openxmlformats.org/presentationml/2006/ole">
            <p:oleObj spid="_x0000_s189455" name="Equation" r:id="rId13" imgW="228600" imgH="228600" progId="Equation.DSMT4">
              <p:embed/>
            </p:oleObj>
          </a:graphicData>
        </a:graphic>
      </p:graphicFrame>
      <p:graphicFrame>
        <p:nvGraphicFramePr>
          <p:cNvPr id="189454" name="Object 14"/>
          <p:cNvGraphicFramePr>
            <a:graphicFrameLocks noChangeAspect="1"/>
          </p:cNvGraphicFramePr>
          <p:nvPr/>
        </p:nvGraphicFramePr>
        <p:xfrm>
          <a:off x="0" y="0"/>
          <a:ext cx="114300" cy="171450"/>
        </p:xfrm>
        <a:graphic>
          <a:graphicData uri="http://schemas.openxmlformats.org/presentationml/2006/ole">
            <p:oleObj spid="_x0000_s189454" name="Equation" r:id="rId14" imgW="114102" imgH="177492" progId="Equation.DSMT4">
              <p:embed/>
            </p:oleObj>
          </a:graphicData>
        </a:graphic>
      </p:graphicFrame>
      <p:graphicFrame>
        <p:nvGraphicFramePr>
          <p:cNvPr id="189453" name="Object 13"/>
          <p:cNvGraphicFramePr>
            <a:graphicFrameLocks noChangeAspect="1"/>
          </p:cNvGraphicFramePr>
          <p:nvPr/>
        </p:nvGraphicFramePr>
        <p:xfrm>
          <a:off x="5257800" y="1676400"/>
          <a:ext cx="381000" cy="381000"/>
        </p:xfrm>
        <a:graphic>
          <a:graphicData uri="http://schemas.openxmlformats.org/presentationml/2006/ole">
            <p:oleObj spid="_x0000_s189453" name="Equation" r:id="rId15" imgW="241300" imgH="228600" progId="Equation.DSMT4">
              <p:embed/>
            </p:oleObj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8077200" y="2819400"/>
          <a:ext cx="270933" cy="304800"/>
        </p:xfrm>
        <a:graphic>
          <a:graphicData uri="http://schemas.openxmlformats.org/presentationml/2006/ole">
            <p:oleObj spid="_x0000_s189448" name="Equation" r:id="rId16" imgW="152268" imgH="164957" progId="Equation.DSMT4">
              <p:embed/>
            </p:oleObj>
          </a:graphicData>
        </a:graphic>
      </p:graphicFrame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8077200" y="3429000"/>
          <a:ext cx="323850" cy="395817"/>
        </p:xfrm>
        <a:graphic>
          <a:graphicData uri="http://schemas.openxmlformats.org/presentationml/2006/ole">
            <p:oleObj spid="_x0000_s189447" name="Equation" r:id="rId17" imgW="177569" imgH="202936" progId="Equation.DSMT4">
              <p:embed/>
            </p:oleObj>
          </a:graphicData>
        </a:graphic>
      </p:graphicFrame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8077200" y="3962400"/>
          <a:ext cx="381000" cy="381000"/>
        </p:xfrm>
        <a:graphic>
          <a:graphicData uri="http://schemas.openxmlformats.org/presentationml/2006/ole">
            <p:oleObj spid="_x0000_s189446" name="Equation" r:id="rId18" imgW="241195" imgH="241195" progId="Equation.DSMT4">
              <p:embed/>
            </p:oleObj>
          </a:graphicData>
        </a:graphic>
      </p:graphicFrame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8077200" y="4572000"/>
          <a:ext cx="381000" cy="381000"/>
        </p:xfrm>
        <a:graphic>
          <a:graphicData uri="http://schemas.openxmlformats.org/presentationml/2006/ole">
            <p:oleObj spid="_x0000_s189445" name="Equation" r:id="rId19" imgW="241195" imgH="241195" progId="Equation.DSMT4">
              <p:embed/>
            </p:oleObj>
          </a:graphicData>
        </a:graphic>
      </p:graphicFrame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8077200" y="5105400"/>
          <a:ext cx="381000" cy="381000"/>
        </p:xfrm>
        <a:graphic>
          <a:graphicData uri="http://schemas.openxmlformats.org/presentationml/2006/ole">
            <p:oleObj spid="_x0000_s189444" name="Equation" r:id="rId20" imgW="241195" imgH="241195" progId="Equation.DSMT4">
              <p:embed/>
            </p:oleObj>
          </a:graphicData>
        </a:graphic>
      </p:graphicFrame>
      <p:graphicFrame>
        <p:nvGraphicFramePr>
          <p:cNvPr id="189441" name="Object 1"/>
          <p:cNvGraphicFramePr>
            <a:graphicFrameLocks noChangeAspect="1"/>
          </p:cNvGraphicFramePr>
          <p:nvPr/>
        </p:nvGraphicFramePr>
        <p:xfrm>
          <a:off x="8077200" y="5715000"/>
          <a:ext cx="381000" cy="381000"/>
        </p:xfrm>
        <a:graphic>
          <a:graphicData uri="http://schemas.openxmlformats.org/presentationml/2006/ole">
            <p:oleObj spid="_x0000_s189441" name="Equation" r:id="rId21" imgW="241195" imgH="241195" progId="Equation.DSMT4">
              <p:embed/>
            </p:oleObj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2895600" y="4495800"/>
          <a:ext cx="57912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  <a:gridCol w="1600200"/>
                <a:gridCol w="1219200"/>
              </a:tblGrid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700" b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1441/074121</a:t>
                      </a:r>
                      <a:endParaRPr lang="en-US" sz="17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7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</a:t>
                      </a:r>
                      <a:r>
                        <a:rPr lang="ar-SA" sz="1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 </a:t>
                      </a:r>
                      <a:r>
                        <a:rPr lang="ar-SA" sz="1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-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   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7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</a:t>
                      </a:r>
                      <a:r>
                        <a:rPr lang="ar-SA" sz="1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Zar" pitchFamily="2" charset="-78"/>
                        </a:rPr>
                        <a:t> -</a:t>
                      </a:r>
                      <a:endParaRPr lang="en-US" sz="1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7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426/925532</a:t>
                      </a:r>
                      <a:endParaRPr lang="en-US" sz="17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7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 </a:t>
                      </a:r>
                      <a:r>
                        <a:rPr lang="ar-SA" sz="17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-</a:t>
                      </a:r>
                      <a:r>
                        <a:rPr lang="en-US" sz="1700" dirty="0" smtClean="0">
                          <a:latin typeface="Times New Roman"/>
                          <a:ea typeface="Times New Roman"/>
                          <a:cs typeface="B Zar" pitchFamily="2" charset="-78"/>
                        </a:rPr>
                        <a:t>  </a:t>
                      </a:r>
                      <a:endParaRPr lang="en-US" sz="17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700" dirty="0">
                          <a:latin typeface="Times New Roman"/>
                          <a:ea typeface="Times New Roman"/>
                          <a:cs typeface="B Zar" pitchFamily="2" charset="-78"/>
                        </a:rPr>
                        <a:t>     -</a:t>
                      </a:r>
                      <a:endParaRPr lang="en-US" sz="17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700" dirty="0">
                        <a:latin typeface="Times New Roman"/>
                        <a:ea typeface="Times New Roman"/>
                        <a:cs typeface="B Zar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456" name="Object 16"/>
          <p:cNvGraphicFramePr>
            <a:graphicFrameLocks noChangeAspect="1"/>
          </p:cNvGraphicFramePr>
          <p:nvPr/>
        </p:nvGraphicFramePr>
        <p:xfrm>
          <a:off x="7924800" y="4572000"/>
          <a:ext cx="381000" cy="381000"/>
        </p:xfrm>
        <a:graphic>
          <a:graphicData uri="http://schemas.openxmlformats.org/presentationml/2006/ole">
            <p:oleObj spid="_x0000_s189456" name="Equation" r:id="rId22" imgW="241195" imgH="241195" progId="Equation.DSMT4">
              <p:embed/>
            </p:oleObj>
          </a:graphicData>
        </a:graphic>
      </p:graphicFrame>
      <p:graphicFrame>
        <p:nvGraphicFramePr>
          <p:cNvPr id="189457" name="Object 17"/>
          <p:cNvGraphicFramePr>
            <a:graphicFrameLocks noChangeAspect="1"/>
          </p:cNvGraphicFramePr>
          <p:nvPr/>
        </p:nvGraphicFramePr>
        <p:xfrm>
          <a:off x="7924800" y="5105400"/>
          <a:ext cx="381000" cy="381000"/>
        </p:xfrm>
        <a:graphic>
          <a:graphicData uri="http://schemas.openxmlformats.org/presentationml/2006/ole">
            <p:oleObj spid="_x0000_s189457" name="Equation" r:id="rId23" imgW="241195" imgH="241195" progId="Equation.DSMT4">
              <p:embed/>
            </p:oleObj>
          </a:graphicData>
        </a:graphic>
      </p:graphicFrame>
      <p:sp>
        <p:nvSpPr>
          <p:cNvPr id="51" name="Rectangle 50"/>
          <p:cNvSpPr/>
          <p:nvPr/>
        </p:nvSpPr>
        <p:spPr>
          <a:xfrm>
            <a:off x="951132" y="76200"/>
            <a:ext cx="68499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مثال کاربردی(رویکرد تحلیلی)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0" y="4038600"/>
            <a:ext cx="1239593" cy="2743200"/>
            <a:chOff x="0" y="4038600"/>
            <a:chExt cx="1239593" cy="2743200"/>
          </a:xfrm>
        </p:grpSpPr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0" y="4648200"/>
              <a:ext cx="1218640" cy="50060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0" y="5181600"/>
              <a:ext cx="1239593" cy="46979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0" y="4038600"/>
              <a:ext cx="1219200" cy="5391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0" y="5715000"/>
              <a:ext cx="1219200" cy="533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>
                <a:defRPr/>
              </a:pPr>
              <a:endParaRPr lang="en-US" sz="1100" dirty="0">
                <a:cs typeface="B Zar" pitchFamily="2" charset="-78"/>
              </a:endParaRP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0" y="6282014"/>
              <a:ext cx="1239593" cy="49978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300" b="1" dirty="0" smtClean="0">
                  <a:latin typeface="Times New Roman" pitchFamily="18" charset="0"/>
                  <a:cs typeface="B Zar" pitchFamily="2" charset="-78"/>
                </a:rPr>
                <a:t>بحث و نتیجه گیری</a:t>
              </a:r>
              <a:endParaRPr lang="en-US" sz="1300" b="1" dirty="0">
                <a:latin typeface="Times New Roman" pitchFamily="18" charset="0"/>
                <a:cs typeface="B Zar" pitchFamily="2" charset="-78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28596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9800" y="67270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بحث و نتیجه گیری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457200" y="1000108"/>
            <a:ext cx="83058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500034" y="1000108"/>
            <a:ext cx="50006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29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2000" y="16002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Font typeface="Wingdings" pitchFamily="2" charset="2"/>
              <a:buChar char="Ø"/>
            </a:pP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برای انجام فراتحلیل دو مدل وجود دارد که با توجه </a:t>
            </a:r>
            <a:r>
              <a:rPr lang="fa-IR" sz="2500" dirty="0" smtClean="0">
                <a:solidFill>
                  <a:srgbClr val="FF0000"/>
                </a:solidFill>
                <a:cs typeface="B Zar" pitchFamily="2" charset="-78"/>
              </a:rPr>
              <a:t>به ناهمگنی 92 %</a:t>
            </a: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مطالعات از مدل اثرتصادفی استفاده شد.</a:t>
            </a:r>
            <a:endParaRPr lang="en-US" sz="25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0600" y="2514600"/>
            <a:ext cx="7696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Font typeface="Wingdings" pitchFamily="2" charset="2"/>
              <a:buChar char="Ø"/>
            </a:pP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2500" dirty="0" smtClean="0">
                <a:solidFill>
                  <a:srgbClr val="FF0000"/>
                </a:solidFill>
                <a:cs typeface="B Zar" pitchFamily="2" charset="-78"/>
              </a:rPr>
              <a:t>برآورد نهایی</a:t>
            </a: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حاصل از فراتحلیل مطالعات 5/71 است که نشان دهنده این است که نسبت بهبودی در گروه درمان 5/71 برابر گروه دارونما است.</a:t>
            </a:r>
            <a:endParaRPr lang="en-US" sz="25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47800" y="3810000"/>
            <a:ext cx="7239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Font typeface="Wingdings" pitchFamily="2" charset="2"/>
              <a:buChar char="Ø"/>
            </a:pP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با استفاده از </a:t>
            </a:r>
            <a:r>
              <a:rPr lang="fa-IR" sz="2500" dirty="0" smtClean="0">
                <a:solidFill>
                  <a:srgbClr val="FF0000"/>
                </a:solidFill>
                <a:cs typeface="B Zar" pitchFamily="2" charset="-78"/>
              </a:rPr>
              <a:t>روش گرافیکی </a:t>
            </a: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مطالعات 8 و 12 به عنوان نقاط دورافتاده شناسایی شد.</a:t>
            </a:r>
          </a:p>
          <a:p>
            <a:pPr algn="just" rtl="1"/>
            <a:endParaRPr lang="fa-IR" sz="25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با استفاده از </a:t>
            </a:r>
            <a:r>
              <a:rPr lang="fa-IR" sz="2500" dirty="0" smtClean="0">
                <a:solidFill>
                  <a:srgbClr val="FF0000"/>
                </a:solidFill>
                <a:cs typeface="B Zar" pitchFamily="2" charset="-78"/>
              </a:rPr>
              <a:t>روش استنباطی و مدل </a:t>
            </a:r>
            <a:r>
              <a:rPr lang="ar-SA" sz="2500" dirty="0" smtClean="0">
                <a:solidFill>
                  <a:srgbClr val="FF0000"/>
                </a:solidFill>
                <a:cs typeface="B Zar" pitchFamily="2" charset="-78"/>
              </a:rPr>
              <a:t>اثر تصادفی جابجایی واریانس</a:t>
            </a:r>
            <a:r>
              <a:rPr lang="fa-IR" sz="2500" dirty="0" smtClean="0">
                <a:solidFill>
                  <a:srgbClr val="FF0000"/>
                </a:solidFill>
                <a:cs typeface="B Zar" pitchFamily="2" charset="-78"/>
              </a:rPr>
              <a:t> </a:t>
            </a: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مطالعات 3 و 5 به عنوان نقاط دورافتاده تشخیص داده شد.</a:t>
            </a:r>
            <a:endParaRPr lang="en-US" sz="2500" dirty="0">
              <a:solidFill>
                <a:schemeClr val="tx1"/>
              </a:solidFill>
              <a:cs typeface="B Zar" pitchFamily="2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807" y="4185291"/>
            <a:ext cx="1239593" cy="2596509"/>
            <a:chOff x="55807" y="4185291"/>
            <a:chExt cx="1239593" cy="2596509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76200" y="63246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300" b="1" dirty="0" smtClean="0">
                  <a:cs typeface="B Zar" pitchFamily="2" charset="-78"/>
                </a:rPr>
                <a:t>بحث و نتیجه‌گیری</a:t>
              </a:r>
              <a:endParaRPr lang="en-US" sz="1300" b="1" dirty="0">
                <a:cs typeface="B Zar" pitchFamily="2" charset="-78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76760" y="4757199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55807" y="5321405"/>
              <a:ext cx="1239593" cy="4697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55807" y="5824814"/>
              <a:ext cx="1239593" cy="4235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76200" y="4185291"/>
              <a:ext cx="1219200" cy="5391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1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1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1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Flowchart: Process 27"/>
          <p:cNvSpPr/>
          <p:nvPr/>
        </p:nvSpPr>
        <p:spPr>
          <a:xfrm>
            <a:off x="642910" y="1000108"/>
            <a:ext cx="8305800" cy="295292"/>
          </a:xfrm>
          <a:prstGeom prst="flowChartProcess">
            <a:avLst/>
          </a:prstGeom>
          <a:blipFill dpi="0" rotWithShape="1">
            <a:blip r:embed="rId1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ectangle 29"/>
          <p:cNvSpPr/>
          <p:nvPr/>
        </p:nvSpPr>
        <p:spPr>
          <a:xfrm>
            <a:off x="609600" y="0"/>
            <a:ext cx="8305800" cy="1295400"/>
          </a:xfrm>
          <a:prstGeom prst="rect">
            <a:avLst/>
          </a:prstGeom>
          <a:blipFill dpi="0" rotWithShape="1">
            <a:blip r:embed="rId13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0"/>
            <a:ext cx="1986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فهرست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2910" y="1071546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3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14600" y="1828800"/>
            <a:ext cx="5029200" cy="9144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ctr" fontAlgn="auto">
              <a:defRPr/>
            </a:pPr>
            <a:r>
              <a:rPr lang="fa-IR" sz="3200" b="1" dirty="0" smtClean="0">
                <a:solidFill>
                  <a:schemeClr val="tx1"/>
                </a:solidFill>
                <a:cs typeface="B Zar" pitchFamily="2" charset="-78"/>
              </a:rPr>
              <a:t>بیان مساله</a:t>
            </a:r>
            <a:endParaRPr lang="fa-IR" sz="32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14600" y="2743200"/>
            <a:ext cx="5029200" cy="8382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800" b="1" dirty="0" smtClean="0">
                <a:solidFill>
                  <a:srgbClr val="060302"/>
                </a:solidFill>
                <a:cs typeface="B Zar" pitchFamily="2" charset="-78"/>
              </a:rPr>
              <a:t>مثال کاربردی(فراتحلیل) </a:t>
            </a:r>
            <a:endParaRPr lang="en-US" sz="2800" b="1" dirty="0">
              <a:solidFill>
                <a:srgbClr val="060302"/>
              </a:solidFill>
              <a:cs typeface="B Zar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14600" y="3581400"/>
            <a:ext cx="5029200" cy="838199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روش تشخیص نقاط دورافتاده و موثر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14600" y="4419600"/>
            <a:ext cx="5029200" cy="8382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مثال کاربردی (تشخیص نقاط)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14600" y="5257800"/>
            <a:ext cx="5029200" cy="8382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fa-IR" sz="2800" b="1" dirty="0" smtClean="0">
                <a:solidFill>
                  <a:schemeClr val="tx1"/>
                </a:solidFill>
                <a:cs typeface="B Zar" pitchFamily="2" charset="-78"/>
              </a:rPr>
              <a:t>بحث و نتیجه‌گیری</a:t>
            </a:r>
            <a:endParaRPr lang="en-US" sz="2800" b="1" dirty="0">
              <a:solidFill>
                <a:schemeClr val="tx1"/>
              </a:solidFill>
              <a:cs typeface="B Zar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2" grpId="0" animBg="1"/>
      <p:bldP spid="53" grpId="0" animBg="1"/>
      <p:bldP spid="56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28596" y="0"/>
            <a:ext cx="8305800" cy="1295400"/>
          </a:xfrm>
          <a:prstGeom prst="rect">
            <a:avLst/>
          </a:prstGeom>
          <a:blipFill dpi="0" rotWithShape="1">
            <a:blip r:embed="rId11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457200" y="990600"/>
            <a:ext cx="8305800" cy="295292"/>
          </a:xfrm>
          <a:prstGeom prst="flowChartProcess">
            <a:avLst/>
          </a:prstGeom>
          <a:blipFill dpi="0" rotWithShape="1">
            <a:blip r:embed="rId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457200" y="1152540"/>
            <a:ext cx="685800" cy="37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30</a:t>
            </a:r>
          </a:p>
          <a:p>
            <a:pPr algn="ctr"/>
            <a:endParaRPr lang="fa-IR" sz="2000" b="1" dirty="0">
              <a:cs typeface="B Zar" pitchFamily="2" charset="-78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09800" y="67270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بحث و نتیجه گیری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3000" y="1600200"/>
            <a:ext cx="76962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Font typeface="Wingdings" pitchFamily="2" charset="2"/>
              <a:buChar char="ü"/>
            </a:pP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2500" b="1" dirty="0" smtClean="0">
                <a:solidFill>
                  <a:srgbClr val="FF0000"/>
                </a:solidFill>
                <a:cs typeface="B Zar" pitchFamily="2" charset="-78"/>
              </a:rPr>
              <a:t>مقایسه</a:t>
            </a:r>
            <a:r>
              <a:rPr lang="fa-IR" sz="2500" b="1" dirty="0" smtClean="0">
                <a:solidFill>
                  <a:schemeClr val="tx1"/>
                </a:solidFill>
                <a:cs typeface="B Zar" pitchFamily="2" charset="-78"/>
              </a:rPr>
              <a:t> دو روش :</a:t>
            </a:r>
          </a:p>
          <a:p>
            <a:pPr algn="just" rtl="1"/>
            <a:endParaRPr lang="fa-IR" sz="25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در روش گرافیکی دورافتاده بودن را بر</a:t>
            </a:r>
            <a:r>
              <a:rPr lang="en-US" sz="2500" dirty="0" smtClean="0">
                <a:solidFill>
                  <a:schemeClr val="tx1"/>
                </a:solidFill>
                <a:cs typeface="B Zar" pitchFamily="2" charset="-78"/>
              </a:rPr>
              <a:t> </a:t>
            </a: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اساس بزرگی مقدار عددی اندازه اثر (خطر نسبی) شناسایی می کند.</a:t>
            </a:r>
          </a:p>
          <a:p>
            <a:pPr algn="just" rtl="1"/>
            <a:endParaRPr lang="fa-IR" sz="25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 در روش استنباطی و برازش مدل، دورافتاده بودن را براساس بزرگی واریانس مشاهدات شناسایی و تشخیص می دهد.</a:t>
            </a:r>
          </a:p>
          <a:p>
            <a:pPr algn="just" rtl="1"/>
            <a:endParaRPr lang="fa-IR" sz="25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sz="2500" dirty="0" smtClean="0">
                <a:solidFill>
                  <a:schemeClr val="tx1"/>
                </a:solidFill>
                <a:cs typeface="B Zar" pitchFamily="2" charset="-78"/>
              </a:rPr>
              <a:t>دقت بیشتر مدل تصادفی جابجایی واریانس بر مدل اثر تصادفی در برآورد اندازه اثر کلی به دلیل استفاده از اطلاعات بیشتر</a:t>
            </a:r>
          </a:p>
          <a:p>
            <a:pPr algn="just" rtl="1"/>
            <a:endParaRPr lang="fa-IR" sz="2500" dirty="0" smtClean="0">
              <a:solidFill>
                <a:schemeClr val="tx1"/>
              </a:solidFill>
              <a:cs typeface="B Zar" pitchFamily="2" charset="-78"/>
            </a:endParaRPr>
          </a:p>
          <a:p>
            <a:pPr algn="just" rtl="1"/>
            <a:endParaRPr lang="en-US" sz="2500" dirty="0">
              <a:solidFill>
                <a:schemeClr val="tx1"/>
              </a:solidFill>
              <a:cs typeface="B Zar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807" y="4185291"/>
            <a:ext cx="1239593" cy="2596509"/>
            <a:chOff x="55807" y="4185291"/>
            <a:chExt cx="1239593" cy="2596509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76200" y="6324600"/>
              <a:ext cx="1219200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300" b="1" dirty="0" smtClean="0">
                  <a:cs typeface="B Zar" pitchFamily="2" charset="-78"/>
                </a:rPr>
                <a:t>بحث و نتیجه‌گیری</a:t>
              </a:r>
              <a:endParaRPr lang="en-US" sz="1300" b="1" dirty="0">
                <a:cs typeface="B Zar" pitchFamily="2" charset="-78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76760" y="4757199"/>
              <a:ext cx="1218640" cy="5006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مثال کاربردی(فراتحلیل)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55807" y="5321405"/>
              <a:ext cx="1239593" cy="4697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55807" y="5824814"/>
              <a:ext cx="1239593" cy="42358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76200" y="4185291"/>
              <a:ext cx="1219200" cy="53910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9050" algn="ctr">
              <a:solidFill>
                <a:srgbClr val="6D8838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/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ectangle 29"/>
          <p:cNvSpPr/>
          <p:nvPr/>
        </p:nvSpPr>
        <p:spPr>
          <a:xfrm>
            <a:off x="914400" y="4334470"/>
            <a:ext cx="6781800" cy="923330"/>
          </a:xfrm>
          <a:prstGeom prst="rect">
            <a:avLst/>
          </a:prstGeom>
          <a:solidFill>
            <a:srgbClr val="7D0D4D"/>
          </a:solidFill>
          <a:ln>
            <a:noFill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itra" pitchFamily="2" charset="-78"/>
              </a:rPr>
              <a:t>با تشكر</a:t>
            </a:r>
            <a:endParaRPr lang="en-US" sz="5400" b="1" dirty="0">
              <a:ln w="11430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itra" pitchFamily="2" charset="-78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00200" y="3810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b="1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زندگی صحنه یکتای هنرمندی ماست   </a:t>
            </a:r>
          </a:p>
          <a:p>
            <a:pPr algn="r" rtl="1"/>
            <a:r>
              <a:rPr lang="fa-IR" sz="5400" b="1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                                                           هر کسی نغمه ی خود خواند و از صحنه رود</a:t>
            </a:r>
          </a:p>
          <a:p>
            <a:pPr algn="r" rtl="1"/>
            <a:r>
              <a:rPr lang="fa-IR" sz="5400" b="1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صحنه پیوسته بجاست </a:t>
            </a:r>
          </a:p>
          <a:p>
            <a:pPr algn="r" rtl="1"/>
            <a:r>
              <a:rPr lang="fa-IR" sz="5400" b="1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                                                                  خرم آن نغمه که مردم بسپارند به یاد</a:t>
            </a:r>
            <a:endParaRPr lang="en-US" sz="5400" b="1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Flowchart: Process 16"/>
          <p:cNvSpPr/>
          <p:nvPr/>
        </p:nvSpPr>
        <p:spPr>
          <a:xfrm>
            <a:off x="428596" y="1000108"/>
            <a:ext cx="8305800" cy="295292"/>
          </a:xfrm>
          <a:prstGeom prst="flowChartProcess">
            <a:avLst/>
          </a:prstGeom>
          <a:blipFill dpi="0" rotWithShape="1">
            <a:blip r:embed="rId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Rectangle 36"/>
          <p:cNvSpPr/>
          <p:nvPr/>
        </p:nvSpPr>
        <p:spPr>
          <a:xfrm>
            <a:off x="500034" y="1071546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cs typeface="Nazanin" pitchFamily="2" charset="-78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371600" y="1981200"/>
            <a:ext cx="7345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en-US" sz="2400" dirty="0" smtClean="0">
                <a:cs typeface="B Zar" pitchFamily="2" charset="-78"/>
              </a:rPr>
              <a:t> </a:t>
            </a:r>
            <a:r>
              <a:rPr lang="fa-IR" sz="2400" dirty="0" smtClean="0">
                <a:cs typeface="B Zar" pitchFamily="2" charset="-78"/>
              </a:rPr>
              <a:t>فراتحلیل اشاره به روشهایی دارد که به منظور شناسایی الگوهای موجود بین نتایج مطالعات مختلف به ترکیب و مقایسه آنها می پردازد</a:t>
            </a:r>
            <a:r>
              <a:rPr lang="en-US" sz="2400" dirty="0" smtClean="0">
                <a:cs typeface="B Zar" pitchFamily="2" charset="-78"/>
              </a:rPr>
              <a:t>.</a:t>
            </a:r>
            <a:endParaRPr lang="fa-IR" sz="2400" dirty="0" smtClean="0">
              <a:cs typeface="B Zar" pitchFamily="2" charset="-78"/>
            </a:endParaRPr>
          </a:p>
          <a:p>
            <a:pPr algn="just" rtl="1"/>
            <a:endParaRPr lang="en-US" sz="2400" dirty="0" smtClean="0">
              <a:cs typeface="B Zar" pitchFamily="2" charset="-78"/>
            </a:endParaRPr>
          </a:p>
          <a:p>
            <a:pPr algn="just" rtl="1"/>
            <a:endParaRPr lang="en-US" sz="2400" dirty="0" smtClean="0">
              <a:latin typeface="Calibri" pitchFamily="34" charset="0"/>
              <a:ea typeface="Calibri" pitchFamily="34" charset="0"/>
              <a:cs typeface="B Zar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 فراتحلیل ادغام یافته های مجموعه ای از مطالعات منتشر شده و تحلیل آماری کلی آنهاست.</a:t>
            </a:r>
            <a:endParaRPr lang="en-US" sz="2400" dirty="0" smtClean="0">
              <a:latin typeface="Calibri" pitchFamily="34" charset="0"/>
              <a:ea typeface="Calibri" pitchFamily="34" charset="0"/>
              <a:cs typeface="B Zar" pitchFamily="2" charset="-78"/>
            </a:endParaRPr>
          </a:p>
          <a:p>
            <a:pPr algn="just" rtl="1"/>
            <a:endParaRPr lang="fa-IR" sz="2400" dirty="0" smtClean="0">
              <a:latin typeface="Calibri" pitchFamily="34" charset="0"/>
              <a:ea typeface="Calibri" pitchFamily="34" charset="0"/>
              <a:cs typeface="B Zar" pitchFamily="2" charset="-78"/>
            </a:endParaRPr>
          </a:p>
          <a:p>
            <a:pPr algn="just" rtl="1"/>
            <a:endParaRPr lang="en-US" sz="2400" dirty="0" smtClean="0">
              <a:latin typeface="Calibri" pitchFamily="34" charset="0"/>
              <a:ea typeface="Calibri" pitchFamily="34" charset="0"/>
              <a:cs typeface="B Zar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 واژه فراتحلیل اولین بار توسط گلاس در سال 1976 مطرح شد</a:t>
            </a:r>
            <a:r>
              <a:rPr lang="en-US" sz="2400" dirty="0" smtClean="0">
                <a:cs typeface="B Zar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endParaRPr lang="en-US" sz="2400" dirty="0" smtClean="0">
              <a:solidFill>
                <a:srgbClr val="060302"/>
              </a:solidFill>
              <a:latin typeface="Calibri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solidFill>
                <a:srgbClr val="060302"/>
              </a:solidFill>
              <a:cs typeface="B Zar" pitchFamily="2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0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19654" y="0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بیان مساله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1000" y="990600"/>
            <a:ext cx="308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chemeClr val="bg1"/>
                </a:solidFill>
                <a:cs typeface="B Zar" pitchFamily="2" charset="-78"/>
              </a:rPr>
              <a:t>4</a:t>
            </a:r>
            <a:endParaRPr lang="en-US" sz="2000" b="1" dirty="0">
              <a:solidFill>
                <a:schemeClr val="bg1"/>
              </a:solidFill>
              <a:cs typeface="B Zar" pitchFamily="2" charset="-7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5807" y="4191000"/>
            <a:ext cx="1239593" cy="2514600"/>
            <a:chOff x="55807" y="4191000"/>
            <a:chExt cx="1239593" cy="2514600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76760" y="4191000"/>
              <a:ext cx="1218640" cy="497566"/>
            </a:xfrm>
            <a:prstGeom prst="rect">
              <a:avLst/>
            </a:prstGeom>
            <a:solidFill>
              <a:schemeClr val="accent2">
                <a:lumMod val="75000"/>
                <a:alpha val="58000"/>
              </a:schemeClr>
            </a:solidFill>
            <a:ln w="28575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marL="457200" indent="-457200" algn="ctr" fontAlgn="auto">
                <a:defRPr/>
              </a:pPr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76760" y="4724400"/>
              <a:ext cx="1218640" cy="5006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55807" y="5257800"/>
              <a:ext cx="1239593" cy="4697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55807" y="5791200"/>
              <a:ext cx="1239593" cy="4235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76200" y="6248400"/>
              <a:ext cx="1219200" cy="457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بحث و نتیجه‌گیری</a:t>
              </a:r>
              <a:endParaRPr lang="en-US" sz="12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4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Flowchart: Process 16"/>
          <p:cNvSpPr/>
          <p:nvPr/>
        </p:nvSpPr>
        <p:spPr>
          <a:xfrm>
            <a:off x="381000" y="1000108"/>
            <a:ext cx="8305800" cy="295292"/>
          </a:xfrm>
          <a:prstGeom prst="flowChartProcess">
            <a:avLst/>
          </a:prstGeom>
          <a:blipFill dpi="0" rotWithShape="1">
            <a:blip r:embed="rId2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Rectangle 36"/>
          <p:cNvSpPr/>
          <p:nvPr/>
        </p:nvSpPr>
        <p:spPr>
          <a:xfrm>
            <a:off x="1371600" y="2743200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Nazanin" pitchFamily="2" charset="-78"/>
              </a:rPr>
              <a:t>3</a:t>
            </a:r>
            <a:endParaRPr lang="fa-IR" sz="2000" b="1" dirty="0">
              <a:cs typeface="Nazanin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0"/>
            <a:ext cx="8305800" cy="1295400"/>
          </a:xfrm>
          <a:prstGeom prst="rect">
            <a:avLst/>
          </a:prstGeom>
          <a:blipFill dpi="0" rotWithShape="1">
            <a:blip r:embed="rId11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6C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" y="1071546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cs typeface="Nazanin" pitchFamily="2" charset="-78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C665-6F37-4427-8394-04DC6243A8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92606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chemeClr val="bg1"/>
                </a:solidFill>
                <a:cs typeface="B Zar" pitchFamily="2" charset="-78"/>
              </a:rPr>
              <a:t>5</a:t>
            </a:r>
            <a:endParaRPr lang="en-US" sz="2000" b="1" dirty="0">
              <a:solidFill>
                <a:schemeClr val="bg1"/>
              </a:solidFill>
              <a:cs typeface="B Zar" pitchFamily="2" charset="-7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654" y="0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بیان مساله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990600" y="1219200"/>
            <a:ext cx="7772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endParaRPr lang="fa-IR" sz="2400" dirty="0" smtClean="0">
              <a:cs typeface="B Zar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Zar" pitchFamily="2" charset="-78"/>
              </a:rPr>
              <a:t>  در واقع ایده ترکیب کمی نتایج به</a:t>
            </a:r>
            <a:r>
              <a:rPr lang="en-US" sz="2400" dirty="0" smtClean="0">
                <a:cs typeface="B Zar" pitchFamily="2" charset="-78"/>
              </a:rPr>
              <a:t> </a:t>
            </a:r>
            <a:r>
              <a:rPr lang="fa-IR" sz="2400" dirty="0" smtClean="0">
                <a:cs typeface="B Zar" pitchFamily="2" charset="-78"/>
              </a:rPr>
              <a:t>دست آمده از مطالعات مختلف به اوایل دهه 1900 برمی گردد</a:t>
            </a:r>
            <a:r>
              <a:rPr lang="en-US" sz="2400" dirty="0" smtClean="0">
                <a:cs typeface="B Zar" pitchFamily="2" charset="-78"/>
              </a:rPr>
              <a:t>.</a:t>
            </a:r>
            <a:endParaRPr lang="fa-IR" sz="2400" dirty="0" smtClean="0">
              <a:cs typeface="B Zar" pitchFamily="2" charset="-78"/>
            </a:endParaRPr>
          </a:p>
          <a:p>
            <a:pPr algn="just" rtl="1"/>
            <a:endParaRPr lang="fa-IR" sz="2400" dirty="0">
              <a:cs typeface="B Zar" pitchFamily="2" charset="-78"/>
            </a:endParaRPr>
          </a:p>
          <a:p>
            <a:pPr algn="just" rtl="1"/>
            <a:endParaRPr lang="fa-IR" sz="2400" dirty="0">
              <a:cs typeface="B Zar" pitchFamily="2" charset="-78"/>
            </a:endParaRPr>
          </a:p>
          <a:p>
            <a:pPr algn="just" rtl="1"/>
            <a:endParaRPr lang="en-US" sz="2400" dirty="0">
              <a:cs typeface="B Zar" pitchFamily="2" charset="-78"/>
            </a:endParaRPr>
          </a:p>
          <a:p>
            <a:pPr algn="just" rtl="1"/>
            <a:endParaRPr lang="en-US" sz="2400" dirty="0"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cs typeface="B Zar" pitchFamily="2" charset="-78"/>
            </a:endParaRPr>
          </a:p>
        </p:txBody>
      </p:sp>
      <p:sp>
        <p:nvSpPr>
          <p:cNvPr id="31" name="Diagonal Stripe 30"/>
          <p:cNvSpPr/>
          <p:nvPr/>
        </p:nvSpPr>
        <p:spPr>
          <a:xfrm>
            <a:off x="0" y="1524000"/>
            <a:ext cx="1143000" cy="5029200"/>
          </a:xfrm>
          <a:prstGeom prst="diagStripe">
            <a:avLst/>
          </a:prstGeom>
          <a:blipFill dpi="0" rotWithShape="1">
            <a:blip r:embed="rId2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graphicFrame>
        <p:nvGraphicFramePr>
          <p:cNvPr id="36" name="Diagram 35"/>
          <p:cNvGraphicFramePr/>
          <p:nvPr/>
        </p:nvGraphicFramePr>
        <p:xfrm>
          <a:off x="1371600" y="2590800"/>
          <a:ext cx="746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5807" y="4191000"/>
            <a:ext cx="1239593" cy="2514600"/>
            <a:chOff x="55807" y="4191000"/>
            <a:chExt cx="1239593" cy="2514600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76760" y="4191000"/>
              <a:ext cx="1218640" cy="497566"/>
            </a:xfrm>
            <a:prstGeom prst="rect">
              <a:avLst/>
            </a:prstGeom>
            <a:solidFill>
              <a:schemeClr val="accent2">
                <a:lumMod val="75000"/>
                <a:alpha val="58000"/>
              </a:schemeClr>
            </a:solidFill>
            <a:ln w="28575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marL="457200" indent="-457200" algn="ctr" fontAlgn="auto">
                <a:defRPr/>
              </a:pPr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76760" y="4724400"/>
              <a:ext cx="1218640" cy="50060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55807" y="5257800"/>
              <a:ext cx="1239593" cy="4697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55807" y="5791200"/>
              <a:ext cx="1239593" cy="42358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76200" y="6248400"/>
              <a:ext cx="1219200" cy="457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بحث و نتیجه‌گیری</a:t>
              </a:r>
              <a:endParaRPr lang="en-US" sz="12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71546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6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1143000" y="1746171"/>
            <a:ext cx="769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52413" algn="r" rtl="1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fa-IR" sz="25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ا</a:t>
            </a:r>
            <a:r>
              <a:rPr lang="ar-SA" sz="25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ستفاده از فراتحليل در شرايط زير </a:t>
            </a:r>
            <a:r>
              <a:rPr lang="ar-SA" sz="25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مفيد</a:t>
            </a:r>
            <a:r>
              <a:rPr lang="ar-SA" sz="25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است:</a:t>
            </a:r>
            <a:endParaRPr lang="en-US" sz="2500" b="1" dirty="0" smtClean="0">
              <a:latin typeface="Arial" pitchFamily="34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a-I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فراهم كردن يك برآورد دقيق تر از تأثيرهاي تيماري</a:t>
            </a:r>
            <a:endParaRPr kumimoji="0" lang="fa-I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ارزيابي نتايج مثبت كلي در زيرگروه‌هاي از قبل مشخص شده در بيماران</a:t>
            </a:r>
            <a:endParaRPr kumimoji="0" lang="fa-I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ارزيابي كارآمدي (احتياج به تواني بيشتر از توان فراهم شده بوسيله مطالعات تكي )</a:t>
            </a:r>
            <a:endParaRPr kumimoji="0" lang="fa-IR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ارزيابي نتايج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متضا</a:t>
            </a: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د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مطالعات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Zar" pitchFamily="2" charset="-78"/>
              </a:rPr>
              <a:t> 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252413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Zar" pitchFamily="2" charset="-78"/>
              </a:rPr>
              <a:t/>
            </a:r>
            <a:b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Zar" pitchFamily="2" charset="-78"/>
              </a:rPr>
            </a:b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19654" y="0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بیان مساله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807" y="4191000"/>
            <a:ext cx="1239593" cy="2514600"/>
            <a:chOff x="55807" y="4191000"/>
            <a:chExt cx="1239593" cy="251460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76760" y="4191000"/>
              <a:ext cx="1218640" cy="497566"/>
            </a:xfrm>
            <a:prstGeom prst="rect">
              <a:avLst/>
            </a:prstGeom>
            <a:solidFill>
              <a:schemeClr val="accent2">
                <a:lumMod val="75000"/>
                <a:alpha val="58000"/>
              </a:schemeClr>
            </a:solidFill>
            <a:ln w="28575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marL="457200" indent="-457200" algn="ctr" fontAlgn="auto">
                <a:defRPr/>
              </a:pPr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6760" y="4724400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55807" y="5257800"/>
              <a:ext cx="1239593" cy="4697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55807" y="5791200"/>
              <a:ext cx="1239593" cy="4235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76200" y="6248400"/>
              <a:ext cx="1219200" cy="457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بحث و نتیجه‌گیری</a:t>
              </a:r>
              <a:endParaRPr lang="en-US" sz="12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71546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7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762000" y="914400"/>
            <a:ext cx="7924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62000" y="914400"/>
            <a:ext cx="7924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a-I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اهداف فراتحليل عبارتند از :</a:t>
            </a:r>
            <a:endParaRPr kumimoji="0" lang="fa-IR" sz="2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100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حل تناقض آشكار در نتايج حاصل از مطالعات</a:t>
            </a:r>
            <a:endParaRPr kumimoji="0" lang="fa-I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100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غلبه بر اندازه نمونه ناكافي در مطالعات تكي</a:t>
            </a:r>
            <a:endParaRPr kumimoji="0" lang="fa-I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100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بررسي اهدافي كه نياز به اندازه نمونه‌هاي بزرگتر از اندازه نمونه مطالعات تكي دارد</a:t>
            </a:r>
            <a:endParaRPr kumimoji="0" lang="fa-I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100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بررسي تعميم‌پذيري نتايج</a:t>
            </a:r>
            <a:endParaRPr kumimoji="0" lang="fa-I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100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ar-SA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تعيين اينكه آيا مطالعات جديد لازم هستند يا نه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100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algn="r" rtl="1" eaLnBrk="0" hangingPunct="0"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lang="fa-IR" sz="2100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برآورد بهتر از اثر درمان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100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فراهم کردن آزمونی با توان آماری بالاتر از توان تک تک مطالعات مستقل مورد بررسی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100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تحلیل زیر گروه</a:t>
            </a:r>
            <a:r>
              <a:rPr kumimoji="0" lang="fa-IR" sz="2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kumimoji="0" lang="fa-IR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هایی از افراد انتخاب شده از مطالعات مختلف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19654" y="0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بیان مساله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5807" y="4191000"/>
            <a:ext cx="1239593" cy="2514600"/>
            <a:chOff x="55807" y="4191000"/>
            <a:chExt cx="1239593" cy="2514600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76760" y="4191000"/>
              <a:ext cx="1218640" cy="497566"/>
            </a:xfrm>
            <a:prstGeom prst="rect">
              <a:avLst/>
            </a:prstGeom>
            <a:solidFill>
              <a:schemeClr val="accent2">
                <a:lumMod val="75000"/>
                <a:alpha val="58000"/>
              </a:schemeClr>
            </a:solidFill>
            <a:ln w="28575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marL="457200" indent="-457200" algn="ctr" fontAlgn="auto">
                <a:defRPr/>
              </a:pPr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76760" y="4724400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55807" y="5257800"/>
              <a:ext cx="1239593" cy="4697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55807" y="5791200"/>
              <a:ext cx="1239593" cy="4235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76200" y="6248400"/>
              <a:ext cx="1219200" cy="457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بحث و نتیجه‌گیری</a:t>
              </a:r>
              <a:endParaRPr lang="en-US" sz="12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71546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8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762000" y="914400"/>
            <a:ext cx="7924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219200" y="1721584"/>
            <a:ext cx="75612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buFont typeface="Wingdings" pitchFamily="2" charset="2"/>
              <a:buChar char="Ø"/>
              <a:defRPr/>
            </a:pPr>
            <a:r>
              <a:rPr lang="fa-IR" sz="2500" dirty="0" smtClean="0">
                <a:cs typeface="B Zar" pitchFamily="2" charset="-78"/>
              </a:rPr>
              <a:t> </a:t>
            </a:r>
            <a:r>
              <a:rPr lang="fa-IR" sz="2500" dirty="0" smtClean="0">
                <a:solidFill>
                  <a:srgbClr val="FF0000"/>
                </a:solidFill>
                <a:cs typeface="B Zar" pitchFamily="2" charset="-78"/>
              </a:rPr>
              <a:t>چالش های فراتحلیل</a:t>
            </a:r>
            <a:r>
              <a:rPr lang="fa-IR" sz="2500" dirty="0" smtClean="0">
                <a:cs typeface="B Zar" pitchFamily="2" charset="-78"/>
              </a:rPr>
              <a:t>:</a:t>
            </a:r>
          </a:p>
          <a:p>
            <a:pPr marL="457200" indent="-457200" algn="just" rtl="1">
              <a:defRPr/>
            </a:pPr>
            <a:r>
              <a:rPr lang="fa-IR" sz="2500" dirty="0" smtClean="0">
                <a:cs typeface="B Zar" pitchFamily="2" charset="-78"/>
              </a:rPr>
              <a:t>1. اریبی انتشار</a:t>
            </a:r>
          </a:p>
          <a:p>
            <a:pPr marL="457200" indent="-457200" algn="just" rtl="1">
              <a:defRPr/>
            </a:pPr>
            <a:r>
              <a:rPr lang="fa-IR" sz="2500" dirty="0" smtClean="0">
                <a:cs typeface="B Zar" pitchFamily="2" charset="-78"/>
              </a:rPr>
              <a:t>2. وجود مقادیر دورافتاده و موثر </a:t>
            </a:r>
          </a:p>
          <a:p>
            <a:pPr algn="just" rtl="1">
              <a:defRPr/>
            </a:pPr>
            <a:r>
              <a:rPr lang="en-US" sz="2500" dirty="0" smtClean="0">
                <a:cs typeface="B Zar" pitchFamily="2" charset="-78"/>
              </a:rPr>
              <a:t> </a:t>
            </a:r>
            <a:endParaRPr lang="en-US" sz="2500" dirty="0">
              <a:cs typeface="B Zar" pitchFamily="2" charset="-78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295400" y="3330476"/>
            <a:ext cx="75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 منظور </a:t>
            </a:r>
            <a:r>
              <a:rPr lang="fa-IR" sz="2400" dirty="0">
                <a:latin typeface="Calibri" pitchFamily="34" charset="0"/>
                <a:ea typeface="Calibri" pitchFamily="34" charset="0"/>
                <a:cs typeface="B Zar" pitchFamily="2" charset="-78"/>
              </a:rPr>
              <a:t>از اریبی انتشار این است که یک فراتحلیل شامل تمام مطالعات انجام شده در مورد موضوع مورد بررسی </a:t>
            </a:r>
            <a:r>
              <a:rPr lang="fa-IR" sz="24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نیست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.</a:t>
            </a:r>
          </a:p>
          <a:p>
            <a:pPr algn="just" rtl="1"/>
            <a:endParaRPr lang="en-US" sz="2400" dirty="0" smtClean="0">
              <a:latin typeface="Calibri" pitchFamily="34" charset="0"/>
              <a:ea typeface="Calibri" pitchFamily="34" charset="0"/>
              <a:cs typeface="B Zar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B Zar" pitchFamily="2" charset="-78"/>
              </a:rPr>
              <a:t>بسیاری </a:t>
            </a:r>
            <a:r>
              <a:rPr lang="fa-IR" sz="2400" dirty="0">
                <a:latin typeface="Calibri" pitchFamily="34" charset="0"/>
                <a:ea typeface="Calibri" pitchFamily="34" charset="0"/>
                <a:cs typeface="B Zar" pitchFamily="2" charset="-78"/>
              </a:rPr>
              <a:t>از مطالعات در نقاط مختلف دنیا انجام می شود ولی نتایج آنها به دلایل مختلف منتشر نمی شود و یا حداقل در مجلات ایندکس نشده منتشر می شود.</a:t>
            </a:r>
          </a:p>
          <a:p>
            <a:pPr algn="just" rtl="1"/>
            <a:endParaRPr lang="en-US" sz="2400" dirty="0">
              <a:ea typeface="Calibri" pitchFamily="34" charset="0"/>
              <a:cs typeface="B Zar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19654" y="0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بیان مساله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5807" y="4191000"/>
            <a:ext cx="1239593" cy="2514600"/>
            <a:chOff x="55807" y="4191000"/>
            <a:chExt cx="1239593" cy="2514600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76760" y="4191000"/>
              <a:ext cx="1218640" cy="497566"/>
            </a:xfrm>
            <a:prstGeom prst="rect">
              <a:avLst/>
            </a:prstGeom>
            <a:solidFill>
              <a:schemeClr val="accent2">
                <a:lumMod val="75000"/>
                <a:alpha val="58000"/>
              </a:schemeClr>
            </a:solidFill>
            <a:ln w="28575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marL="457200" indent="-457200" algn="ctr" fontAlgn="auto">
                <a:defRPr/>
              </a:pPr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76760" y="4724400"/>
              <a:ext cx="1218640" cy="50060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55807" y="5257800"/>
              <a:ext cx="1239593" cy="4697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55807" y="5791200"/>
              <a:ext cx="1239593" cy="4235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76200" y="6248400"/>
              <a:ext cx="1219200" cy="457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بحث و نتیجه‌گیری</a:t>
              </a:r>
              <a:endParaRPr lang="en-US" sz="12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gonal Stripe 40"/>
          <p:cNvSpPr/>
          <p:nvPr/>
        </p:nvSpPr>
        <p:spPr>
          <a:xfrm>
            <a:off x="0" y="0"/>
            <a:ext cx="685800" cy="68580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0" y="990600"/>
            <a:ext cx="1066800" cy="58674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0" y="1828800"/>
            <a:ext cx="1143000" cy="50292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0" y="4191000"/>
            <a:ext cx="1752600" cy="18669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Diagonal Stripe 20"/>
          <p:cNvSpPr/>
          <p:nvPr/>
        </p:nvSpPr>
        <p:spPr>
          <a:xfrm>
            <a:off x="0" y="3200400"/>
            <a:ext cx="1676400" cy="3657600"/>
          </a:xfrm>
          <a:prstGeom prst="diagStripe">
            <a:avLst/>
          </a:prstGeom>
          <a:blipFill dpi="0" rotWithShape="1">
            <a:blip r:embed="rId5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Diagonal Stripe 21"/>
          <p:cNvSpPr/>
          <p:nvPr/>
        </p:nvSpPr>
        <p:spPr>
          <a:xfrm>
            <a:off x="0" y="3733800"/>
            <a:ext cx="2743200" cy="3124200"/>
          </a:xfrm>
          <a:prstGeom prst="diagStripe">
            <a:avLst/>
          </a:prstGeom>
          <a:blipFill dpi="0" rotWithShape="1">
            <a:blip r:embed="rId6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>
            <a:off x="0" y="3962400"/>
            <a:ext cx="3048000" cy="2895600"/>
          </a:xfrm>
          <a:prstGeom prst="diagStripe">
            <a:avLst/>
          </a:prstGeom>
          <a:blipFill dpi="0" rotWithShape="1">
            <a:blip r:embed="rId7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Diagonal Stripe 23"/>
          <p:cNvSpPr/>
          <p:nvPr/>
        </p:nvSpPr>
        <p:spPr>
          <a:xfrm>
            <a:off x="0" y="4191000"/>
            <a:ext cx="3276600" cy="2667000"/>
          </a:xfrm>
          <a:prstGeom prst="diagStripe">
            <a:avLst/>
          </a:prstGeom>
          <a:blipFill dpi="0" rotWithShape="1">
            <a:blip r:embed="rId8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5" name="Diagonal Stripe 24"/>
          <p:cNvSpPr/>
          <p:nvPr/>
        </p:nvSpPr>
        <p:spPr>
          <a:xfrm>
            <a:off x="0" y="4343400"/>
            <a:ext cx="2590800" cy="2514600"/>
          </a:xfrm>
          <a:prstGeom prst="diagStripe">
            <a:avLst/>
          </a:prstGeom>
          <a:blipFill dpi="0" rotWithShape="1">
            <a:blip r:embed="rId9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6" name="Diagonal Stripe 25"/>
          <p:cNvSpPr/>
          <p:nvPr/>
        </p:nvSpPr>
        <p:spPr>
          <a:xfrm>
            <a:off x="0" y="4724400"/>
            <a:ext cx="3886200" cy="2133600"/>
          </a:xfrm>
          <a:prstGeom prst="diagStripe">
            <a:avLst/>
          </a:prstGeom>
          <a:blipFill dpi="0" rotWithShape="1">
            <a:blip r:embed="rId10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7" name="Diagonal Stripe 26"/>
          <p:cNvSpPr/>
          <p:nvPr/>
        </p:nvSpPr>
        <p:spPr>
          <a:xfrm>
            <a:off x="0" y="4953000"/>
            <a:ext cx="3505200" cy="1905000"/>
          </a:xfrm>
          <a:prstGeom prst="diagStripe">
            <a:avLst/>
          </a:prstGeom>
          <a:blipFill dpi="0" rotWithShape="1">
            <a:blip r:embed="rId11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9" name="Diagonal Stripe 28"/>
          <p:cNvSpPr/>
          <p:nvPr/>
        </p:nvSpPr>
        <p:spPr>
          <a:xfrm>
            <a:off x="0" y="5410200"/>
            <a:ext cx="4572000" cy="1447800"/>
          </a:xfrm>
          <a:prstGeom prst="diagStripe">
            <a:avLst/>
          </a:prstGeom>
          <a:blipFill dpi="0" rotWithShape="1">
            <a:blip r:embed="rId3" cstate="print">
              <a:alphaModFix amt="50000"/>
              <a:lum bright="-30000" contrast="-5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>
            <a:off x="0" y="6019800"/>
            <a:ext cx="5181600" cy="8382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ight Triangle 18"/>
          <p:cNvSpPr/>
          <p:nvPr/>
        </p:nvSpPr>
        <p:spPr>
          <a:xfrm>
            <a:off x="0" y="6248400"/>
            <a:ext cx="6400800" cy="609600"/>
          </a:xfrm>
          <a:prstGeom prst="rtTriangle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ectangle 27"/>
          <p:cNvSpPr/>
          <p:nvPr/>
        </p:nvSpPr>
        <p:spPr>
          <a:xfrm>
            <a:off x="457200" y="0"/>
            <a:ext cx="8305800" cy="1295400"/>
          </a:xfrm>
          <a:prstGeom prst="rect">
            <a:avLst/>
          </a:prstGeom>
          <a:blipFill dpi="0" rotWithShape="1">
            <a:blip r:embed="rId12" cstate="print">
              <a:alphaModFix amt="36000"/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rgbClr val="006C00"/>
              </a:solidFill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28596" y="1000108"/>
            <a:ext cx="8316000" cy="295292"/>
          </a:xfrm>
          <a:prstGeom prst="flowChartProcess">
            <a:avLst/>
          </a:prstGeom>
          <a:blipFill dpi="0" rotWithShape="1">
            <a:blip r:embed="rId3" cstate="print">
              <a:lum bright="-36000" contrast="-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ectangle 38"/>
          <p:cNvSpPr/>
          <p:nvPr/>
        </p:nvSpPr>
        <p:spPr>
          <a:xfrm>
            <a:off x="471430" y="1071546"/>
            <a:ext cx="28575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Zar" pitchFamily="2" charset="-78"/>
              </a:rPr>
              <a:t>9</a:t>
            </a:r>
            <a:endParaRPr lang="fa-IR" sz="2000" b="1" dirty="0">
              <a:cs typeface="B Zar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FFF3-CBD4-45E0-A93E-6408EF5C58B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519654" y="0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C00"/>
                </a:soli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بیان مساله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C00"/>
              </a:soli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419225" y="1322487"/>
            <a:ext cx="73437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 eaLnBrk="0" hangingPunct="0">
              <a:buFontTx/>
              <a:buBlip>
                <a:blip r:embed="rId13"/>
              </a:buBlip>
            </a:pPr>
            <a:r>
              <a:rPr lang="fa-IR" sz="2700" dirty="0">
                <a:solidFill>
                  <a:srgbClr val="060302"/>
                </a:solidFill>
                <a:latin typeface="Calibri" pitchFamily="34" charset="0"/>
                <a:ea typeface="Calibri" pitchFamily="34" charset="0"/>
                <a:cs typeface="B Zar" pitchFamily="2" charset="-78"/>
              </a:rPr>
              <a:t> </a:t>
            </a:r>
            <a:r>
              <a:rPr lang="fa-IR" sz="27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Zar" pitchFamily="2" charset="-78"/>
              </a:rPr>
              <a:t>روش</a:t>
            </a:r>
            <a:r>
              <a:rPr lang="en-US" sz="27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Zar" pitchFamily="2" charset="-78"/>
              </a:rPr>
              <a:t> </a:t>
            </a:r>
            <a:r>
              <a:rPr lang="fa-IR" sz="27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Zar" pitchFamily="2" charset="-78"/>
              </a:rPr>
              <a:t>های شناسایی اریبی انتشار:</a:t>
            </a:r>
          </a:p>
          <a:p>
            <a:pPr algn="just" rtl="1" eaLnBrk="0" hangingPunct="0"/>
            <a:endParaRPr lang="en-US" sz="2700" dirty="0">
              <a:solidFill>
                <a:srgbClr val="060302"/>
              </a:solidFill>
              <a:cs typeface="B Zar" pitchFamily="2" charset="-78"/>
            </a:endParaRPr>
          </a:p>
          <a:p>
            <a:pPr algn="just" rtl="1" eaLnBrk="0" hangingPunct="0"/>
            <a:r>
              <a:rPr lang="fa-IR" sz="2700" dirty="0">
                <a:solidFill>
                  <a:srgbClr val="060302"/>
                </a:solidFill>
                <a:latin typeface="Calibri" pitchFamily="34" charset="0"/>
                <a:cs typeface="B Zar" pitchFamily="2" charset="-78"/>
              </a:rPr>
              <a:t>روش همبستگی رتبه ای بگ</a:t>
            </a:r>
            <a:endParaRPr lang="fa-IR" sz="2700" dirty="0">
              <a:solidFill>
                <a:srgbClr val="060302"/>
              </a:solidFill>
              <a:cs typeface="B Zar" pitchFamily="2" charset="-78"/>
            </a:endParaRPr>
          </a:p>
          <a:p>
            <a:pPr algn="just" rtl="1" eaLnBrk="0" hangingPunct="0"/>
            <a:r>
              <a:rPr lang="fa-IR" sz="2700" dirty="0">
                <a:solidFill>
                  <a:srgbClr val="060302"/>
                </a:solidFill>
                <a:latin typeface="Calibri" pitchFamily="34" charset="0"/>
                <a:cs typeface="B Zar" pitchFamily="2" charset="-78"/>
              </a:rPr>
              <a:t>روش رگرسیونی ایگر </a:t>
            </a:r>
            <a:endParaRPr lang="en-US" sz="2700" dirty="0">
              <a:solidFill>
                <a:srgbClr val="060302"/>
              </a:solidFill>
              <a:cs typeface="B Zar" pitchFamily="2" charset="-78"/>
            </a:endParaRPr>
          </a:p>
          <a:p>
            <a:pPr algn="just" rtl="1" eaLnBrk="0" hangingPunct="0"/>
            <a:r>
              <a:rPr lang="fa-IR" sz="2700" dirty="0">
                <a:solidFill>
                  <a:srgbClr val="060302"/>
                </a:solidFill>
                <a:latin typeface="Calibri" pitchFamily="34" charset="0"/>
                <a:cs typeface="B Zar" pitchFamily="2" charset="-78"/>
              </a:rPr>
              <a:t>روش رگرسیونی براساس نمودار فونل(روش رگرسیونی تعدیل یافته)</a:t>
            </a:r>
          </a:p>
          <a:p>
            <a:pPr algn="just" rtl="1" eaLnBrk="0" hangingPunct="0"/>
            <a:endParaRPr lang="en-US" sz="2700" dirty="0">
              <a:solidFill>
                <a:srgbClr val="060302"/>
              </a:solidFill>
              <a:latin typeface="Calibri" pitchFamily="34" charset="0"/>
              <a:cs typeface="B Zar" pitchFamily="2" charset="-78"/>
            </a:endParaRPr>
          </a:p>
          <a:p>
            <a:pPr algn="just" rtl="1" eaLnBrk="0" hangingPunct="0"/>
            <a:endParaRPr lang="en-US" sz="2700" dirty="0">
              <a:solidFill>
                <a:srgbClr val="060302"/>
              </a:solidFill>
              <a:cs typeface="B Zar" pitchFamily="2" charset="-78"/>
            </a:endParaRPr>
          </a:p>
          <a:p>
            <a:pPr algn="just" rtl="1" eaLnBrk="0" hangingPunct="0">
              <a:buFontTx/>
              <a:buBlip>
                <a:blip r:embed="rId14"/>
              </a:buBlip>
            </a:pPr>
            <a:r>
              <a:rPr lang="fa-IR" sz="2700" dirty="0">
                <a:solidFill>
                  <a:srgbClr val="060302"/>
                </a:solidFill>
                <a:latin typeface="Calibri" pitchFamily="34" charset="0"/>
                <a:cs typeface="B Zar" pitchFamily="2" charset="-78"/>
              </a:rPr>
              <a:t> </a:t>
            </a:r>
            <a:r>
              <a:rPr lang="fa-IR" sz="2700" dirty="0">
                <a:solidFill>
                  <a:srgbClr val="FF0000"/>
                </a:solidFill>
                <a:latin typeface="Calibri" pitchFamily="34" charset="0"/>
                <a:cs typeface="B Zar" pitchFamily="2" charset="-78"/>
              </a:rPr>
              <a:t>روش تصحیح اریبی انتشار: </a:t>
            </a:r>
          </a:p>
          <a:p>
            <a:pPr algn="just" rtl="1" eaLnBrk="0" hangingPunct="0"/>
            <a:endParaRPr lang="fa-IR" sz="2700" dirty="0">
              <a:solidFill>
                <a:srgbClr val="060302"/>
              </a:solidFill>
              <a:latin typeface="Calibri" pitchFamily="34" charset="0"/>
              <a:cs typeface="B Zar" pitchFamily="2" charset="-78"/>
            </a:endParaRPr>
          </a:p>
          <a:p>
            <a:pPr algn="just" rtl="1" eaLnBrk="0" hangingPunct="0"/>
            <a:r>
              <a:rPr lang="fa-IR" sz="2700" dirty="0">
                <a:solidFill>
                  <a:srgbClr val="060302"/>
                </a:solidFill>
                <a:latin typeface="Calibri" pitchFamily="34" charset="0"/>
                <a:cs typeface="B Zar" pitchFamily="2" charset="-78"/>
              </a:rPr>
              <a:t>روش برش و پر کردن</a:t>
            </a:r>
          </a:p>
          <a:p>
            <a:pPr algn="just" rtl="1" eaLnBrk="0" hangingPunct="0"/>
            <a:r>
              <a:rPr lang="fa-IR" sz="2700" dirty="0">
                <a:solidFill>
                  <a:srgbClr val="060302"/>
                </a:solidFill>
                <a:latin typeface="Calibri" pitchFamily="34" charset="0"/>
                <a:cs typeface="B Zar" pitchFamily="2" charset="-78"/>
              </a:rPr>
              <a:t>روش های کمی برای برآورد تعداد مطالعات گمشده</a:t>
            </a:r>
          </a:p>
          <a:p>
            <a:pPr algn="just" rtl="1" eaLnBrk="0" hangingPunct="0"/>
            <a:r>
              <a:rPr lang="fa-IR" sz="2700" dirty="0">
                <a:solidFill>
                  <a:srgbClr val="060302"/>
                </a:solidFill>
                <a:latin typeface="Calibri" pitchFamily="34" charset="0"/>
                <a:cs typeface="B Zar" pitchFamily="2" charset="-78"/>
              </a:rPr>
              <a:t>روش برآورد تاثیر مطالعات گمشده</a:t>
            </a:r>
            <a:endParaRPr lang="fa-IR" sz="2700" dirty="0">
              <a:solidFill>
                <a:srgbClr val="060302"/>
              </a:solidFill>
              <a:cs typeface="B Zar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5807" y="4191000"/>
            <a:ext cx="1239593" cy="2514600"/>
            <a:chOff x="55807" y="4191000"/>
            <a:chExt cx="1239593" cy="2514600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76760" y="4191000"/>
              <a:ext cx="1218640" cy="497566"/>
            </a:xfrm>
            <a:prstGeom prst="rect">
              <a:avLst/>
            </a:prstGeom>
            <a:solidFill>
              <a:schemeClr val="accent2">
                <a:lumMod val="75000"/>
                <a:alpha val="58000"/>
              </a:schemeClr>
            </a:solidFill>
            <a:ln w="28575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marL="457200" indent="-457200" algn="ctr" fontAlgn="auto">
                <a:defRPr/>
              </a:pPr>
              <a:r>
                <a:rPr lang="fa-IR" sz="1400" b="1" dirty="0" smtClean="0">
                  <a:cs typeface="B Zar" pitchFamily="2" charset="-78"/>
                </a:rPr>
                <a:t>بیان مساله</a:t>
              </a:r>
              <a:endParaRPr lang="fa-IR" sz="1400" b="1" dirty="0">
                <a:cs typeface="B Zar" pitchFamily="2" charset="-78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76760" y="4724400"/>
              <a:ext cx="1218640" cy="50060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100" b="1" dirty="0" smtClean="0">
                  <a:cs typeface="B Zar" pitchFamily="2" charset="-78"/>
                </a:rPr>
                <a:t>مثال کاربردی(فراتحلیل)</a:t>
              </a:r>
              <a:endParaRPr lang="en-US" sz="1100" b="1" dirty="0">
                <a:cs typeface="B Zar" pitchFamily="2" charset="-78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55807" y="5257800"/>
              <a:ext cx="1239593" cy="46979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روش تشخیص نقاط دورافتاده و موثر</a:t>
              </a:r>
              <a:endParaRPr lang="en-US" sz="1200" b="1" dirty="0">
                <a:cs typeface="B Zar" pitchFamily="2" charset="-78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55807" y="5791200"/>
              <a:ext cx="1239593" cy="4235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 rtl="1">
                <a:spcBef>
                  <a:spcPts val="600"/>
                </a:spcBef>
              </a:pPr>
              <a:r>
                <a:rPr lang="fa-IR" sz="1100" b="1" dirty="0" smtClean="0">
                  <a:cs typeface="B Zar" pitchFamily="2" charset="-78"/>
                </a:rPr>
                <a:t>مثال کاربردی(تشخیص نقاط)</a:t>
              </a:r>
              <a:endParaRPr lang="en-US" sz="1100" b="1" dirty="0" smtClean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  <a:p>
              <a:pPr algn="ctr" rtl="1">
                <a:spcBef>
                  <a:spcPts val="600"/>
                </a:spcBef>
              </a:pPr>
              <a:endParaRPr lang="en-US" sz="1100" b="1" dirty="0">
                <a:solidFill>
                  <a:schemeClr val="bg1"/>
                </a:solidFill>
                <a:latin typeface="Times New Roman" pitchFamily="18" charset="0"/>
                <a:cs typeface="B Zar" pitchFamily="2" charset="-78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76200" y="6248400"/>
              <a:ext cx="1219200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18000" tIns="91440" rIns="18000" bIns="90000"/>
            <a:lstStyle/>
            <a:p>
              <a:pPr algn="ctr">
                <a:defRPr/>
              </a:pPr>
              <a:r>
                <a:rPr lang="fa-IR" sz="1200" b="1" dirty="0" smtClean="0">
                  <a:cs typeface="B Zar" pitchFamily="2" charset="-78"/>
                </a:rPr>
                <a:t>بحث و نتیجه‌گیری</a:t>
              </a:r>
              <a:endParaRPr lang="en-US" sz="1200" b="1" dirty="0">
                <a:cs typeface="B 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16245</TotalTime>
  <Words>2192</Words>
  <Application>Microsoft Office PowerPoint</Application>
  <PresentationFormat>On-screen Show (4:3)</PresentationFormat>
  <Paragraphs>681</Paragraphs>
  <Slides>31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somayeh</dc:creator>
  <cp:lastModifiedBy>KH</cp:lastModifiedBy>
  <cp:revision>857</cp:revision>
  <dcterms:modified xsi:type="dcterms:W3CDTF">2015-04-29T08:30:42Z</dcterms:modified>
</cp:coreProperties>
</file>