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57" r:id="rId2"/>
    <p:sldId id="258" r:id="rId3"/>
    <p:sldId id="259" r:id="rId4"/>
    <p:sldId id="260" r:id="rId5"/>
    <p:sldId id="261" r:id="rId6"/>
    <p:sldId id="262" r:id="rId7"/>
    <p:sldId id="297" r:id="rId8"/>
    <p:sldId id="265" r:id="rId9"/>
    <p:sldId id="324" r:id="rId10"/>
    <p:sldId id="298" r:id="rId11"/>
    <p:sldId id="266" r:id="rId12"/>
    <p:sldId id="267" r:id="rId13"/>
    <p:sldId id="268" r:id="rId14"/>
    <p:sldId id="300" r:id="rId15"/>
    <p:sldId id="301" r:id="rId16"/>
    <p:sldId id="270" r:id="rId17"/>
    <p:sldId id="299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2" r:id="rId28"/>
    <p:sldId id="283" r:id="rId29"/>
    <p:sldId id="285" r:id="rId30"/>
    <p:sldId id="286" r:id="rId31"/>
    <p:sldId id="287" r:id="rId32"/>
    <p:sldId id="288" r:id="rId33"/>
    <p:sldId id="289" r:id="rId34"/>
    <p:sldId id="290" r:id="rId35"/>
    <p:sldId id="302" r:id="rId36"/>
    <p:sldId id="303" r:id="rId37"/>
    <p:sldId id="291" r:id="rId38"/>
    <p:sldId id="292" r:id="rId39"/>
    <p:sldId id="318" r:id="rId40"/>
    <p:sldId id="293" r:id="rId41"/>
    <p:sldId id="320" r:id="rId42"/>
    <p:sldId id="321" r:id="rId43"/>
    <p:sldId id="322" r:id="rId44"/>
    <p:sldId id="323" r:id="rId45"/>
    <p:sldId id="325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87" d="100"/>
          <a:sy n="87" d="100"/>
        </p:scale>
        <p:origin x="15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188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B3C47-9884-4F3D-B8AB-7288C0033ACF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75443-FF16-4CE2-9D53-E12E0D2A0F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04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817CC91-F896-4A78-BF7E-BB910D1DC67E}" type="datetime1">
              <a:rPr lang="en-US" smtClean="0">
                <a:solidFill>
                  <a:srgbClr val="04617B"/>
                </a:solidFill>
              </a:rPr>
              <a:pPr/>
              <a:t>5/10/2015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1518D24-33FB-4B1E-97EF-003A31D4E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CF2A-A360-440D-88BD-A50E59B58CB5}" type="datetime1">
              <a:rPr lang="en-US" smtClean="0">
                <a:solidFill>
                  <a:srgbClr val="04617B"/>
                </a:solidFill>
              </a:rPr>
              <a:pPr/>
              <a:t>5/10/2015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8D24-33FB-4B1E-97EF-003A31D4E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8BB8-DA64-441D-9CA1-2E4306FB5758}" type="datetime1">
              <a:rPr lang="en-US" smtClean="0">
                <a:solidFill>
                  <a:srgbClr val="04617B"/>
                </a:solidFill>
              </a:rPr>
              <a:pPr/>
              <a:t>5/10/2015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8D24-33FB-4B1E-97EF-003A31D4E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E91BC9-8FC2-4CA0-BEE2-B9529E6FDA26}" type="datetime1">
              <a:rPr lang="en-US" smtClean="0">
                <a:solidFill>
                  <a:srgbClr val="04617B"/>
                </a:solidFill>
              </a:rPr>
              <a:pPr/>
              <a:t>5/10/2015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518D24-33FB-4B1E-97EF-003A31D4E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04617B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5274559-A7A7-4668-BFC0-7E0E5E197D09}" type="datetime1">
              <a:rPr lang="en-US" smtClean="0">
                <a:solidFill>
                  <a:srgbClr val="DBF5F9"/>
                </a:solidFill>
              </a:rPr>
              <a:pPr/>
              <a:t>5/10/2015</a:t>
            </a:fld>
            <a:endParaRPr lang="en-US">
              <a:solidFill>
                <a:srgbClr val="DBF5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>
              <a:solidFill>
                <a:srgbClr val="DBF5F9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1518D24-33FB-4B1E-97EF-003A31D4E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BDAB-1355-4BC3-BF00-BA692B7A9014}" type="datetime1">
              <a:rPr lang="en-US" smtClean="0">
                <a:solidFill>
                  <a:srgbClr val="04617B"/>
                </a:solidFill>
              </a:rPr>
              <a:pPr/>
              <a:t>5/10/2015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8D24-33FB-4B1E-97EF-003A31D4E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B3BB-C5C4-4CC8-A9DA-B2047DC4FD55}" type="datetime1">
              <a:rPr lang="en-US" smtClean="0">
                <a:solidFill>
                  <a:srgbClr val="04617B"/>
                </a:solidFill>
              </a:rPr>
              <a:pPr/>
              <a:t>5/10/2015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8D24-33FB-4B1E-97EF-003A31D4E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9023E3-E9C9-4194-8FED-AF833BA8B4D0}" type="datetime1">
              <a:rPr lang="en-US" smtClean="0">
                <a:solidFill>
                  <a:srgbClr val="04617B"/>
                </a:solidFill>
              </a:rPr>
              <a:pPr/>
              <a:t>5/10/2015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518D24-33FB-4B1E-97EF-003A31D4E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04617B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757B8-DF49-4100-BF29-E45FB77A4C98}" type="datetime1">
              <a:rPr lang="en-US" smtClean="0">
                <a:solidFill>
                  <a:srgbClr val="04617B"/>
                </a:solidFill>
              </a:rPr>
              <a:pPr/>
              <a:t>5/10/2015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8D24-33FB-4B1E-97EF-003A31D4E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5291F3-3F73-4382-9D94-DD1DA9361448}" type="datetime1">
              <a:rPr lang="en-US" smtClean="0">
                <a:solidFill>
                  <a:srgbClr val="04617B"/>
                </a:solidFill>
              </a:rPr>
              <a:pPr/>
              <a:t>5/10/2015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518D24-33FB-4B1E-97EF-003A31D4E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04617B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B4A37D-ADB0-42E7-B181-B4D0A3EEE577}" type="datetime1">
              <a:rPr lang="en-US" smtClean="0">
                <a:solidFill>
                  <a:srgbClr val="04617B"/>
                </a:solidFill>
              </a:rPr>
              <a:pPr/>
              <a:t>5/10/2015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518D24-33FB-4B1E-97EF-003A31D4E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04617B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93FB82B-FC09-42F0-BF80-329693507427}" type="datetime1">
              <a:rPr lang="en-US" smtClean="0">
                <a:solidFill>
                  <a:srgbClr val="04617B"/>
                </a:solidFill>
              </a:rPr>
              <a:pPr/>
              <a:t>5/10/2015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518D24-33FB-4B1E-97EF-003A31D4E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295400"/>
            <a:ext cx="6172200" cy="1447800"/>
          </a:xfrm>
        </p:spPr>
        <p:txBody>
          <a:bodyPr>
            <a:normAutofit/>
          </a:bodyPr>
          <a:lstStyle/>
          <a:p>
            <a:r>
              <a:rPr lang="fa-IR" sz="6000" b="1" dirty="0" smtClean="0">
                <a:latin typeface="Moalla" pitchFamily="2" charset="0"/>
                <a:cs typeface="Moalla" pitchFamily="2" charset="0"/>
              </a:rPr>
              <a:t>بسم الله الرحمن الرحیم</a:t>
            </a:r>
            <a:endParaRPr lang="en-US" sz="6000" b="1" dirty="0">
              <a:latin typeface="Moalla" pitchFamily="2" charset="0"/>
              <a:cs typeface="Moall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fa-IR" dirty="0" smtClean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 rtl="1">
              <a:buNone/>
            </a:pPr>
            <a:endParaRPr lang="fa-IR" sz="2000" dirty="0" smtClean="0"/>
          </a:p>
          <a:p>
            <a:pPr algn="r" rtl="1">
              <a:buNone/>
            </a:pPr>
            <a:endParaRPr lang="fa-IR" sz="2000" dirty="0" smtClean="0"/>
          </a:p>
          <a:p>
            <a:pPr algn="r" rtl="1"/>
            <a:r>
              <a:rPr lang="fa-IR" sz="2000" dirty="0" smtClean="0">
                <a:cs typeface="B Nazanin"/>
              </a:rPr>
              <a:t>تجزیه وتحلیل خوشه ای روشی برای گروه بندی داد ه ها یا مشاهدات با توجه به </a:t>
            </a:r>
            <a:r>
              <a:rPr lang="fa-IR" sz="2000" dirty="0" smtClean="0">
                <a:solidFill>
                  <a:srgbClr val="FF0000"/>
                </a:solidFill>
                <a:cs typeface="B Nazanin"/>
              </a:rPr>
              <a:t>شباهت</a:t>
            </a:r>
            <a:r>
              <a:rPr lang="fa-IR" sz="2000" dirty="0" smtClean="0">
                <a:cs typeface="B Nazanin"/>
              </a:rPr>
              <a:t> یا </a:t>
            </a:r>
            <a:r>
              <a:rPr lang="fa-IR" sz="2000" dirty="0" smtClean="0">
                <a:solidFill>
                  <a:srgbClr val="FF0000"/>
                </a:solidFill>
                <a:cs typeface="B Nazanin"/>
              </a:rPr>
              <a:t>درجه نزدیکی </a:t>
            </a:r>
            <a:r>
              <a:rPr lang="fa-IR" sz="2000" dirty="0" smtClean="0">
                <a:cs typeface="B Nazanin"/>
              </a:rPr>
              <a:t>آنهاست .</a:t>
            </a:r>
          </a:p>
          <a:p>
            <a:pPr algn="r" rtl="1">
              <a:buNone/>
            </a:pPr>
            <a:endParaRPr lang="fa-IR" sz="2000" dirty="0" smtClean="0">
              <a:cs typeface="B Nazanin"/>
            </a:endParaRPr>
          </a:p>
          <a:p>
            <a:pPr algn="r" rtl="1">
              <a:defRPr/>
            </a:pPr>
            <a:r>
              <a:rPr lang="fa-IR" sz="2000" dirty="0" smtClean="0">
                <a:cs typeface="B Nazanin" pitchFamily="2" charset="-78"/>
              </a:rPr>
              <a:t>تحلیل خوشه ای مشاهدات را به گونه ای در </a:t>
            </a:r>
            <a:r>
              <a:rPr lang="fa-IR" sz="2000" dirty="0" smtClean="0">
                <a:cs typeface="B Nazanin"/>
              </a:rPr>
              <a:t>خوشه ها یا گروه ها ترکیب </a:t>
            </a:r>
            <a:r>
              <a:rPr lang="fa-IR" sz="2000" dirty="0" smtClean="0">
                <a:cs typeface="B Nazanin" pitchFamily="2" charset="-78"/>
              </a:rPr>
              <a:t>می کند که:</a:t>
            </a:r>
          </a:p>
          <a:p>
            <a:pPr algn="r" rtl="1">
              <a:buFont typeface="Wingdings" pitchFamily="2" charset="2"/>
              <a:buChar char="ü"/>
              <a:defRPr/>
            </a:pPr>
            <a:r>
              <a:rPr lang="fa-IR" sz="2000" dirty="0" smtClean="0">
                <a:cs typeface="B Nazanin" pitchFamily="2" charset="-78"/>
              </a:rPr>
              <a:t> </a:t>
            </a:r>
            <a:r>
              <a:rPr lang="fa-IR" sz="2000" dirty="0" smtClean="0">
                <a:solidFill>
                  <a:srgbClr val="008000"/>
                </a:solidFill>
                <a:cs typeface="B Nazanin" pitchFamily="2" charset="-78"/>
              </a:rPr>
              <a:t>هر گروه یا خوشه با توجه به یک خصوصیت ویژه همگن است.</a:t>
            </a:r>
            <a:endParaRPr lang="fa-IR" sz="2000" dirty="0" smtClean="0">
              <a:cs typeface="B Nazanin" pitchFamily="2" charset="-78"/>
            </a:endParaRPr>
          </a:p>
          <a:p>
            <a:pPr algn="r" rtl="1">
              <a:buFont typeface="Wingdings" pitchFamily="2" charset="2"/>
              <a:buChar char="ü"/>
              <a:defRPr/>
            </a:pPr>
            <a:r>
              <a:rPr lang="fa-IR" sz="2000" dirty="0" smtClean="0">
                <a:solidFill>
                  <a:srgbClr val="008000"/>
                </a:solidFill>
                <a:cs typeface="B Nazanin" pitchFamily="2" charset="-78"/>
              </a:rPr>
              <a:t> هر گروه با توجه به همان خصوصیت با گروه های دیگر متفاوت است.</a:t>
            </a:r>
            <a:endParaRPr lang="en-US" sz="2000" dirty="0" smtClean="0">
              <a:solidFill>
                <a:srgbClr val="008000"/>
              </a:solidFill>
              <a:cs typeface="B Nazanin" pitchFamily="2" charset="-78"/>
            </a:endParaRPr>
          </a:p>
          <a:p>
            <a:pPr algn="r" rtl="1">
              <a:defRPr/>
            </a:pPr>
            <a:endParaRPr lang="en-US" sz="2000" dirty="0" smtClean="0">
              <a:cs typeface="B Nazanin" pitchFamily="2" charset="-78"/>
            </a:endParaRPr>
          </a:p>
          <a:p>
            <a:pPr algn="r" rtl="1">
              <a:defRPr/>
            </a:pPr>
            <a:r>
              <a:rPr lang="fa-IR" sz="2000" dirty="0" smtClean="0">
                <a:solidFill>
                  <a:srgbClr val="CC0000"/>
                </a:solidFill>
                <a:cs typeface="B Nazanin" pitchFamily="2" charset="-78"/>
              </a:rPr>
              <a:t>تعریف مشابهت یا همگنی بستگی به تحلیل مورد نظر و اهداف مطالعه دارد.</a:t>
            </a:r>
            <a:endParaRPr lang="en-US" sz="2000" dirty="0" smtClean="0">
              <a:solidFill>
                <a:srgbClr val="CC0000"/>
              </a:solidFill>
              <a:cs typeface="B Nazanin" pitchFamily="2" charset="-78"/>
            </a:endParaRPr>
          </a:p>
          <a:p>
            <a:pPr algn="r" rtl="1">
              <a:buNone/>
            </a:pPr>
            <a:endParaRPr lang="fa-IR" sz="2000" dirty="0" smtClean="0"/>
          </a:p>
          <a:p>
            <a:pPr algn="r" rtl="1">
              <a:buNone/>
            </a:pPr>
            <a:endParaRPr lang="fa-IR" sz="2000" dirty="0" smtClean="0"/>
          </a:p>
          <a:p>
            <a:pPr algn="ctr" rtl="1">
              <a:buNone/>
            </a:pPr>
            <a:r>
              <a:rPr lang="fa-IR" sz="2000" dirty="0" smtClean="0"/>
              <a:t> </a:t>
            </a:r>
          </a:p>
          <a:p>
            <a:pPr algn="r" rtl="1"/>
            <a:endParaRPr lang="en-US" sz="20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b="1" dirty="0" smtClean="0">
                <a:solidFill>
                  <a:srgbClr val="0070C0"/>
                </a:solidFill>
              </a:rPr>
              <a:t>مفهوم خوشه بندی</a:t>
            </a:r>
            <a:r>
              <a:rPr lang="fa-IR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5410200" y="1676400"/>
            <a:ext cx="2133600" cy="533400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15000" y="1752600"/>
            <a:ext cx="152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110_Besmellah_1(MRT)" pitchFamily="2" charset="0"/>
                <a:cs typeface="B Nazanin"/>
              </a:rPr>
              <a:t>بنابراین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110_Besmellah_1(MRT)" pitchFamily="2" charset="0"/>
              <a:cs typeface="B Nazan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en-US" dirty="0" smtClean="0"/>
              <a:t>8</a:t>
            </a:r>
            <a:endParaRPr lang="fa-IR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dirty="0" smtClean="0">
                <a:cs typeface="B Nazanin"/>
              </a:rPr>
              <a:t>آلدندرفر و بلشفید در سال </a:t>
            </a:r>
            <a:r>
              <a:rPr lang="fa-IR" sz="2000" b="1" dirty="0" smtClean="0">
                <a:cs typeface="B Nazanin"/>
              </a:rPr>
              <a:t>1984 </a:t>
            </a:r>
            <a:r>
              <a:rPr lang="fa-IR" sz="2000" dirty="0" smtClean="0">
                <a:cs typeface="B Nazanin"/>
              </a:rPr>
              <a:t>اهداف به کار گیری خوشه بندی را بطور خلاصه 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  در چهار زیر گروه تعریف نموده اند:</a:t>
            </a:r>
          </a:p>
          <a:p>
            <a:pPr algn="r" rtl="1">
              <a:buNone/>
            </a:pPr>
            <a:endParaRPr lang="fa-IR" sz="2000" dirty="0" smtClean="0">
              <a:cs typeface="B Nazanin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2000" dirty="0" smtClean="0">
                <a:cs typeface="B Nazanin"/>
              </a:rPr>
              <a:t>توسعه و کشف رده هایی جدید در داده ها 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000" dirty="0" smtClean="0">
                <a:cs typeface="B Nazanin"/>
              </a:rPr>
              <a:t>بررسی طرح ها با الگوهای مفهومی (ذهنی ) با استفاده از روش های خوشه بندی</a:t>
            </a:r>
          </a:p>
          <a:p>
            <a:pPr algn="r" rtl="1">
              <a:buNone/>
            </a:pPr>
            <a:endParaRPr lang="fa-IR" sz="2000" dirty="0" smtClean="0">
              <a:cs typeface="B Nazanin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2000" dirty="0" smtClean="0">
                <a:cs typeface="B Nazanin"/>
              </a:rPr>
              <a:t>تولید فرضیات در حین بررسی داده هابا استفاده ازروشهای خوشه بندی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000" dirty="0" smtClean="0">
                <a:cs typeface="B Nazanin"/>
              </a:rPr>
              <a:t>بررسی صحت فرضیات و گروه های ایجاد شده با استفاده از اطلاعات جانبی  و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 منطبق کردن نتایج با حقایق موجود </a:t>
            </a:r>
            <a:endParaRPr lang="en-US" sz="2000" dirty="0">
              <a:cs typeface="B Nazani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b="1" dirty="0" smtClean="0">
                <a:solidFill>
                  <a:srgbClr val="0070C0"/>
                </a:solidFill>
              </a:rPr>
              <a:t>اهداف خوشه بندی</a:t>
            </a:r>
            <a:r>
              <a:rPr lang="fa-IR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en-US" dirty="0" smtClean="0"/>
              <a:t>9</a:t>
            </a:r>
            <a:endParaRPr lang="fa-IR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4800600"/>
          </a:xfrm>
        </p:spPr>
        <p:txBody>
          <a:bodyPr>
            <a:normAutofit fontScale="92500"/>
          </a:bodyPr>
          <a:lstStyle/>
          <a:p>
            <a:pPr algn="r" rtl="1"/>
            <a:r>
              <a:rPr lang="fa-IR" sz="2000" dirty="0" smtClean="0">
                <a:solidFill>
                  <a:srgbClr val="FF0000"/>
                </a:solidFill>
                <a:cs typeface="B Nazanin"/>
              </a:rPr>
              <a:t>خوشه بندی مشاهدات </a:t>
            </a:r>
            <a:r>
              <a:rPr lang="fa-IR" sz="2000" dirty="0" smtClean="0">
                <a:cs typeface="B Nazanin"/>
              </a:rPr>
              <a:t>: 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</a:t>
            </a:r>
            <a:r>
              <a:rPr lang="fa-IR" sz="2000" b="1" dirty="0" smtClean="0">
                <a:cs typeface="B Nazanin"/>
              </a:rPr>
              <a:t>خوشه بندی </a:t>
            </a:r>
            <a:r>
              <a:rPr lang="en-US" sz="2000" b="1" dirty="0" smtClean="0">
                <a:cs typeface="B Nazanin"/>
              </a:rPr>
              <a:t>n</a:t>
            </a:r>
            <a:r>
              <a:rPr lang="fa-IR" sz="2000" b="1" dirty="0" smtClean="0">
                <a:cs typeface="B Nazanin"/>
              </a:rPr>
              <a:t> مشاهده به </a:t>
            </a:r>
            <a:r>
              <a:rPr lang="en-US" sz="2000" b="1" dirty="0" smtClean="0">
                <a:cs typeface="B Nazanin"/>
              </a:rPr>
              <a:t>k</a:t>
            </a:r>
            <a:r>
              <a:rPr lang="fa-IR" sz="2000" b="1" dirty="0" smtClean="0">
                <a:cs typeface="B Nazanin"/>
              </a:rPr>
              <a:t> گروه (</a:t>
            </a:r>
            <a:r>
              <a:rPr lang="en-US" sz="2000" b="1" dirty="0" smtClean="0">
                <a:cs typeface="B Nazanin"/>
              </a:rPr>
              <a:t>k</a:t>
            </a:r>
            <a:r>
              <a:rPr lang="fa-IR" sz="2000" b="1" dirty="0" smtClean="0">
                <a:cs typeface="B Nazanin"/>
              </a:rPr>
              <a:t> نامعلوم )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</a:t>
            </a:r>
            <a:r>
              <a:rPr lang="fa-IR" sz="2000" dirty="0" smtClean="0">
                <a:solidFill>
                  <a:srgbClr val="FF0000"/>
                </a:solidFill>
                <a:cs typeface="B Nazanin"/>
              </a:rPr>
              <a:t> مثال </a:t>
            </a:r>
            <a:r>
              <a:rPr lang="fa-IR" sz="2000" dirty="0" smtClean="0">
                <a:cs typeface="B Nazanin"/>
              </a:rPr>
              <a:t>:     وقتی در مورد داده های ریز آرایه صحبت می کنیم مشاهدات میتوانند بطور 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            مثال نمونه هایی از اعضا بدن،نوع بیماری و یا شرایط آزمایشگاهی باشد که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            در این شرایط هدف خوشه بندی مشاهدات است.</a:t>
            </a:r>
          </a:p>
          <a:p>
            <a:pPr algn="r" rtl="1"/>
            <a:r>
              <a:rPr lang="fa-IR" sz="2000" dirty="0" smtClean="0">
                <a:solidFill>
                  <a:srgbClr val="FF0000"/>
                </a:solidFill>
                <a:cs typeface="B Nazanin"/>
              </a:rPr>
              <a:t>خوشه بندی متغیرها </a:t>
            </a:r>
            <a:r>
              <a:rPr lang="fa-IR" sz="2000" dirty="0" smtClean="0">
                <a:cs typeface="B Nazanin"/>
              </a:rPr>
              <a:t>:</a:t>
            </a:r>
          </a:p>
          <a:p>
            <a:pPr algn="r" rtl="1">
              <a:buNone/>
            </a:pPr>
            <a:r>
              <a:rPr lang="fa-IR" sz="2000" b="1" dirty="0" smtClean="0">
                <a:cs typeface="B Nazanin"/>
              </a:rPr>
              <a:t>   خوشه بندی </a:t>
            </a:r>
            <a:r>
              <a:rPr lang="en-US" sz="2000" b="1" dirty="0" smtClean="0">
                <a:cs typeface="B Nazanin"/>
              </a:rPr>
              <a:t>p</a:t>
            </a:r>
            <a:r>
              <a:rPr lang="fa-IR" sz="2000" b="1" dirty="0" smtClean="0">
                <a:cs typeface="B Nazanin"/>
              </a:rPr>
              <a:t> متغیرمورد بررسی به </a:t>
            </a:r>
            <a:r>
              <a:rPr lang="en-US" sz="2000" b="1" dirty="0" smtClean="0">
                <a:cs typeface="B Nazanin"/>
              </a:rPr>
              <a:t>k</a:t>
            </a:r>
            <a:r>
              <a:rPr lang="fa-IR" sz="2000" b="1" dirty="0" smtClean="0">
                <a:cs typeface="B Nazanin"/>
              </a:rPr>
              <a:t> گروه (</a:t>
            </a:r>
            <a:r>
              <a:rPr lang="en-US" sz="2000" b="1" dirty="0" smtClean="0">
                <a:cs typeface="B Nazanin"/>
              </a:rPr>
              <a:t>k</a:t>
            </a:r>
            <a:r>
              <a:rPr lang="fa-IR" sz="2000" b="1" dirty="0" smtClean="0">
                <a:cs typeface="B Nazanin"/>
              </a:rPr>
              <a:t>نامعلوم)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</a:t>
            </a:r>
            <a:r>
              <a:rPr lang="fa-IR" sz="2000" dirty="0" smtClean="0">
                <a:solidFill>
                  <a:srgbClr val="FF0000"/>
                </a:solidFill>
                <a:cs typeface="B Nazanin"/>
              </a:rPr>
              <a:t>مثال</a:t>
            </a:r>
            <a:r>
              <a:rPr lang="fa-IR" sz="2000" dirty="0" smtClean="0">
                <a:cs typeface="B Nazanin"/>
              </a:rPr>
              <a:t> : در داده های ریز آرایه متغیر ژن ها و خوشه بندی ژن ها مدنظر است.</a:t>
            </a:r>
          </a:p>
          <a:p>
            <a:pPr algn="ctr" rtl="1">
              <a:buNone/>
            </a:pPr>
            <a:r>
              <a:rPr lang="fa-IR" sz="2000" dirty="0" smtClean="0">
                <a:solidFill>
                  <a:srgbClr val="FF0000"/>
                </a:solidFill>
                <a:cs typeface="B Nazanin"/>
              </a:rPr>
              <a:t>ریز آرایه؟</a:t>
            </a:r>
            <a:endParaRPr lang="en-US" sz="2000" dirty="0" smtClean="0">
              <a:solidFill>
                <a:srgbClr val="FF0000"/>
              </a:solidFill>
              <a:cs typeface="B Nazanin"/>
            </a:endParaRPr>
          </a:p>
          <a:p>
            <a:pPr algn="ctr" rtl="1">
              <a:buNone/>
            </a:pPr>
            <a:r>
              <a:rPr lang="fa-IR" sz="2000" dirty="0" smtClean="0"/>
              <a:t>ي</a:t>
            </a:r>
            <a:r>
              <a:rPr lang="fa-IR" sz="2000" dirty="0" smtClean="0">
                <a:latin typeface="B Nazanin"/>
              </a:rPr>
              <a:t>كي از شاخه</a:t>
            </a:r>
            <a:r>
              <a:rPr lang="en-US" sz="2000" dirty="0" smtClean="0">
                <a:latin typeface="B Nazanin"/>
              </a:rPr>
              <a:t> </a:t>
            </a:r>
            <a:r>
              <a:rPr lang="fa-IR" sz="2000" dirty="0" smtClean="0">
                <a:latin typeface="B Nazanin"/>
              </a:rPr>
              <a:t>هاي مهم بيوانفورماتيك فناوري ريزآرايه </a:t>
            </a:r>
            <a:r>
              <a:rPr lang="en-US" sz="2000" dirty="0" smtClean="0">
                <a:latin typeface="B Nazanin"/>
              </a:rPr>
              <a:t>DNA</a:t>
            </a:r>
            <a:r>
              <a:rPr lang="fa-IR" sz="2000" dirty="0" smtClean="0">
                <a:latin typeface="B Nazanin"/>
              </a:rPr>
              <a:t>است كه امكان بررسي بيان هـزاران</a:t>
            </a:r>
            <a:endParaRPr lang="en-US" sz="2000" dirty="0" smtClean="0">
              <a:latin typeface="B Nazanin"/>
            </a:endParaRPr>
          </a:p>
          <a:p>
            <a:pPr algn="ctr" rtl="1">
              <a:buNone/>
            </a:pPr>
            <a:r>
              <a:rPr lang="fa-IR" sz="2000" dirty="0" smtClean="0">
                <a:latin typeface="B Nazanin"/>
              </a:rPr>
              <a:t> ژن را</a:t>
            </a:r>
            <a:r>
              <a:rPr lang="en-US" sz="2000" dirty="0" smtClean="0">
                <a:latin typeface="B Nazanin"/>
              </a:rPr>
              <a:t> </a:t>
            </a:r>
            <a:r>
              <a:rPr lang="fa-IR" sz="2000" dirty="0" smtClean="0">
                <a:latin typeface="B Nazanin"/>
              </a:rPr>
              <a:t>به طور همزمان در حداقل زمان ممكن ميسازد كه در سالهاي اخير موجب توليد حجم</a:t>
            </a:r>
            <a:endParaRPr lang="en-US" sz="2000" dirty="0" smtClean="0">
              <a:latin typeface="B Nazanin"/>
            </a:endParaRPr>
          </a:p>
          <a:p>
            <a:pPr algn="ctr" rtl="1">
              <a:buNone/>
            </a:pPr>
            <a:r>
              <a:rPr lang="fa-IR" sz="2000" dirty="0" smtClean="0">
                <a:latin typeface="B Nazanin"/>
              </a:rPr>
              <a:t> انبوهي از داده</a:t>
            </a:r>
            <a:r>
              <a:rPr lang="en-US" sz="2000" dirty="0" smtClean="0">
                <a:latin typeface="B Nazanin"/>
              </a:rPr>
              <a:t> </a:t>
            </a:r>
            <a:r>
              <a:rPr lang="fa-IR" sz="2000" dirty="0" smtClean="0">
                <a:latin typeface="B Nazanin"/>
              </a:rPr>
              <a:t>هاي بيان ژني شـده</a:t>
            </a:r>
            <a:r>
              <a:rPr lang="en-US" sz="2000" dirty="0" smtClean="0">
                <a:latin typeface="B Nazanin"/>
              </a:rPr>
              <a:t> </a:t>
            </a:r>
            <a:r>
              <a:rPr lang="fa-IR" sz="2000" dirty="0" smtClean="0">
                <a:latin typeface="B Nazanin"/>
              </a:rPr>
              <a:t>است</a:t>
            </a:r>
            <a:r>
              <a:rPr lang="fa-IR" sz="2000" dirty="0" smtClean="0"/>
              <a:t/>
            </a:r>
            <a:br>
              <a:rPr lang="fa-IR" sz="2000" dirty="0" smtClean="0"/>
            </a:br>
            <a:endParaRPr lang="fa-IR" sz="2000" dirty="0" smtClean="0">
              <a:solidFill>
                <a:srgbClr val="FF0000"/>
              </a:solidFill>
              <a:cs typeface="B Nazani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b="1" dirty="0" smtClean="0">
                <a:solidFill>
                  <a:srgbClr val="0070C0"/>
                </a:solidFill>
              </a:rPr>
              <a:t>وظایف خوشه بندی</a:t>
            </a:r>
            <a:r>
              <a:rPr lang="fa-IR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en-US" dirty="0" smtClean="0"/>
              <a:t>10</a:t>
            </a:r>
            <a:endParaRPr lang="fa-IR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000" dirty="0" smtClean="0">
                <a:solidFill>
                  <a:srgbClr val="FF0000"/>
                </a:solidFill>
                <a:cs typeface="B Nazanin"/>
              </a:rPr>
              <a:t>مهندسی</a:t>
            </a:r>
            <a:r>
              <a:rPr lang="fa-IR" sz="2000" dirty="0" smtClean="0">
                <a:cs typeface="B Nazanin"/>
              </a:rPr>
              <a:t> (یادگیری ماشین،محاسبات هوشمند،کشف الگوها) :</a:t>
            </a:r>
          </a:p>
          <a:p>
            <a:pPr algn="ctr" rtl="1">
              <a:buNone/>
            </a:pPr>
            <a:r>
              <a:rPr lang="fa-IR" sz="2000" dirty="0" smtClean="0">
                <a:cs typeface="B Nazanin"/>
              </a:rPr>
              <a:t>    صدا وتحلیل سیگنالهای رادیویی </a:t>
            </a:r>
          </a:p>
          <a:p>
            <a:pPr algn="ctr" rtl="1">
              <a:buNone/>
            </a:pPr>
            <a:endParaRPr lang="fa-IR" sz="2000" dirty="0" smtClean="0">
              <a:cs typeface="B Nazanin"/>
            </a:endParaRPr>
          </a:p>
          <a:p>
            <a:pPr algn="ctr" rtl="1"/>
            <a:r>
              <a:rPr lang="fa-IR" sz="2000" dirty="0" smtClean="0">
                <a:solidFill>
                  <a:srgbClr val="FF0000"/>
                </a:solidFill>
                <a:cs typeface="B Nazanin"/>
              </a:rPr>
              <a:t>علوم کامپیوتر </a:t>
            </a:r>
            <a:r>
              <a:rPr lang="fa-IR" sz="2000" dirty="0" smtClean="0">
                <a:cs typeface="B Nazanin"/>
              </a:rPr>
              <a:t>:</a:t>
            </a:r>
          </a:p>
          <a:p>
            <a:pPr algn="ctr" rtl="1">
              <a:buNone/>
            </a:pPr>
            <a:r>
              <a:rPr lang="fa-IR" sz="2000" dirty="0" smtClean="0">
                <a:cs typeface="B Nazanin"/>
              </a:rPr>
              <a:t>جست وجوی وب ،متن کاوی،قطعه بندی تصاویر</a:t>
            </a:r>
          </a:p>
          <a:p>
            <a:pPr algn="ctr" rtl="1">
              <a:buNone/>
            </a:pPr>
            <a:endParaRPr lang="fa-IR" sz="2000" dirty="0" smtClean="0">
              <a:cs typeface="B Nazanin"/>
            </a:endParaRPr>
          </a:p>
          <a:p>
            <a:pPr algn="ctr" rtl="1"/>
            <a:r>
              <a:rPr lang="fa-IR" sz="2000" dirty="0" smtClean="0">
                <a:solidFill>
                  <a:srgbClr val="FF0000"/>
                </a:solidFill>
                <a:cs typeface="B Nazanin"/>
              </a:rPr>
              <a:t>علوم پزشکی </a:t>
            </a:r>
            <a:r>
              <a:rPr lang="fa-IR" sz="2000" dirty="0" smtClean="0">
                <a:cs typeface="B Nazanin"/>
              </a:rPr>
              <a:t>(ژنتیک ،زیست شناسی ،میکروبیولوژی) :</a:t>
            </a:r>
          </a:p>
          <a:p>
            <a:pPr algn="ctr" rtl="1">
              <a:buNone/>
            </a:pPr>
            <a:r>
              <a:rPr lang="fa-IR" sz="2000" dirty="0" smtClean="0">
                <a:cs typeface="B Nazanin"/>
              </a:rPr>
              <a:t>    تعریف طبقات انواع مختلف ازگونه های زیستی</a:t>
            </a:r>
          </a:p>
          <a:p>
            <a:pPr algn="ctr" rtl="1">
              <a:buNone/>
            </a:pPr>
            <a:endParaRPr lang="fa-IR" sz="2000" dirty="0" smtClean="0">
              <a:cs typeface="B Nazanin"/>
            </a:endParaRPr>
          </a:p>
          <a:p>
            <a:pPr algn="ctr" rtl="1"/>
            <a:r>
              <a:rPr lang="fa-IR" sz="2000" dirty="0" smtClean="0">
                <a:solidFill>
                  <a:srgbClr val="FF0000"/>
                </a:solidFill>
                <a:cs typeface="B Nazanin"/>
              </a:rPr>
              <a:t>ستاره شناسی و زمین شناسی </a:t>
            </a:r>
            <a:r>
              <a:rPr lang="fa-IR" sz="2000" dirty="0" smtClean="0">
                <a:cs typeface="B Nazanin"/>
              </a:rPr>
              <a:t>:</a:t>
            </a:r>
          </a:p>
          <a:p>
            <a:pPr algn="ctr" rtl="1">
              <a:buNone/>
            </a:pPr>
            <a:r>
              <a:rPr lang="fa-IR" sz="2000" dirty="0" smtClean="0">
                <a:cs typeface="B Nazanin"/>
              </a:rPr>
              <a:t>گروه بندی سیارات وستاره ها، یافتن مناطق خاص جغرافیایی</a:t>
            </a:r>
          </a:p>
          <a:p>
            <a:pPr algn="ctr" rtl="1"/>
            <a:r>
              <a:rPr lang="fa-IR" sz="2000" dirty="0" smtClean="0">
                <a:solidFill>
                  <a:srgbClr val="FF0000"/>
                </a:solidFill>
                <a:cs typeface="B Nazanin"/>
              </a:rPr>
              <a:t>و غیره</a:t>
            </a:r>
            <a:endParaRPr lang="en-US" sz="2000" dirty="0">
              <a:solidFill>
                <a:srgbClr val="FF0000"/>
              </a:solidFill>
              <a:cs typeface="B Nazani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b="1" dirty="0" smtClean="0">
                <a:solidFill>
                  <a:srgbClr val="0070C0"/>
                </a:solidFill>
              </a:rPr>
              <a:t>کاربردهای خوشه بندی</a:t>
            </a:r>
            <a:r>
              <a:rPr lang="fa-IR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en-US" dirty="0" smtClean="0"/>
              <a:t>11</a:t>
            </a:r>
            <a:endParaRPr lang="fa-IR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Low" rtl="1"/>
            <a:r>
              <a:rPr lang="fa-IR" sz="2000" dirty="0" smtClean="0">
                <a:solidFill>
                  <a:srgbClr val="FF0000"/>
                </a:solidFill>
                <a:cs typeface="B Nazanin"/>
              </a:rPr>
              <a:t>نقاط قوت :</a:t>
            </a:r>
          </a:p>
          <a:p>
            <a:pPr algn="justLow" rtl="1">
              <a:buFont typeface="Wingdings" pitchFamily="2" charset="2"/>
              <a:buChar char="ü"/>
            </a:pPr>
            <a:r>
              <a:rPr lang="fa-IR" sz="2000" dirty="0" smtClean="0">
                <a:cs typeface="B Nazanin"/>
              </a:rPr>
              <a:t>   </a:t>
            </a:r>
            <a:r>
              <a:rPr lang="fa-IR" sz="2000" b="1" dirty="0" smtClean="0">
                <a:cs typeface="B Nazanin"/>
              </a:rPr>
              <a:t>روش خوشه بندی یک روش غیرمستقیم است:</a:t>
            </a:r>
          </a:p>
          <a:p>
            <a:pPr algn="justLow" rtl="1">
              <a:buNone/>
            </a:pPr>
            <a:r>
              <a:rPr lang="fa-IR" sz="2000" dirty="0" smtClean="0">
                <a:cs typeface="B Nazanin"/>
              </a:rPr>
              <a:t>       بدین معنی که این روش رامیتوان حتی هنگامیکه هیچ نوع اطلاعات قبلی از</a:t>
            </a:r>
          </a:p>
          <a:p>
            <a:pPr algn="justLow" rtl="1">
              <a:buNone/>
            </a:pPr>
            <a:r>
              <a:rPr lang="fa-IR" sz="2000" dirty="0" smtClean="0">
                <a:cs typeface="B Nazanin"/>
              </a:rPr>
              <a:t>       ساختار  داخلی پایگاه داده ها نداریم استفاده نمود. از این روش می توان برای</a:t>
            </a:r>
          </a:p>
          <a:p>
            <a:pPr algn="justLow" rtl="1">
              <a:buNone/>
            </a:pPr>
            <a:r>
              <a:rPr lang="fa-IR" sz="2000" dirty="0" smtClean="0">
                <a:cs typeface="B Nazanin"/>
              </a:rPr>
              <a:t>      کشف الگوهای  پنهان و بهبود عملکرد روشهای مستقیم نیز استفاده نمود.</a:t>
            </a:r>
          </a:p>
          <a:p>
            <a:pPr algn="justLow" rtl="1">
              <a:buNone/>
            </a:pPr>
            <a:endParaRPr lang="fa-IR" sz="2000" dirty="0" smtClean="0">
              <a:cs typeface="B Nazanin"/>
            </a:endParaRPr>
          </a:p>
          <a:p>
            <a:pPr algn="justLow" rtl="1">
              <a:buFont typeface="Wingdings" pitchFamily="2" charset="2"/>
              <a:buChar char="ü"/>
            </a:pPr>
            <a:r>
              <a:rPr lang="fa-IR" sz="2000" b="1" dirty="0" smtClean="0">
                <a:cs typeface="B Nazanin"/>
              </a:rPr>
              <a:t>خوشه بندی را می توان برای داده های گوناگون استفاده نمود:</a:t>
            </a:r>
          </a:p>
          <a:p>
            <a:pPr algn="justLow" rtl="1">
              <a:buNone/>
            </a:pPr>
            <a:r>
              <a:rPr lang="fa-IR" sz="2000" b="1" dirty="0" smtClean="0">
                <a:cs typeface="B Nazanin"/>
              </a:rPr>
              <a:t>    </a:t>
            </a:r>
            <a:r>
              <a:rPr lang="fa-IR" sz="2000" dirty="0" smtClean="0">
                <a:cs typeface="B Nazanin"/>
              </a:rPr>
              <a:t>با انتخاب درست اندازه فاصله های گوناگون خوشه بندی رامیتوان برای بیشتر </a:t>
            </a:r>
          </a:p>
          <a:p>
            <a:pPr algn="justLow" rtl="1">
              <a:buNone/>
            </a:pPr>
            <a:r>
              <a:rPr lang="fa-IR" sz="2000" dirty="0" smtClean="0">
                <a:cs typeface="B Nazanin"/>
              </a:rPr>
              <a:t>   انواع  داده ها استفاده نمود</a:t>
            </a:r>
          </a:p>
          <a:p>
            <a:pPr algn="justLow" rtl="1">
              <a:buNone/>
            </a:pPr>
            <a:endParaRPr lang="fa-IR" sz="2000" dirty="0" smtClean="0">
              <a:cs typeface="B Nazanin"/>
            </a:endParaRPr>
          </a:p>
          <a:p>
            <a:pPr algn="justLow" rtl="1">
              <a:buFont typeface="Wingdings" pitchFamily="2" charset="2"/>
              <a:buChar char="ü"/>
            </a:pPr>
            <a:r>
              <a:rPr lang="fa-IR" sz="2000" b="1" dirty="0" smtClean="0">
                <a:cs typeface="B Nazanin"/>
              </a:rPr>
              <a:t>استفاده از این روش آسان است</a:t>
            </a:r>
            <a:endParaRPr lang="en-US" sz="2000" b="1" dirty="0">
              <a:cs typeface="B Nazani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b="1" dirty="0" smtClean="0">
                <a:solidFill>
                  <a:srgbClr val="0070C0"/>
                </a:solidFill>
              </a:rPr>
              <a:t>نقاط قوت و ضعف خوشه بندی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1</a:t>
            </a:r>
            <a:r>
              <a:rPr lang="en-US" dirty="0" smtClean="0"/>
              <a:t>2</a:t>
            </a:r>
            <a:endParaRPr lang="fa-IR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b="1" dirty="0" smtClean="0">
                <a:solidFill>
                  <a:srgbClr val="FF0000"/>
                </a:solidFill>
                <a:cs typeface="B Nazanin"/>
              </a:rPr>
              <a:t>نقاط ضعف  :</a:t>
            </a:r>
          </a:p>
          <a:p>
            <a:pPr marL="457200" indent="-457200" algn="r" rtl="1">
              <a:buFont typeface="Wingdings" pitchFamily="2" charset="2"/>
              <a:buChar char="ü"/>
            </a:pPr>
            <a:r>
              <a:rPr lang="fa-IR" sz="2000" b="1" dirty="0" smtClean="0">
                <a:cs typeface="B Nazanin"/>
              </a:rPr>
              <a:t>انتخاب اندازه های دقیق فواصل و وزنها کار آسانی نمی باشد</a:t>
            </a:r>
          </a:p>
          <a:p>
            <a:pPr marL="457200" indent="-457200" algn="r" rtl="1">
              <a:buNone/>
            </a:pPr>
            <a:endParaRPr lang="fa-IR" sz="2000" b="1" dirty="0" smtClean="0">
              <a:cs typeface="B Nazanin"/>
            </a:endParaRPr>
          </a:p>
          <a:p>
            <a:pPr marL="457200" indent="-457200" algn="r" rtl="1">
              <a:buFont typeface="Wingdings" pitchFamily="2" charset="2"/>
              <a:buChar char="ü"/>
            </a:pPr>
            <a:r>
              <a:rPr lang="fa-IR" sz="2000" b="1" dirty="0" smtClean="0">
                <a:cs typeface="B Nazanin"/>
              </a:rPr>
              <a:t>این روش به پارامترهای اولیه نظیر </a:t>
            </a:r>
            <a:r>
              <a:rPr lang="fa-IR" sz="2000" b="1" dirty="0" smtClean="0">
                <a:solidFill>
                  <a:srgbClr val="00B0F0"/>
                </a:solidFill>
                <a:cs typeface="B Nazanin"/>
              </a:rPr>
              <a:t>تعداد خوشه ها</a:t>
            </a:r>
            <a:r>
              <a:rPr lang="fa-IR" sz="2000" b="1" dirty="0" smtClean="0">
                <a:cs typeface="B Nazanin"/>
              </a:rPr>
              <a:t>،</a:t>
            </a:r>
            <a:r>
              <a:rPr lang="fa-IR" sz="2000" b="1" dirty="0" smtClean="0">
                <a:solidFill>
                  <a:srgbClr val="00B0F0"/>
                </a:solidFill>
                <a:cs typeface="B Nazanin"/>
              </a:rPr>
              <a:t>حداقل نزدیکی </a:t>
            </a:r>
            <a:r>
              <a:rPr lang="fa-IR" sz="2000" b="1" dirty="0" smtClean="0">
                <a:cs typeface="B Nazanin"/>
              </a:rPr>
              <a:t>،</a:t>
            </a:r>
            <a:r>
              <a:rPr lang="fa-IR" sz="2000" b="1" dirty="0" smtClean="0">
                <a:solidFill>
                  <a:srgbClr val="00B0F0"/>
                </a:solidFill>
                <a:cs typeface="B Nazanin"/>
              </a:rPr>
              <a:t>خوشه های اولیه </a:t>
            </a:r>
            <a:r>
              <a:rPr lang="fa-IR" sz="2000" b="1" dirty="0" smtClean="0">
                <a:cs typeface="B Nazanin"/>
              </a:rPr>
              <a:t>، حساس است </a:t>
            </a:r>
          </a:p>
          <a:p>
            <a:pPr marL="457200" indent="-457200" algn="r" rtl="1">
              <a:buNone/>
            </a:pPr>
            <a:endParaRPr lang="fa-IR" sz="2000" b="1" dirty="0" smtClean="0">
              <a:cs typeface="B Nazanin"/>
            </a:endParaRPr>
          </a:p>
          <a:p>
            <a:pPr marL="457200" indent="-457200" algn="r" rtl="1">
              <a:buFont typeface="Wingdings" pitchFamily="2" charset="2"/>
              <a:buChar char="ü"/>
            </a:pPr>
            <a:r>
              <a:rPr lang="fa-IR" sz="2000" b="1" dirty="0" smtClean="0">
                <a:cs typeface="B Nazanin"/>
              </a:rPr>
              <a:t>تفسیر نتایج این روش میتواند مشکل باشدو معمولا نیاز به تحلیل افراد با تجربه </a:t>
            </a:r>
          </a:p>
          <a:p>
            <a:pPr marL="457200" indent="-457200" algn="r" rtl="1">
              <a:buNone/>
            </a:pPr>
            <a:r>
              <a:rPr lang="fa-IR" sz="2000" b="1" dirty="0" smtClean="0">
                <a:cs typeface="B Nazanin"/>
              </a:rPr>
              <a:t>       دارد</a:t>
            </a:r>
            <a:endParaRPr lang="en-US" sz="2000" b="1" dirty="0">
              <a:cs typeface="B Nazani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b="1" dirty="0" smtClean="0">
                <a:solidFill>
                  <a:srgbClr val="0070C0"/>
                </a:solidFill>
              </a:rPr>
              <a:t>نقاط قوت و ضعف خوشه بندی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en-US" dirty="0" smtClean="0"/>
              <a:t>13</a:t>
            </a:r>
            <a:endParaRPr lang="fa-IR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 rtl="1"/>
            <a:endParaRPr lang="fa-IR" b="1" dirty="0" smtClean="0">
              <a:cs typeface="B Nazanin"/>
            </a:endParaRPr>
          </a:p>
          <a:p>
            <a:pPr algn="ctr" rtl="1"/>
            <a:r>
              <a:rPr lang="fa-IR" b="1" dirty="0" smtClean="0">
                <a:cs typeface="B Nazanin"/>
              </a:rPr>
              <a:t>دريك تحليل خوشه ای دوگام اساسي وجود دارد:</a:t>
            </a:r>
          </a:p>
          <a:p>
            <a:pPr algn="ctr" rtl="1">
              <a:buNone/>
            </a:pPr>
            <a:endParaRPr lang="fa-IR" dirty="0" smtClean="0">
              <a:cs typeface="B Nazanin"/>
            </a:endParaRPr>
          </a:p>
          <a:p>
            <a:pPr algn="ctr" rtl="1">
              <a:buNone/>
            </a:pPr>
            <a:r>
              <a:rPr lang="fa-IR" dirty="0" smtClean="0">
                <a:solidFill>
                  <a:srgbClr val="FF0000"/>
                </a:solidFill>
                <a:cs typeface="B Nazanin"/>
              </a:rPr>
              <a:t>   گام اول : </a:t>
            </a:r>
            <a:r>
              <a:rPr lang="fa-IR" dirty="0" smtClean="0">
                <a:cs typeface="B Nazanin"/>
              </a:rPr>
              <a:t>محاسبه میزان شباهت یا در جه نزدیکی داده ها </a:t>
            </a:r>
          </a:p>
          <a:p>
            <a:pPr algn="ctr" rtl="1">
              <a:buNone/>
            </a:pPr>
            <a:r>
              <a:rPr lang="fa-IR" dirty="0" smtClean="0">
                <a:cs typeface="B Nazanin"/>
              </a:rPr>
              <a:t/>
            </a:r>
            <a:br>
              <a:rPr lang="fa-IR" dirty="0" smtClean="0">
                <a:cs typeface="B Nazanin"/>
              </a:rPr>
            </a:br>
            <a:r>
              <a:rPr lang="fa-IR" dirty="0" smtClean="0">
                <a:cs typeface="B Nazanin"/>
              </a:rPr>
              <a:t>و</a:t>
            </a:r>
          </a:p>
          <a:p>
            <a:pPr algn="ctr" rtl="1">
              <a:buNone/>
            </a:pPr>
            <a:endParaRPr lang="fa-IR" dirty="0" smtClean="0">
              <a:solidFill>
                <a:srgbClr val="FF0000"/>
              </a:solidFill>
              <a:cs typeface="B Nazanin"/>
            </a:endParaRPr>
          </a:p>
          <a:p>
            <a:pPr algn="ctr" rtl="1">
              <a:buNone/>
            </a:pPr>
            <a:r>
              <a:rPr lang="fa-IR" dirty="0" smtClean="0">
                <a:solidFill>
                  <a:srgbClr val="FF0000"/>
                </a:solidFill>
                <a:cs typeface="B Nazanin"/>
              </a:rPr>
              <a:t>گام دوم : </a:t>
            </a:r>
            <a:r>
              <a:rPr lang="fa-IR" dirty="0" smtClean="0">
                <a:cs typeface="B Nazanin"/>
              </a:rPr>
              <a:t>چگونگي ادغام (پيوند) داد ه ها برحسب میزان شباهتشان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b="1" dirty="0" smtClean="0"/>
              <a:t>گامهای اساسی انجام خوشه بندی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en-US" dirty="0" smtClean="0"/>
              <a:t>14</a:t>
            </a:r>
            <a:endParaRPr lang="fa-IR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1"/>
            <a:endParaRPr lang="fa-IR" sz="2000" dirty="0" smtClean="0">
              <a:cs typeface="B Nazanin"/>
            </a:endParaRPr>
          </a:p>
          <a:p>
            <a:pPr algn="just" rtl="1"/>
            <a:r>
              <a:rPr lang="fa-IR" sz="2000" dirty="0" smtClean="0">
                <a:cs typeface="B Nazanin"/>
              </a:rPr>
              <a:t>معيار شباهت در اینجا فاصله بوده  </a:t>
            </a:r>
            <a:r>
              <a:rPr lang="fa-IR" sz="2000" dirty="0" smtClean="0">
                <a:cs typeface="B Nazanin" pitchFamily="2" charset="-78"/>
              </a:rPr>
              <a:t>یعنی هر قدر فاصله بین دو مشاهده کمتر باشد</a:t>
            </a:r>
          </a:p>
          <a:p>
            <a:pPr algn="just" rtl="1">
              <a:buNone/>
            </a:pPr>
            <a:r>
              <a:rPr lang="fa-IR" sz="2000" dirty="0" smtClean="0">
                <a:cs typeface="B Nazanin" pitchFamily="2" charset="-78"/>
              </a:rPr>
              <a:t>     آن دو شبیه تر هستند </a:t>
            </a:r>
            <a:r>
              <a:rPr lang="fa-IR" sz="2000" dirty="0" smtClean="0">
                <a:cs typeface="B Nazanin"/>
              </a:rPr>
              <a:t>و  بر اين اساس در يك خوشه  قرار داده مي شود.</a:t>
            </a:r>
          </a:p>
          <a:p>
            <a:pPr algn="just" rtl="1">
              <a:buNone/>
            </a:pPr>
            <a:endParaRPr lang="en-US" sz="2000" dirty="0" smtClean="0">
              <a:cs typeface="B Nazanin"/>
            </a:endParaRPr>
          </a:p>
          <a:p>
            <a:pPr algn="just" rtl="1"/>
            <a:r>
              <a:rPr lang="fa-IR" sz="2000" dirty="0" smtClean="0">
                <a:cs typeface="B Nazanin"/>
              </a:rPr>
              <a:t>فاصله ،حركت در فضاي داده ها راميسرمي سازد و سبب ايجادخوشه ها ميگردد. </a:t>
            </a:r>
          </a:p>
          <a:p>
            <a:pPr algn="just" rtl="1">
              <a:buNone/>
            </a:pPr>
            <a:endParaRPr lang="fa-IR" sz="2000" dirty="0" smtClean="0">
              <a:cs typeface="B Nazanin"/>
            </a:endParaRPr>
          </a:p>
          <a:p>
            <a:pPr algn="just" rtl="1"/>
            <a:r>
              <a:rPr lang="fa-IR" sz="2000" dirty="0" smtClean="0">
                <a:cs typeface="B Nazanin"/>
              </a:rPr>
              <a:t>لذا محاسبه  فاصله بين دو داده در خوشه بندي بسيار  مهم مي باشد؛ زيرا  كيفيت </a:t>
            </a:r>
          </a:p>
          <a:p>
            <a:pPr algn="just" rtl="1">
              <a:buNone/>
            </a:pPr>
            <a:r>
              <a:rPr lang="fa-IR" sz="2000" dirty="0" smtClean="0">
                <a:cs typeface="B Nazanin"/>
              </a:rPr>
              <a:t>    نتايج نهايي را دستخوش تغیير قرار خواهد داد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dirty="0" smtClean="0">
                <a:solidFill>
                  <a:srgbClr val="FF0000"/>
                </a:solidFill>
              </a:rPr>
              <a:t>گام اول : معیار مشابهت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1</a:t>
            </a:r>
            <a:r>
              <a:rPr lang="en-US" dirty="0" smtClean="0"/>
              <a:t>5</a:t>
            </a:r>
            <a:endParaRPr lang="fa-IR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b="1" dirty="0" smtClean="0">
                <a:solidFill>
                  <a:srgbClr val="00B050"/>
                </a:solidFill>
                <a:cs typeface="B Nazanin"/>
              </a:rPr>
              <a:t>توابع رياضي مختلفي براي محاسبه فاصله وجود دارند:</a:t>
            </a:r>
          </a:p>
          <a:p>
            <a:pPr algn="r" rtl="1">
              <a:buNone/>
            </a:pPr>
            <a:r>
              <a:rPr lang="fa-IR" dirty="0" smtClean="0">
                <a:cs typeface="B Nazanin"/>
              </a:rPr>
              <a:t>    1. فاصله مينكوفسكي </a:t>
            </a:r>
          </a:p>
          <a:p>
            <a:pPr algn="r" rtl="1">
              <a:buNone/>
            </a:pPr>
            <a:r>
              <a:rPr lang="fa-IR" dirty="0" smtClean="0">
                <a:cs typeface="B Nazanin"/>
              </a:rPr>
              <a:t>    2. فاصله اقليدسي</a:t>
            </a:r>
          </a:p>
          <a:p>
            <a:pPr algn="r" rtl="1">
              <a:buNone/>
            </a:pPr>
            <a:r>
              <a:rPr lang="fa-IR" dirty="0" smtClean="0">
                <a:cs typeface="B Nazanin"/>
              </a:rPr>
              <a:t>    3. فاصله بلوک شهري یا منهاتان</a:t>
            </a:r>
          </a:p>
          <a:p>
            <a:pPr algn="r" rtl="1">
              <a:buNone/>
            </a:pPr>
            <a:r>
              <a:rPr lang="fa-IR" dirty="0" smtClean="0">
                <a:cs typeface="B Nazanin"/>
              </a:rPr>
              <a:t>    4. فاصله ضریب همبستگی پیرسون </a:t>
            </a:r>
          </a:p>
          <a:p>
            <a:pPr algn="r" rtl="1">
              <a:buNone/>
            </a:pPr>
            <a:r>
              <a:rPr lang="fa-IR" dirty="0" smtClean="0">
                <a:cs typeface="B Nazanin"/>
              </a:rPr>
              <a:t>    5. فاصله همينگ </a:t>
            </a:r>
          </a:p>
          <a:p>
            <a:pPr algn="r" rtl="1">
              <a:buNone/>
            </a:pPr>
            <a:r>
              <a:rPr lang="fa-IR" dirty="0" smtClean="0">
                <a:cs typeface="B Nazanin"/>
              </a:rPr>
              <a:t>    6. فاصله همبستگي</a:t>
            </a:r>
          </a:p>
          <a:p>
            <a:pPr algn="r" rtl="1">
              <a:buNone/>
            </a:pPr>
            <a:r>
              <a:rPr lang="fa-IR" dirty="0" smtClean="0">
                <a:cs typeface="B Nazanin"/>
              </a:rPr>
              <a:t>    7. فاصله ماهالانوبيس</a:t>
            </a:r>
          </a:p>
          <a:p>
            <a:pPr algn="r" rtl="1">
              <a:buNone/>
            </a:pPr>
            <a:r>
              <a:rPr lang="fa-IR" dirty="0" smtClean="0">
                <a:cs typeface="B Nazanin"/>
              </a:rPr>
              <a:t>    8. فاصله كوسينوسي</a:t>
            </a:r>
          </a:p>
          <a:p>
            <a:pPr algn="r" rtl="1">
              <a:buNone/>
            </a:pPr>
            <a:r>
              <a:rPr lang="fa-IR" dirty="0" smtClean="0">
                <a:cs typeface="B Nazanin"/>
              </a:rPr>
              <a:t>    9. فاصله جاكارد </a:t>
            </a:r>
          </a:p>
          <a:p>
            <a:pPr algn="r" rtl="1">
              <a:buNone/>
            </a:pPr>
            <a:r>
              <a:rPr lang="fa-IR" dirty="0" smtClean="0">
                <a:cs typeface="B Nazanin"/>
              </a:rPr>
              <a:t>    10. فاصله چبيشف</a:t>
            </a:r>
            <a:endParaRPr lang="en-US" dirty="0" smtClean="0">
              <a:cs typeface="B Nazanin"/>
            </a:endParaRPr>
          </a:p>
          <a:p>
            <a:pPr algn="r" rtl="1"/>
            <a:endParaRPr lang="en-US" dirty="0">
              <a:cs typeface="B Nazani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dirty="0" smtClean="0">
                <a:solidFill>
                  <a:srgbClr val="FF0000"/>
                </a:solidFill>
              </a:rPr>
              <a:t>گام اول : معیار مشابهت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1</a:t>
            </a:r>
            <a:r>
              <a:rPr lang="en-US" dirty="0" smtClean="0"/>
              <a:t>6</a:t>
            </a:r>
            <a:endParaRPr lang="fa-IR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b="1" dirty="0" smtClean="0">
                <a:solidFill>
                  <a:srgbClr val="00B050"/>
                </a:solidFill>
                <a:cs typeface="B Nazanin"/>
              </a:rPr>
              <a:t>فاصله مینکوفسکی </a:t>
            </a:r>
            <a:r>
              <a:rPr lang="fa-IR" sz="2000" dirty="0" smtClean="0">
                <a:cs typeface="B Nazanin"/>
              </a:rPr>
              <a:t>:</a:t>
            </a:r>
          </a:p>
          <a:p>
            <a:pPr algn="l">
              <a:buNone/>
            </a:pPr>
            <a:r>
              <a:rPr lang="fa-IR" sz="2000" dirty="0" smtClean="0">
                <a:cs typeface="B Nazanin"/>
              </a:rPr>
              <a:t>          </a:t>
            </a:r>
            <a:r>
              <a:rPr lang="en-US" sz="2000" dirty="0" smtClean="0">
                <a:cs typeface="B Nazanin"/>
              </a:rPr>
              <a:t>d (     ,     ) = </a:t>
            </a:r>
          </a:p>
          <a:p>
            <a:pPr algn="l">
              <a:buNone/>
            </a:pPr>
            <a:endParaRPr lang="en-US" sz="2000" dirty="0" smtClean="0">
              <a:cs typeface="B Nazanin"/>
            </a:endParaRPr>
          </a:p>
          <a:p>
            <a:pPr algn="r" rtl="1"/>
            <a:r>
              <a:rPr lang="fa-IR" sz="2000" b="1" dirty="0" smtClean="0">
                <a:solidFill>
                  <a:srgbClr val="00B050"/>
                </a:solidFill>
                <a:cs typeface="B Nazanin"/>
              </a:rPr>
              <a:t>فاصله </a:t>
            </a:r>
            <a:r>
              <a:rPr lang="en-US" sz="2000" b="1" dirty="0" smtClean="0">
                <a:solidFill>
                  <a:srgbClr val="00B050"/>
                </a:solidFill>
                <a:cs typeface="B Nazanin"/>
              </a:rPr>
              <a:t> </a:t>
            </a:r>
            <a:r>
              <a:rPr lang="fa-IR" sz="2000" b="1" dirty="0" smtClean="0">
                <a:solidFill>
                  <a:srgbClr val="00B050"/>
                </a:solidFill>
                <a:cs typeface="B Nazanin"/>
              </a:rPr>
              <a:t>اقلیدسی </a:t>
            </a:r>
            <a:r>
              <a:rPr lang="fa-IR" sz="2000" dirty="0" smtClean="0">
                <a:solidFill>
                  <a:srgbClr val="00B050"/>
                </a:solidFill>
                <a:cs typeface="B Nazanin"/>
              </a:rPr>
              <a:t>: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 زمانی که در فرمول فاصله مینکوفسکی  </a:t>
            </a:r>
            <a:r>
              <a:rPr lang="en-US" sz="2000" dirty="0" smtClean="0">
                <a:cs typeface="B Nazanin"/>
              </a:rPr>
              <a:t>m = 2</a:t>
            </a:r>
            <a:r>
              <a:rPr lang="fa-IR" sz="2000" dirty="0" smtClean="0">
                <a:cs typeface="B Nazanin"/>
              </a:rPr>
              <a:t>  باشد فاصله اقلیدسی،  یکی از 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پر کاربرد ترین معیار های فا صله را خواهیم داشت .</a:t>
            </a:r>
          </a:p>
          <a:p>
            <a:pPr algn="r" rtl="1">
              <a:buNone/>
            </a:pPr>
            <a:endParaRPr lang="fa-IR" sz="2000" dirty="0" smtClean="0">
              <a:cs typeface="B Nazanin"/>
            </a:endParaRP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            و              مشاهدات </a:t>
            </a:r>
            <a:r>
              <a:rPr lang="en-US" sz="2000" dirty="0" smtClean="0">
                <a:cs typeface="B Nazanin"/>
              </a:rPr>
              <a:t>p</a:t>
            </a:r>
            <a:r>
              <a:rPr lang="fa-IR" sz="2000" dirty="0" smtClean="0">
                <a:cs typeface="B Nazanin"/>
              </a:rPr>
              <a:t>- بعدی هستند </a:t>
            </a:r>
            <a:endParaRPr lang="en-US" sz="2000" dirty="0" smtClean="0">
              <a:cs typeface="B Nazani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dirty="0" smtClean="0">
                <a:solidFill>
                  <a:srgbClr val="FF0000"/>
                </a:solidFill>
              </a:rPr>
              <a:t>گام اول : معیار مشابهت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2057400"/>
            <a:ext cx="228600" cy="304800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2057400"/>
            <a:ext cx="228600" cy="342900"/>
          </a:xfrm>
          <a:prstGeom prst="rect">
            <a:avLst/>
          </a:prstGeom>
          <a:noFill/>
        </p:spPr>
      </p:pic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11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62275" y="1752600"/>
            <a:ext cx="2219325" cy="838200"/>
          </a:xfrm>
          <a:prstGeom prst="rect">
            <a:avLst/>
          </a:prstGeom>
          <a:noFill/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4191000"/>
            <a:ext cx="304800" cy="406400"/>
          </a:xfrm>
          <a:prstGeom prst="rect">
            <a:avLst/>
          </a:prstGeom>
          <a:noFill/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4191000"/>
            <a:ext cx="304800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228600"/>
            <a:ext cx="22860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2438400" y="1676400"/>
            <a:ext cx="5410200" cy="458587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rtl="1">
              <a:buNone/>
            </a:pPr>
            <a:r>
              <a:rPr lang="fa-IR" sz="2800" b="1" cap="all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latin typeface="B Nazanin"/>
                <a:cs typeface="B Nazanin"/>
              </a:rPr>
              <a:t>عنوان سمینار :</a:t>
            </a:r>
          </a:p>
          <a:p>
            <a:pPr algn="ctr" rtl="1">
              <a:buNone/>
            </a:pPr>
            <a:endParaRPr lang="fa-IR" sz="3600" b="1" cap="all" dirty="0" smtClean="0">
              <a:ln w="0"/>
              <a:solidFill>
                <a:sysClr val="windowText" lastClr="000000"/>
              </a:solidFill>
              <a:effectLst>
                <a:reflection blurRad="12700" stA="50000" endPos="50000" dist="5000" dir="5400000" sy="-100000" rotWithShape="0"/>
              </a:effectLst>
              <a:latin typeface="B Nazanin"/>
              <a:cs typeface="B Nazanin"/>
            </a:endParaRPr>
          </a:p>
          <a:p>
            <a:pPr algn="ctr" rtl="1">
              <a:buNone/>
            </a:pPr>
            <a:r>
              <a:rPr lang="fa-IR" sz="2800" b="1" cap="all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latin typeface="B Nazanin"/>
                <a:cs typeface="B Nazanin"/>
              </a:rPr>
              <a:t>تحلیل خوشه ای سلسله مراتبی</a:t>
            </a:r>
          </a:p>
          <a:p>
            <a:pPr algn="ctr" rtl="1">
              <a:buNone/>
            </a:pPr>
            <a:r>
              <a:rPr lang="en-US" sz="2800" b="1" cap="all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latin typeface="B Nazanin"/>
                <a:cs typeface="B Nazanin"/>
              </a:rPr>
              <a:t>Hierarchical </a:t>
            </a:r>
            <a:r>
              <a:rPr lang="en-US" sz="2800" b="1" cap="all" dirty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latin typeface="B Nazanin"/>
                <a:cs typeface="B Nazanin"/>
              </a:rPr>
              <a:t>C</a:t>
            </a:r>
            <a:r>
              <a:rPr lang="en-US" sz="2800" b="1" cap="all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latin typeface="B Nazanin"/>
                <a:cs typeface="B Nazanin"/>
              </a:rPr>
              <a:t>luster Analysis</a:t>
            </a:r>
          </a:p>
          <a:p>
            <a:pPr algn="ctr" rtl="1">
              <a:buNone/>
            </a:pPr>
            <a:endParaRPr lang="en-US" sz="3600" b="1" cap="all" dirty="0" smtClean="0">
              <a:ln w="0"/>
              <a:solidFill>
                <a:sysClr val="windowText" lastClr="000000"/>
              </a:solidFill>
              <a:effectLst>
                <a:reflection blurRad="12700" stA="50000" endPos="50000" dist="5000" dir="5400000" sy="-100000" rotWithShape="0"/>
              </a:effectLst>
              <a:latin typeface="B Nazanin"/>
              <a:cs typeface="B Nazanin"/>
            </a:endParaRPr>
          </a:p>
          <a:p>
            <a:pPr algn="ctr" rtl="1">
              <a:buNone/>
            </a:pPr>
            <a:r>
              <a:rPr lang="fa-IR" sz="2800" b="1" cap="all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latin typeface="B Nazanin"/>
                <a:cs typeface="B Nazanin"/>
              </a:rPr>
              <a:t>استاد راهنما : </a:t>
            </a:r>
            <a:r>
              <a:rPr lang="fa-IR" sz="2400" b="1" cap="all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latin typeface="B Nazanin"/>
                <a:cs typeface="B Nazanin"/>
              </a:rPr>
              <a:t>دکتر منصور رضایی</a:t>
            </a:r>
          </a:p>
          <a:p>
            <a:pPr algn="ctr" rtl="1">
              <a:buNone/>
            </a:pPr>
            <a:endParaRPr lang="fa-IR" sz="2800" b="1" cap="all" dirty="0" smtClean="0">
              <a:ln w="0"/>
              <a:solidFill>
                <a:sysClr val="windowText" lastClr="000000"/>
              </a:solidFill>
              <a:effectLst>
                <a:reflection blurRad="12700" stA="50000" endPos="50000" dist="5000" dir="5400000" sy="-100000" rotWithShape="0"/>
              </a:effectLst>
              <a:latin typeface="B Nazanin"/>
              <a:cs typeface="B Nazanin"/>
            </a:endParaRPr>
          </a:p>
          <a:p>
            <a:pPr algn="ctr" rtl="1">
              <a:buNone/>
            </a:pPr>
            <a:r>
              <a:rPr lang="fa-IR" sz="2800" b="1" cap="all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latin typeface="B Nazanin"/>
                <a:cs typeface="B Nazanin"/>
              </a:rPr>
              <a:t>ارائه دهنده : شرمین رحمانی</a:t>
            </a:r>
          </a:p>
          <a:p>
            <a:pPr algn="ctr" rtl="1">
              <a:buNone/>
            </a:pPr>
            <a:endParaRPr lang="fa-IR" sz="2800" b="1" cap="all" dirty="0" smtClean="0">
              <a:ln w="0"/>
              <a:solidFill>
                <a:sysClr val="windowText" lastClr="000000"/>
              </a:solidFill>
              <a:effectLst>
                <a:reflection blurRad="12700" stA="50000" endPos="50000" dist="5000" dir="5400000" sy="-100000" rotWithShape="0"/>
              </a:effectLst>
              <a:latin typeface="B Nazanin"/>
              <a:cs typeface="B Nazanin"/>
            </a:endParaRPr>
          </a:p>
          <a:p>
            <a:pPr algn="ctr" rtl="1">
              <a:buNone/>
            </a:pPr>
            <a:r>
              <a:rPr lang="ku-Arab-IQ" sz="2400" b="1" cap="all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latin typeface="B Nazanin"/>
                <a:cs typeface="B Nazanin"/>
              </a:rPr>
              <a:t>٢١</a:t>
            </a:r>
            <a:r>
              <a:rPr lang="fa-IR" sz="2400" b="1" cap="all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latin typeface="B Nazanin"/>
                <a:cs typeface="B Nazanin"/>
              </a:rPr>
              <a:t>اردیبهشت 94</a:t>
            </a:r>
            <a:endParaRPr lang="en-US" sz="2400" b="1" cap="all" dirty="0" smtClean="0">
              <a:ln w="0"/>
              <a:solidFill>
                <a:sysClr val="windowText" lastClr="000000"/>
              </a:solidFill>
              <a:effectLst>
                <a:reflection blurRad="12700" stA="50000" endPos="50000" dist="5000" dir="5400000" sy="-100000" rotWithShape="0"/>
              </a:effectLst>
              <a:latin typeface="B Nazanin"/>
              <a:cs typeface="B Nazan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1</a:t>
            </a:r>
            <a:r>
              <a:rPr lang="en-US" dirty="0" smtClean="0"/>
              <a:t>7</a:t>
            </a:r>
            <a:endParaRPr lang="fa-IR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b="1" dirty="0" smtClean="0">
                <a:solidFill>
                  <a:srgbClr val="00B050"/>
                </a:solidFill>
                <a:cs typeface="B Nazanin"/>
              </a:rPr>
              <a:t>فاصله بلوک – شهری یا منهاتان :</a:t>
            </a:r>
          </a:p>
          <a:p>
            <a:pPr algn="r" rtl="1">
              <a:buNone/>
            </a:pPr>
            <a:endParaRPr lang="fa-IR" sz="2000" dirty="0" smtClean="0">
              <a:cs typeface="B Nazanin"/>
            </a:endParaRP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 زمانی که در فرمول فاصله مینکوفسکی   </a:t>
            </a:r>
            <a:r>
              <a:rPr lang="en-US" sz="2000" dirty="0" smtClean="0">
                <a:cs typeface="B Nazanin"/>
              </a:rPr>
              <a:t>m = 1</a:t>
            </a:r>
            <a:r>
              <a:rPr lang="fa-IR" sz="2000" dirty="0" smtClean="0">
                <a:cs typeface="B Nazanin"/>
              </a:rPr>
              <a:t>  باشد </a:t>
            </a:r>
            <a:r>
              <a:rPr lang="fa-IR" sz="2000" b="1" dirty="0" smtClean="0">
                <a:solidFill>
                  <a:srgbClr val="00B050"/>
                </a:solidFill>
                <a:cs typeface="B Nazanin"/>
              </a:rPr>
              <a:t>فاصله    بلوک – شهری</a:t>
            </a:r>
          </a:p>
          <a:p>
            <a:pPr algn="r" rtl="1">
              <a:buNone/>
            </a:pPr>
            <a:r>
              <a:rPr lang="fa-IR" sz="2000" b="1" dirty="0" smtClean="0">
                <a:solidFill>
                  <a:srgbClr val="00B050"/>
                </a:solidFill>
                <a:cs typeface="B Nazanin"/>
              </a:rPr>
              <a:t>     یا منهاتان </a:t>
            </a:r>
            <a:r>
              <a:rPr lang="fa-IR" sz="2000" dirty="0" smtClean="0">
                <a:cs typeface="B Nazanin"/>
              </a:rPr>
              <a:t>خواهیم داشت .</a:t>
            </a:r>
          </a:p>
          <a:p>
            <a:pPr algn="r" rtl="1">
              <a:buNone/>
            </a:pPr>
            <a:endParaRPr lang="fa-IR" sz="2000" dirty="0" smtClean="0">
              <a:cs typeface="B Nazanin"/>
            </a:endParaRPr>
          </a:p>
          <a:p>
            <a:pPr algn="ctr" rtl="1">
              <a:buNone/>
            </a:pPr>
            <a:r>
              <a:rPr lang="fa-IR" sz="2000" dirty="0" smtClean="0">
                <a:cs typeface="B Nazanin"/>
              </a:rPr>
              <a:t>    </a:t>
            </a:r>
            <a:r>
              <a:rPr lang="fa-IR" sz="2000" b="1" dirty="0" smtClean="0">
                <a:cs typeface="B Nazanin"/>
              </a:rPr>
              <a:t>این فاصله در بیشتر موارد نتایجی مشابه با فاصله ساده اقلیدسی</a:t>
            </a:r>
          </a:p>
          <a:p>
            <a:pPr algn="ctr" rtl="1">
              <a:buNone/>
            </a:pPr>
            <a:r>
              <a:rPr lang="fa-IR" sz="2000" b="1" dirty="0" smtClean="0">
                <a:cs typeface="B Nazanin"/>
              </a:rPr>
              <a:t>    را دارد اما در اینجا اثرتفاوتهای بزرگ و یا همان مشاهدات دور</a:t>
            </a:r>
          </a:p>
          <a:p>
            <a:pPr algn="ctr" rtl="1">
              <a:buNone/>
            </a:pPr>
            <a:r>
              <a:rPr lang="fa-IR" sz="2000" b="1" dirty="0" smtClean="0">
                <a:cs typeface="B Nazanin"/>
              </a:rPr>
              <a:t>    افتاده از میان می رود </a:t>
            </a:r>
          </a:p>
          <a:p>
            <a:endParaRPr lang="en-US" sz="2000" dirty="0">
              <a:cs typeface="B Nazani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dirty="0" smtClean="0">
                <a:solidFill>
                  <a:srgbClr val="FF0000"/>
                </a:solidFill>
              </a:rPr>
              <a:t>گام اول : معیار مشابهت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1</a:t>
            </a:r>
            <a:r>
              <a:rPr lang="en-US" dirty="0" smtClean="0"/>
              <a:t>8</a:t>
            </a:r>
            <a:endParaRPr lang="fa-IR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b="1" dirty="0" smtClean="0">
                <a:solidFill>
                  <a:srgbClr val="00B050"/>
                </a:solidFill>
                <a:cs typeface="B Nazanin"/>
              </a:rPr>
              <a:t>فاصله ضریب همبستگی پیرسون :</a:t>
            </a:r>
          </a:p>
          <a:p>
            <a:pPr algn="r" rtl="1">
              <a:buNone/>
            </a:pPr>
            <a:endParaRPr lang="fa-IR" sz="2000" b="1" dirty="0" smtClean="0">
              <a:solidFill>
                <a:srgbClr val="00B050"/>
              </a:solidFill>
              <a:cs typeface="B Nazanin"/>
            </a:endParaRP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فاصله میان دو مشاهده را می توان براساس ضریب همبستگی ،  مانند ضریب 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همبستگی پیرسون ، نیز محاسبه نمود :</a:t>
            </a:r>
            <a:endParaRPr lang="en-US" sz="2000" dirty="0" smtClean="0">
              <a:cs typeface="B Nazanin"/>
            </a:endParaRPr>
          </a:p>
          <a:p>
            <a:pPr algn="r" rtl="1">
              <a:buNone/>
            </a:pPr>
            <a:endParaRPr lang="en-US" sz="2000" dirty="0" smtClean="0">
              <a:cs typeface="B Nazanin"/>
            </a:endParaRPr>
          </a:p>
          <a:p>
            <a:pPr algn="r" rtl="1">
              <a:buNone/>
            </a:pPr>
            <a:endParaRPr lang="en-US" sz="2000" dirty="0" smtClean="0">
              <a:cs typeface="B Nazanin"/>
            </a:endParaRPr>
          </a:p>
          <a:p>
            <a:pPr rtl="1">
              <a:buNone/>
            </a:pPr>
            <a:r>
              <a:rPr lang="en-US" sz="2000" dirty="0" smtClean="0">
                <a:cs typeface="B Nazanin"/>
              </a:rPr>
              <a:t>                     =</a:t>
            </a:r>
          </a:p>
          <a:p>
            <a:pPr algn="r" rtl="1">
              <a:buNone/>
            </a:pPr>
            <a:endParaRPr lang="en-US" sz="2000" dirty="0" smtClean="0">
              <a:cs typeface="B Nazanin"/>
            </a:endParaRPr>
          </a:p>
          <a:p>
            <a:pPr algn="r" rtl="1">
              <a:buNone/>
            </a:pPr>
            <a:endParaRPr lang="fa-IR" sz="2000" dirty="0" smtClean="0">
              <a:cs typeface="B Nazanin"/>
            </a:endParaRP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                                                                                                                      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                                                                                                                            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                                                                                                                                 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dirty="0" smtClean="0">
                <a:solidFill>
                  <a:srgbClr val="FF0000"/>
                </a:solidFill>
              </a:rPr>
              <a:t>گام اول : معیار مشابهت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3733800"/>
            <a:ext cx="337705" cy="57150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3657600"/>
            <a:ext cx="4057650" cy="1162050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1</a:t>
            </a:r>
            <a:r>
              <a:rPr lang="en-US" dirty="0" smtClean="0"/>
              <a:t>9</a:t>
            </a:r>
            <a:endParaRPr lang="fa-IR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endParaRPr lang="fa-IR" sz="2000" dirty="0" smtClean="0">
              <a:cs typeface="B Nazanin"/>
            </a:endParaRPr>
          </a:p>
          <a:p>
            <a:pPr algn="r" rtl="1"/>
            <a:r>
              <a:rPr lang="fa-IR" sz="2000" dirty="0" smtClean="0">
                <a:cs typeface="B Nazanin"/>
              </a:rPr>
              <a:t>این ضریب مقادیری در فاصله </a:t>
            </a:r>
            <a:r>
              <a:rPr lang="en-US" sz="2000" dirty="0" smtClean="0">
                <a:cs typeface="B Nazanin"/>
              </a:rPr>
              <a:t>[ -1 , 1 ]</a:t>
            </a:r>
            <a:r>
              <a:rPr lang="fa-IR" sz="2000" dirty="0" smtClean="0">
                <a:cs typeface="B Nazanin"/>
              </a:rPr>
              <a:t> اختیار می کند.لذا می توان</a:t>
            </a:r>
            <a:r>
              <a:rPr lang="fa-IR" sz="2000" dirty="0" smtClean="0">
                <a:solidFill>
                  <a:srgbClr val="00B050"/>
                </a:solidFill>
                <a:cs typeface="B Nazanin"/>
              </a:rPr>
              <a:t> </a:t>
            </a:r>
            <a:r>
              <a:rPr lang="fa-IR" sz="2000" b="1" dirty="0" smtClean="0">
                <a:solidFill>
                  <a:srgbClr val="00B050"/>
                </a:solidFill>
                <a:cs typeface="B Nazanin"/>
              </a:rPr>
              <a:t>فاصله 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 </a:t>
            </a:r>
            <a:r>
              <a:rPr lang="fa-IR" sz="2000" b="1" dirty="0" smtClean="0">
                <a:solidFill>
                  <a:srgbClr val="00B050"/>
                </a:solidFill>
                <a:cs typeface="B Nazanin"/>
              </a:rPr>
              <a:t>ضریب همبستگی پیرسون </a:t>
            </a:r>
            <a:r>
              <a:rPr lang="fa-IR" sz="2000" dirty="0" smtClean="0">
                <a:cs typeface="B Nazanin"/>
              </a:rPr>
              <a:t>را به صورت زیر تعریف نمود :</a:t>
            </a:r>
          </a:p>
          <a:p>
            <a:pPr algn="r" rtl="1">
              <a:buNone/>
            </a:pPr>
            <a:endParaRPr lang="en-US" sz="2000" dirty="0" smtClean="0">
              <a:cs typeface="B Nazanin"/>
            </a:endParaRPr>
          </a:p>
          <a:p>
            <a:pPr algn="r" rtl="1"/>
            <a:endParaRPr lang="en-US" sz="2000" dirty="0" smtClean="0">
              <a:cs typeface="B Nazanin"/>
            </a:endParaRPr>
          </a:p>
          <a:p>
            <a:pPr>
              <a:buNone/>
            </a:pPr>
            <a:r>
              <a:rPr lang="fa-IR" sz="2000" dirty="0" smtClean="0">
                <a:cs typeface="B Nazanin"/>
              </a:rPr>
              <a:t>   </a:t>
            </a:r>
            <a:r>
              <a:rPr lang="en-US" sz="2000" dirty="0" smtClean="0">
                <a:cs typeface="B Nazanin"/>
              </a:rPr>
              <a:t> d (     ,     ) =</a:t>
            </a:r>
            <a:endParaRPr lang="fa-IR" sz="2000" dirty="0" smtClean="0">
              <a:cs typeface="B Nazanin"/>
            </a:endParaRPr>
          </a:p>
          <a:p>
            <a:pPr algn="r" rtl="1">
              <a:buNone/>
            </a:pPr>
            <a:endParaRPr lang="fa-IR" sz="2000" dirty="0" smtClean="0">
              <a:cs typeface="B Nazanin"/>
            </a:endParaRP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که مقداری در بازه </a:t>
            </a:r>
            <a:r>
              <a:rPr lang="en-US" sz="2000" dirty="0" smtClean="0">
                <a:cs typeface="B Nazanin"/>
              </a:rPr>
              <a:t>[ 0 , 1 ] </a:t>
            </a:r>
            <a:r>
              <a:rPr lang="fa-IR" sz="2000" dirty="0" smtClean="0">
                <a:cs typeface="B Nazanin"/>
              </a:rPr>
              <a:t> خواهد داشت .</a:t>
            </a:r>
          </a:p>
          <a:p>
            <a:pPr algn="r" rtl="1">
              <a:buNone/>
            </a:pPr>
            <a:endParaRPr lang="en-US" sz="2000" dirty="0">
              <a:cs typeface="B Nazani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dirty="0" smtClean="0">
                <a:solidFill>
                  <a:srgbClr val="FF0000"/>
                </a:solidFill>
              </a:rPr>
              <a:t>گام اول : معیار مشابهت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3505200"/>
            <a:ext cx="247650" cy="330200"/>
          </a:xfrm>
          <a:prstGeom prst="rect">
            <a:avLst/>
          </a:prstGeom>
          <a:noFill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3505200"/>
            <a:ext cx="254000" cy="381000"/>
          </a:xfrm>
          <a:prstGeom prst="rect">
            <a:avLst/>
          </a:prstGeom>
          <a:noFill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3276600"/>
            <a:ext cx="981075" cy="813143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en-US" dirty="0" smtClean="0"/>
              <a:t>20</a:t>
            </a:r>
            <a:endParaRPr lang="fa-IR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dirty="0" smtClean="0">
                <a:cs typeface="B Nazanin"/>
              </a:rPr>
              <a:t>پس از اندازه گيري میزان شباهت بايد شيوه اي براي پیوند داده هایی كه بالاترين 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  شباهت رانشان داده اند بكار برد. شيوه هاي مختلفي براي   پیوند داده ها  معرفي 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  شده اند كه از آن جمله اند : 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 1. پيوند تكي 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 2. پيوند كامل </a:t>
            </a:r>
            <a:endParaRPr lang="en-US" sz="2000" dirty="0" smtClean="0">
              <a:cs typeface="B Nazanin"/>
            </a:endParaRPr>
          </a:p>
          <a:p>
            <a:pPr algn="r" rtl="1">
              <a:buNone/>
            </a:pPr>
            <a:r>
              <a:rPr lang="en-US" sz="2000" dirty="0" smtClean="0">
                <a:cs typeface="B Nazanin"/>
              </a:rPr>
              <a:t> </a:t>
            </a:r>
            <a:r>
              <a:rPr lang="fa-IR" sz="2000" dirty="0" smtClean="0">
                <a:cs typeface="B Nazanin"/>
              </a:rPr>
              <a:t>   3. پيوند میانگین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 4. پيوند میانگین وزني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 5. پيوند مركزثقل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 6. پيوند ميانه 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 7. پيوند وارد</a:t>
            </a:r>
          </a:p>
          <a:p>
            <a:pPr algn="r" rtl="1"/>
            <a:endParaRPr lang="en-US" sz="2000" dirty="0">
              <a:cs typeface="B Nazani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dirty="0" smtClean="0">
                <a:solidFill>
                  <a:srgbClr val="FF0000"/>
                </a:solidFill>
              </a:rPr>
              <a:t>گام دوم : توابع پیوند در خوشه بندی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2</a:t>
            </a:r>
            <a:r>
              <a:rPr lang="en-US" dirty="0" smtClean="0"/>
              <a:t>1</a:t>
            </a:r>
            <a:endParaRPr lang="fa-IR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772400" cy="5334000"/>
          </a:xfrm>
        </p:spPr>
        <p:txBody>
          <a:bodyPr>
            <a:noAutofit/>
          </a:bodyPr>
          <a:lstStyle/>
          <a:p>
            <a:pPr algn="r" rtl="1"/>
            <a:r>
              <a:rPr lang="fa-IR" sz="2000" dirty="0" smtClean="0">
                <a:solidFill>
                  <a:srgbClr val="00B050"/>
                </a:solidFill>
                <a:cs typeface="B Nazanin"/>
              </a:rPr>
              <a:t>پیوند تکی (کمترین فاصله یا نزدیکترین همسایه) :</a:t>
            </a:r>
            <a:endParaRPr lang="fa-IR" sz="2000" dirty="0" smtClean="0">
              <a:cs typeface="B Nazanin"/>
            </a:endParaRPr>
          </a:p>
          <a:p>
            <a:pPr algn="ctr" rtl="1">
              <a:buNone/>
            </a:pPr>
            <a:r>
              <a:rPr lang="fa-IR" sz="2000" dirty="0" smtClean="0">
                <a:solidFill>
                  <a:srgbClr val="000000"/>
                </a:solidFill>
                <a:cs typeface="B Nazanin"/>
              </a:rPr>
              <a:t>      </a:t>
            </a:r>
            <a:r>
              <a:rPr lang="fa-IR" sz="2000" dirty="0" smtClean="0">
                <a:solidFill>
                  <a:srgbClr val="000000"/>
                </a:solidFill>
                <a:cs typeface="B Nazanin" pitchFamily="2" charset="-78"/>
              </a:rPr>
              <a:t>فاصله بین دو خوشه  = کم ترین فاصله بین کلیه فواصل ممکن بین افراد داخل دو</a:t>
            </a:r>
          </a:p>
          <a:p>
            <a:pPr algn="ctr" rtl="1">
              <a:buNone/>
            </a:pPr>
            <a:r>
              <a:rPr lang="fa-IR" sz="2000" dirty="0" smtClean="0">
                <a:solidFill>
                  <a:srgbClr val="000000"/>
                </a:solidFill>
                <a:cs typeface="B Nazanin" pitchFamily="2" charset="-78"/>
              </a:rPr>
              <a:t>خوشه جدا از هم </a:t>
            </a:r>
          </a:p>
          <a:p>
            <a:pPr algn="ctr" rtl="1">
              <a:buNone/>
            </a:pPr>
            <a:endParaRPr lang="en-US" sz="2000" dirty="0" smtClean="0">
              <a:cs typeface="B Nazanin"/>
            </a:endParaRPr>
          </a:p>
          <a:p>
            <a:pPr algn="ctr" rtl="1">
              <a:buNone/>
            </a:pPr>
            <a:r>
              <a:rPr lang="en-US" sz="2000" dirty="0" smtClean="0">
                <a:cs typeface="B Nazanin"/>
              </a:rPr>
              <a:t>d (     , (     ,     ) ) = min ( d (      ,      ) , d (      ,      ) )</a:t>
            </a:r>
            <a:endParaRPr lang="fa-IR" sz="2000" dirty="0" smtClean="0">
              <a:cs typeface="B Nazanin"/>
            </a:endParaRPr>
          </a:p>
          <a:p>
            <a:pPr algn="ctr" rtl="1">
              <a:buFont typeface="Wingdings" pitchFamily="2" charset="2"/>
              <a:buChar char="ü"/>
            </a:pPr>
            <a:endParaRPr lang="fa-IR" sz="2000" dirty="0" smtClean="0">
              <a:solidFill>
                <a:srgbClr val="0070C0"/>
              </a:solidFill>
              <a:cs typeface="B Nazanin" pitchFamily="2" charset="-78"/>
            </a:endParaRPr>
          </a:p>
          <a:p>
            <a:pPr algn="ctr" rtl="1">
              <a:buFont typeface="Wingdings" pitchFamily="2" charset="2"/>
              <a:buChar char="ü"/>
            </a:pPr>
            <a:r>
              <a:rPr lang="fa-IR" sz="2000" dirty="0" smtClean="0">
                <a:solidFill>
                  <a:srgbClr val="0070C0"/>
                </a:solidFill>
                <a:cs typeface="B Nazanin" pitchFamily="2" charset="-78"/>
              </a:rPr>
              <a:t>بطور کلی اگر خوشه </a:t>
            </a:r>
            <a:r>
              <a:rPr lang="en-US" sz="2000" dirty="0" smtClean="0">
                <a:solidFill>
                  <a:srgbClr val="0070C0"/>
                </a:solidFill>
                <a:cs typeface="B Nazanin" pitchFamily="2" charset="-78"/>
              </a:rPr>
              <a:t>k</a:t>
            </a:r>
            <a:r>
              <a:rPr lang="fa-IR" sz="2000" dirty="0" smtClean="0">
                <a:solidFill>
                  <a:srgbClr val="0070C0"/>
                </a:solidFill>
                <a:cs typeface="B Nazanin" pitchFamily="2" charset="-78"/>
              </a:rPr>
              <a:t>ام شامل            شخص و خوشه </a:t>
            </a:r>
            <a:r>
              <a:rPr lang="en-US" sz="2000" dirty="0" smtClean="0">
                <a:solidFill>
                  <a:srgbClr val="0070C0"/>
                </a:solidFill>
                <a:cs typeface="B Nazanin" pitchFamily="2" charset="-78"/>
              </a:rPr>
              <a:t>l</a:t>
            </a:r>
            <a:r>
              <a:rPr lang="fa-IR" sz="2000" dirty="0" smtClean="0">
                <a:solidFill>
                  <a:srgbClr val="0070C0"/>
                </a:solidFill>
                <a:cs typeface="B Nazanin" pitchFamily="2" charset="-78"/>
              </a:rPr>
              <a:t>ام شامل         شخص باشد،</a:t>
            </a:r>
          </a:p>
          <a:p>
            <a:pPr algn="ctr" rtl="1">
              <a:buNone/>
            </a:pPr>
            <a:r>
              <a:rPr lang="fa-IR" sz="2000" dirty="0" smtClean="0">
                <a:solidFill>
                  <a:srgbClr val="0070C0"/>
                </a:solidFill>
                <a:cs typeface="B Nazanin" pitchFamily="2" charset="-78"/>
              </a:rPr>
              <a:t>فاصله بین دو خوشه مینیمم فاصله بین                           تعداد فاصله است. </a:t>
            </a:r>
            <a:r>
              <a:rPr lang="en-US" sz="2000" dirty="0" smtClean="0">
                <a:solidFill>
                  <a:srgbClr val="0070C0"/>
                </a:solidFill>
                <a:cs typeface="B Nazanin" pitchFamily="2" charset="-78"/>
              </a:rPr>
              <a:t>    </a:t>
            </a:r>
            <a:endParaRPr lang="fa-IR" sz="2000" dirty="0" smtClean="0">
              <a:solidFill>
                <a:srgbClr val="0070C0"/>
              </a:solidFill>
              <a:cs typeface="B Nazanin" pitchFamily="2" charset="-78"/>
            </a:endParaRPr>
          </a:p>
          <a:p>
            <a:pPr algn="ctr" rtl="1">
              <a:buFont typeface="Wingdings" pitchFamily="2" charset="2"/>
              <a:buChar char="ü"/>
            </a:pPr>
            <a:endParaRPr lang="fa-IR" sz="2000" dirty="0" smtClean="0">
              <a:cs typeface="B Nazanin"/>
            </a:endParaRPr>
          </a:p>
          <a:p>
            <a:pPr algn="ctr" rtl="1">
              <a:buFont typeface="Wingdings" pitchFamily="2" charset="2"/>
              <a:buChar char="ü"/>
            </a:pPr>
            <a:r>
              <a:rPr lang="fa-IR" sz="2000" dirty="0" smtClean="0">
                <a:cs typeface="B Nazanin"/>
              </a:rPr>
              <a:t>فاصله خوشه ها از هم زیادتر =&gt; عملکرد پیوند تکی قابل قبول تر</a:t>
            </a:r>
          </a:p>
          <a:p>
            <a:pPr algn="r" rtl="1">
              <a:buNone/>
            </a:pPr>
            <a:r>
              <a:rPr lang="fa-IR" sz="2000" b="1" dirty="0" smtClean="0">
                <a:cs typeface="B Nazanin"/>
              </a:rPr>
              <a:t>   </a:t>
            </a:r>
          </a:p>
          <a:p>
            <a:pPr algn="r" rtl="1">
              <a:buNone/>
            </a:pPr>
            <a:endParaRPr lang="fa-IR" sz="2000" dirty="0" smtClean="0">
              <a:cs typeface="B Nazanin"/>
            </a:endParaRP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  </a:t>
            </a:r>
            <a:endParaRPr lang="en-US" sz="2000" dirty="0">
              <a:cs typeface="B Nazani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dirty="0" smtClean="0">
                <a:solidFill>
                  <a:srgbClr val="FF0000"/>
                </a:solidFill>
              </a:rPr>
              <a:t>گام دوم : توابع پیوند در خوشه بندی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09896" y="3048000"/>
            <a:ext cx="280904" cy="390525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3064727"/>
            <a:ext cx="304800" cy="364273"/>
          </a:xfrm>
          <a:prstGeom prst="rect">
            <a:avLst/>
          </a:prstGeom>
          <a:noFill/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3048000"/>
            <a:ext cx="304800" cy="408878"/>
          </a:xfrm>
          <a:prstGeom prst="rect">
            <a:avLst/>
          </a:prstGeom>
          <a:noFill/>
        </p:spPr>
      </p:pic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3048000"/>
            <a:ext cx="277875" cy="433088"/>
          </a:xfrm>
          <a:prstGeom prst="rect">
            <a:avLst/>
          </a:prstGeom>
          <a:noFill/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36147" y="3124200"/>
            <a:ext cx="274053" cy="381000"/>
          </a:xfrm>
          <a:prstGeom prst="rect">
            <a:avLst/>
          </a:prstGeom>
          <a:noFill/>
        </p:spPr>
      </p:pic>
      <p:pic>
        <p:nvPicPr>
          <p:cNvPr id="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3114675"/>
            <a:ext cx="304800" cy="390525"/>
          </a:xfrm>
          <a:prstGeom prst="rect">
            <a:avLst/>
          </a:prstGeom>
          <a:noFill/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3096322"/>
            <a:ext cx="304800" cy="408878"/>
          </a:xfrm>
          <a:prstGeom prst="rect">
            <a:avLst/>
          </a:prstGeom>
          <a:noFill/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89462" y="3754438"/>
            <a:ext cx="28733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3733800"/>
            <a:ext cx="26035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75038" y="4154488"/>
            <a:ext cx="792162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en-US" dirty="0" smtClean="0"/>
              <a:t>22</a:t>
            </a:r>
            <a:endParaRPr lang="fa-IR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b="1" dirty="0" smtClean="0">
                <a:solidFill>
                  <a:srgbClr val="00B050"/>
                </a:solidFill>
                <a:cs typeface="B Nazanin"/>
              </a:rPr>
              <a:t>پیوند کامل (بیشترین فاصله یا دور ترین همسایه ) :</a:t>
            </a:r>
          </a:p>
          <a:p>
            <a:pPr algn="ctr" rtl="1">
              <a:buNone/>
            </a:pPr>
            <a:r>
              <a:rPr lang="fa-IR" sz="2000" dirty="0" smtClean="0">
                <a:cs typeface="B Nazanin"/>
              </a:rPr>
              <a:t> فاصله میان دو خوشه = فاصله میان دور ترین نقاط  در دو خوشه</a:t>
            </a:r>
          </a:p>
          <a:p>
            <a:pPr algn="ctr" rtl="1">
              <a:buNone/>
            </a:pPr>
            <a:endParaRPr lang="fa-IR" sz="2000" dirty="0" smtClean="0">
              <a:cs typeface="B Nazanin"/>
            </a:endParaRPr>
          </a:p>
          <a:p>
            <a:pPr algn="ctr" rtl="1">
              <a:buNone/>
            </a:pPr>
            <a:r>
              <a:rPr lang="en-US" sz="2000" dirty="0" smtClean="0">
                <a:cs typeface="B Nazanin"/>
              </a:rPr>
              <a:t>d (     , (     ,     ) ) = max( d (      ,      ) , d (      ,      ) )</a:t>
            </a:r>
            <a:endParaRPr lang="fa-IR" sz="2000" dirty="0" smtClean="0">
              <a:cs typeface="B Nazanin"/>
            </a:endParaRPr>
          </a:p>
          <a:p>
            <a:pPr algn="ctr" rtl="1">
              <a:buNone/>
            </a:pPr>
            <a:endParaRPr lang="fa-IR" sz="2000" dirty="0" smtClean="0">
              <a:cs typeface="B Nazanin"/>
            </a:endParaRPr>
          </a:p>
          <a:p>
            <a:pPr algn="ctr" rtl="1">
              <a:buFont typeface="Wingdings" pitchFamily="2" charset="2"/>
              <a:buChar char="ü"/>
            </a:pPr>
            <a:r>
              <a:rPr lang="fa-IR" sz="2000" dirty="0" smtClean="0">
                <a:cs typeface="B Nazanin"/>
              </a:rPr>
              <a:t>این روش در یافتن خوشه های کوچک و خوشه هایی که مشاهدات در آنها بسیار بهم</a:t>
            </a:r>
          </a:p>
          <a:p>
            <a:pPr algn="ctr" rtl="1">
              <a:buNone/>
            </a:pPr>
            <a:r>
              <a:rPr lang="fa-IR" sz="2000" dirty="0" smtClean="0">
                <a:cs typeface="B Nazanin"/>
              </a:rPr>
              <a:t> نزدیکند میتواند موثر باشد . </a:t>
            </a:r>
          </a:p>
          <a:p>
            <a:pPr algn="ctr" rtl="1">
              <a:buFont typeface="Wingdings" pitchFamily="2" charset="2"/>
              <a:buChar char="ü"/>
            </a:pPr>
            <a:r>
              <a:rPr lang="fa-IR" sz="2000" dirty="0" smtClean="0">
                <a:solidFill>
                  <a:srgbClr val="000000"/>
                </a:solidFill>
                <a:cs typeface="B Nazanin"/>
              </a:rPr>
              <a:t>روش </a:t>
            </a:r>
            <a:r>
              <a:rPr lang="fa-IR" sz="2000" b="1" dirty="0" smtClean="0">
                <a:solidFill>
                  <a:srgbClr val="00B050"/>
                </a:solidFill>
                <a:cs typeface="B Nazanin"/>
              </a:rPr>
              <a:t>پیوند کامل </a:t>
            </a:r>
            <a:r>
              <a:rPr lang="fa-IR" sz="2000" dirty="0" smtClean="0">
                <a:solidFill>
                  <a:srgbClr val="000000"/>
                </a:solidFill>
                <a:cs typeface="B Nazanin"/>
              </a:rPr>
              <a:t>در مقایسه با </a:t>
            </a:r>
            <a:r>
              <a:rPr lang="fa-IR" sz="2000" b="1" dirty="0" smtClean="0">
                <a:solidFill>
                  <a:srgbClr val="00B050"/>
                </a:solidFill>
                <a:cs typeface="B Nazanin"/>
              </a:rPr>
              <a:t>پیوند تکی </a:t>
            </a:r>
            <a:r>
              <a:rPr lang="fa-IR" sz="2000" dirty="0" smtClean="0">
                <a:solidFill>
                  <a:srgbClr val="000000"/>
                </a:solidFill>
                <a:cs typeface="B Nazanin"/>
              </a:rPr>
              <a:t>کم تر در معرض اثر خطا یا داده های پرت</a:t>
            </a:r>
          </a:p>
          <a:p>
            <a:pPr algn="ctr" rtl="1">
              <a:buNone/>
            </a:pPr>
            <a:r>
              <a:rPr lang="fa-IR" sz="2000" dirty="0" smtClean="0">
                <a:solidFill>
                  <a:srgbClr val="000000"/>
                </a:solidFill>
                <a:cs typeface="B Nazanin"/>
              </a:rPr>
              <a:t> قرار می گیرد</a:t>
            </a:r>
            <a:endParaRPr lang="fa-IR" sz="2000" dirty="0" smtClean="0">
              <a:cs typeface="B Nazanin"/>
            </a:endParaRPr>
          </a:p>
          <a:p>
            <a:pPr>
              <a:buNone/>
            </a:pPr>
            <a:endParaRPr lang="en-US" sz="2000" dirty="0">
              <a:cs typeface="B Nazanin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2819400"/>
            <a:ext cx="284018" cy="381000"/>
          </a:xfrm>
          <a:prstGeom prst="rect">
            <a:avLst/>
          </a:prstGeom>
          <a:noFill/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2819400"/>
            <a:ext cx="228600" cy="273204"/>
          </a:xfrm>
          <a:prstGeom prst="rect">
            <a:avLst/>
          </a:prstGeom>
          <a:noFill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2819400"/>
            <a:ext cx="228600" cy="317809"/>
          </a:xfrm>
          <a:prstGeom prst="rect">
            <a:avLst/>
          </a:prstGeom>
          <a:noFill/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9963" y="2819400"/>
            <a:ext cx="255036" cy="304800"/>
          </a:xfrm>
          <a:prstGeom prst="rect">
            <a:avLst/>
          </a:prstGeom>
          <a:noFill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88411" y="2819400"/>
            <a:ext cx="249989" cy="347546"/>
          </a:xfrm>
          <a:prstGeom prst="rect">
            <a:avLst/>
          </a:prstGeom>
          <a:noFill/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2819400"/>
            <a:ext cx="284018" cy="381000"/>
          </a:xfrm>
          <a:prstGeom prst="rect">
            <a:avLst/>
          </a:prstGeom>
          <a:noFill/>
        </p:spPr>
      </p:pic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2819400"/>
            <a:ext cx="318797" cy="304800"/>
          </a:xfrm>
          <a:prstGeom prst="rect">
            <a:avLst/>
          </a:prstGeom>
          <a:noFill/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dirty="0" smtClean="0">
                <a:solidFill>
                  <a:srgbClr val="FF0000"/>
                </a:solidFill>
              </a:rPr>
              <a:t>گام دوم : توابع پیوند در خوشه بندی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en-US" dirty="0" smtClean="0"/>
              <a:t>23</a:t>
            </a:r>
            <a:endParaRPr lang="fa-IR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b="1" dirty="0" smtClean="0">
                <a:solidFill>
                  <a:srgbClr val="00B050"/>
                </a:solidFill>
                <a:cs typeface="B Nazanin"/>
              </a:rPr>
              <a:t>پیوند میانگین :</a:t>
            </a:r>
            <a:endParaRPr lang="fa-IR" sz="2000" b="1" dirty="0" smtClean="0">
              <a:cs typeface="B Nazanin"/>
            </a:endParaRP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فاصله میان دوخوشه = میانگین فاصله میان تمامی مشاهدات درهردو خوشه</a:t>
            </a:r>
          </a:p>
          <a:p>
            <a:pPr algn="r" rtl="1">
              <a:buNone/>
            </a:pPr>
            <a:endParaRPr lang="fa-IR" sz="2000" dirty="0" smtClean="0">
              <a:cs typeface="B Nazanin"/>
            </a:endParaRPr>
          </a:p>
          <a:p>
            <a:pPr algn="ctr" rtl="1">
              <a:buNone/>
            </a:pPr>
            <a:r>
              <a:rPr lang="en-US" sz="2000" dirty="0" smtClean="0">
                <a:cs typeface="B Nazanin"/>
              </a:rPr>
              <a:t>d (     , (     ,     ) ) = </a:t>
            </a:r>
            <a:r>
              <a:rPr lang="en-US" sz="2000" dirty="0" smtClean="0">
                <a:solidFill>
                  <a:srgbClr val="FF0000"/>
                </a:solidFill>
                <a:cs typeface="B Nazanin"/>
              </a:rPr>
              <a:t>1/2</a:t>
            </a:r>
            <a:r>
              <a:rPr lang="en-US" sz="2000" dirty="0" smtClean="0">
                <a:cs typeface="B Nazanin"/>
              </a:rPr>
              <a:t> ( d (      ,      ) </a:t>
            </a:r>
            <a:r>
              <a:rPr lang="en-US" sz="2000" dirty="0" smtClean="0">
                <a:solidFill>
                  <a:srgbClr val="FF0000"/>
                </a:solidFill>
                <a:cs typeface="B Nazanin"/>
              </a:rPr>
              <a:t>+</a:t>
            </a:r>
            <a:r>
              <a:rPr lang="en-US" sz="2000" dirty="0" smtClean="0">
                <a:cs typeface="B Nazanin"/>
              </a:rPr>
              <a:t> d (      ,      ) )</a:t>
            </a:r>
            <a:endParaRPr lang="fa-IR" sz="2000" dirty="0" smtClean="0">
              <a:cs typeface="B Nazanin"/>
            </a:endParaRPr>
          </a:p>
          <a:p>
            <a:pPr algn="r" rtl="1">
              <a:buNone/>
            </a:pPr>
            <a:endParaRPr lang="fa-IR" sz="2000" dirty="0" smtClean="0">
              <a:cs typeface="B Nazanin"/>
            </a:endParaRPr>
          </a:p>
          <a:p>
            <a:pPr algn="ctr" rtl="1">
              <a:buNone/>
            </a:pPr>
            <a:endParaRPr lang="fa-IR" sz="2000" dirty="0" smtClean="0">
              <a:solidFill>
                <a:srgbClr val="000000"/>
              </a:solidFill>
              <a:cs typeface="B Nazanin" pitchFamily="2" charset="-78"/>
            </a:endParaRPr>
          </a:p>
          <a:p>
            <a:pPr algn="ctr" rtl="1">
              <a:buNone/>
            </a:pPr>
            <a:endParaRPr lang="fa-IR" sz="2000" dirty="0" smtClean="0">
              <a:solidFill>
                <a:srgbClr val="000000"/>
              </a:solidFill>
              <a:cs typeface="B Nazanin" pitchFamily="2" charset="-78"/>
            </a:endParaRPr>
          </a:p>
          <a:p>
            <a:pPr algn="ctr" rtl="1">
              <a:buNone/>
            </a:pPr>
            <a:r>
              <a:rPr lang="fa-IR" sz="2000" dirty="0" smtClean="0">
                <a:solidFill>
                  <a:srgbClr val="000000"/>
                </a:solidFill>
                <a:cs typeface="B Nazanin" pitchFamily="2" charset="-78"/>
              </a:rPr>
              <a:t>این که کدام یک از توابع فاصله یا  پیوند را مورد استفاده قرار دهیم به وضوح بستگی</a:t>
            </a:r>
          </a:p>
          <a:p>
            <a:pPr algn="ctr" rtl="1">
              <a:buNone/>
            </a:pPr>
            <a:r>
              <a:rPr lang="fa-IR" sz="2000" dirty="0" smtClean="0">
                <a:solidFill>
                  <a:srgbClr val="000000"/>
                </a:solidFill>
                <a:cs typeface="B Nazanin" pitchFamily="2" charset="-78"/>
              </a:rPr>
              <a:t> به اهداف مطالعه و خصوصیات توابع مختلف دارد</a:t>
            </a:r>
            <a:endParaRPr lang="fa-IR" sz="2000" dirty="0" smtClean="0">
              <a:solidFill>
                <a:srgbClr val="003300"/>
              </a:solidFill>
              <a:latin typeface="QuickType" pitchFamily="34" charset="0"/>
              <a:cs typeface="2  Titr" pitchFamily="2" charset="-78"/>
            </a:endParaRPr>
          </a:p>
          <a:p>
            <a:pPr algn="r" rtl="1">
              <a:buNone/>
            </a:pPr>
            <a:endParaRPr lang="en-US" sz="2000" dirty="0">
              <a:cs typeface="B Nazani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dirty="0" smtClean="0">
                <a:solidFill>
                  <a:srgbClr val="FF0000"/>
                </a:solidFill>
              </a:rPr>
              <a:t>گام دوم : توابع پیوند در خوشه بندی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2819400"/>
            <a:ext cx="255037" cy="304800"/>
          </a:xfrm>
          <a:prstGeom prst="rect">
            <a:avLst/>
          </a:prstGeom>
          <a:noFill/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2819400"/>
            <a:ext cx="255037" cy="304800"/>
          </a:xfrm>
          <a:prstGeom prst="rect">
            <a:avLst/>
          </a:prstGeom>
          <a:noFill/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2743200"/>
            <a:ext cx="314325" cy="375657"/>
          </a:xfrm>
          <a:prstGeom prst="rect">
            <a:avLst/>
          </a:prstGeom>
          <a:noFill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2806390"/>
            <a:ext cx="228600" cy="317809"/>
          </a:xfrm>
          <a:prstGeom prst="rect">
            <a:avLst/>
          </a:prstGeom>
          <a:noFill/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2776654"/>
            <a:ext cx="249989" cy="347546"/>
          </a:xfrm>
          <a:prstGeom prst="rect">
            <a:avLst/>
          </a:prstGeom>
          <a:noFill/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97782" y="2819400"/>
            <a:ext cx="284018" cy="381000"/>
          </a:xfrm>
          <a:prstGeom prst="rect">
            <a:avLst/>
          </a:prstGeom>
          <a:noFill/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2819400"/>
            <a:ext cx="266007" cy="356839"/>
          </a:xfrm>
          <a:prstGeom prst="rect">
            <a:avLst/>
          </a:prstGeom>
          <a:noFill/>
        </p:spPr>
      </p:pic>
      <p:sp>
        <p:nvSpPr>
          <p:cNvPr id="18" name="Oval Callout 17"/>
          <p:cNvSpPr/>
          <p:nvPr/>
        </p:nvSpPr>
        <p:spPr>
          <a:xfrm>
            <a:off x="3505200" y="3429000"/>
            <a:ext cx="2362200" cy="533400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810000" y="3505200"/>
            <a:ext cx="16002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110_Besmellah_1(MRT)" pitchFamily="2" charset="0"/>
                <a:cs typeface="B Nazanin"/>
              </a:rPr>
              <a:t>کدام روش ؟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110_Besmellah_1(MRT)" pitchFamily="2" charset="0"/>
              <a:cs typeface="B Nazan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2</a:t>
            </a:r>
            <a:r>
              <a:rPr lang="en-US" dirty="0" smtClean="0"/>
              <a:t>4</a:t>
            </a:r>
            <a:endParaRPr lang="fa-IR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dirty="0" smtClean="0">
                <a:cs typeface="B Nazanin"/>
              </a:rPr>
              <a:t>تعداد روشهای خوشه بندی که در حال حاضر برای تجزیه و تحلیل  داد ه ها قرار 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  می گیرند بسیار زیاد است  دو نوع  رایج از روشهای خوشه بندی :</a:t>
            </a:r>
          </a:p>
          <a:p>
            <a:pPr algn="r" rtl="1">
              <a:buNone/>
            </a:pPr>
            <a:endParaRPr lang="fa-IR" sz="2000" dirty="0" smtClean="0">
              <a:cs typeface="B Nazanin"/>
            </a:endParaRPr>
          </a:p>
          <a:p>
            <a:pPr marL="457200" indent="-457200" algn="r" rtl="1">
              <a:buFont typeface="+mj-lt"/>
              <a:buAutoNum type="arabicParenR"/>
            </a:pPr>
            <a:r>
              <a:rPr lang="fa-IR" sz="2000" dirty="0" smtClean="0">
                <a:cs typeface="B Nazanin"/>
              </a:rPr>
              <a:t>   خوشه بندی سلسله مراتبی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fa-IR" sz="2000" dirty="0" smtClean="0">
                <a:cs typeface="B Nazanin"/>
              </a:rPr>
              <a:t>خوشه بندی غیر سلسله مراتبی</a:t>
            </a:r>
          </a:p>
          <a:p>
            <a:pPr marL="457200" indent="-457200" algn="r" rtl="1">
              <a:buNone/>
            </a:pPr>
            <a:r>
              <a:rPr lang="fa-IR" sz="2000" dirty="0" smtClean="0">
                <a:solidFill>
                  <a:srgbClr val="00B050"/>
                </a:solidFill>
                <a:cs typeface="B Nazanin"/>
              </a:rPr>
              <a:t>              </a:t>
            </a:r>
            <a:r>
              <a:rPr lang="fa-IR" sz="2000" b="1" dirty="0" smtClean="0">
                <a:solidFill>
                  <a:srgbClr val="00B050"/>
                </a:solidFill>
                <a:cs typeface="B Nazanin"/>
              </a:rPr>
              <a:t>که ما در اینجا به بررسی نوع اول می پردازیم </a:t>
            </a:r>
            <a:r>
              <a:rPr lang="fa-IR" sz="2000" dirty="0" smtClean="0">
                <a:solidFill>
                  <a:srgbClr val="00B050"/>
                </a:solidFill>
                <a:cs typeface="B Nazanin"/>
              </a:rPr>
              <a:t>.</a:t>
            </a:r>
            <a:endParaRPr lang="fa-IR" sz="2000" smtClean="0">
              <a:solidFill>
                <a:srgbClr val="00B050"/>
              </a:solidFill>
              <a:cs typeface="B Nazanin"/>
            </a:endParaRPr>
          </a:p>
          <a:p>
            <a:pPr marL="457200" indent="-457200" algn="r" rtl="1">
              <a:buNone/>
            </a:pPr>
            <a:endParaRPr lang="fa-IR" sz="2000" dirty="0" smtClean="0">
              <a:solidFill>
                <a:srgbClr val="00B050"/>
              </a:solidFill>
              <a:cs typeface="B Nazanin"/>
            </a:endParaRPr>
          </a:p>
          <a:p>
            <a:pPr marL="457200" indent="-457200" algn="r" rtl="1">
              <a:buFont typeface="Wingdings" pitchFamily="2" charset="2"/>
              <a:buChar char="ü"/>
            </a:pPr>
            <a:r>
              <a:rPr lang="fa-IR" sz="2000" dirty="0" smtClean="0">
                <a:cs typeface="B Nazanin"/>
              </a:rPr>
              <a:t>  روش خوشه بندی سلسله مراتبی خود به دو شیوه قابل اجرا می باشد:</a:t>
            </a:r>
          </a:p>
          <a:p>
            <a:pPr marL="457200" indent="-457200" algn="r" rtl="1">
              <a:buAutoNum type="arabicParenR"/>
            </a:pPr>
            <a:r>
              <a:rPr lang="fa-IR" sz="2000" dirty="0" smtClean="0">
                <a:cs typeface="B Nazanin"/>
              </a:rPr>
              <a:t>تجمعی یا متراکم</a:t>
            </a:r>
          </a:p>
          <a:p>
            <a:pPr marL="457200" indent="-457200" algn="r" rtl="1">
              <a:buAutoNum type="arabicParenR"/>
            </a:pPr>
            <a:r>
              <a:rPr lang="fa-IR" sz="2000" dirty="0" smtClean="0">
                <a:cs typeface="B Nazanin"/>
              </a:rPr>
              <a:t>تقسیم شونده</a:t>
            </a:r>
          </a:p>
          <a:p>
            <a:pPr marL="457200" indent="-457200" algn="ctr" rtl="1">
              <a:buNone/>
            </a:pPr>
            <a:endParaRPr lang="fa-IR" sz="2000" dirty="0" smtClean="0">
              <a:cs typeface="B Nazani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b="1" dirty="0" smtClean="0">
                <a:solidFill>
                  <a:srgbClr val="00B0F0"/>
                </a:solidFill>
              </a:rPr>
              <a:t>انواع روشهای خوشه بندی</a:t>
            </a:r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2</a:t>
            </a:r>
            <a:r>
              <a:rPr lang="en-US" dirty="0" smtClean="0"/>
              <a:t>5</a:t>
            </a:r>
            <a:endParaRPr lang="fa-IR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solidFill>
                  <a:srgbClr val="FF0000"/>
                </a:solidFill>
              </a:rPr>
              <a:t>فلو چارت روش خوشه بندی سلسله مراتبی تجمعی :</a:t>
            </a:r>
            <a:endParaRPr lang="en-US" dirty="0" smtClean="0">
              <a:solidFill>
                <a:srgbClr val="FF0000"/>
              </a:solidFill>
            </a:endParaRPr>
          </a:p>
          <a:p>
            <a:pPr algn="ctr" rtl="1">
              <a:buNone/>
            </a:pPr>
            <a:endParaRPr lang="fa-IR" dirty="0" smtClean="0">
              <a:solidFill>
                <a:srgbClr val="FF0000"/>
              </a:solidFill>
            </a:endParaRPr>
          </a:p>
          <a:p>
            <a:pPr algn="r" rtl="1">
              <a:buNone/>
            </a:pPr>
            <a:r>
              <a:rPr lang="fa-IR" dirty="0" smtClean="0">
                <a:solidFill>
                  <a:srgbClr val="FF0000"/>
                </a:solidFill>
              </a:rPr>
              <a:t> 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b="1" dirty="0" smtClean="0">
                <a:solidFill>
                  <a:srgbClr val="00B0F0"/>
                </a:solidFill>
              </a:rPr>
              <a:t>روش خوشه بندی سلسله مراتبی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7" name="Hexagon 6"/>
          <p:cNvSpPr/>
          <p:nvPr/>
        </p:nvSpPr>
        <p:spPr>
          <a:xfrm>
            <a:off x="4114800" y="2057400"/>
            <a:ext cx="838200" cy="609600"/>
          </a:xfrm>
          <a:prstGeom prst="hexagon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775143" y="2133600"/>
            <a:ext cx="159370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شروع</a:t>
            </a:r>
            <a:endParaRPr lang="en-US" sz="20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72000" y="2667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352800" y="2971800"/>
            <a:ext cx="2438400" cy="685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275014" y="2967335"/>
            <a:ext cx="25939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هرمشاهده به عنوان یک </a:t>
            </a:r>
          </a:p>
          <a:p>
            <a:pPr algn="ctr"/>
            <a:r>
              <a:rPr lang="fa-IR" sz="20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خوشه در نظر گرفته می شود</a:t>
            </a:r>
            <a:endParaRPr lang="en-US" sz="20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72000" y="3657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124200" y="3962400"/>
            <a:ext cx="2819400" cy="533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48000" y="3962400"/>
            <a:ext cx="29718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ماتریس فاصله محاسبه می شود</a:t>
            </a:r>
            <a:endParaRPr lang="en-US" sz="20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76600" y="4724400"/>
            <a:ext cx="2590800" cy="685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572000" y="44958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276600" y="4724401"/>
            <a:ext cx="2590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خوشه های با کمترین فاصله </a:t>
            </a:r>
          </a:p>
          <a:p>
            <a:pPr algn="ctr"/>
            <a:r>
              <a:rPr lang="fa-IR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در یکدیگرادغام می شوند </a:t>
            </a:r>
            <a:endParaRPr lang="en-US" sz="20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76600" y="5562600"/>
            <a:ext cx="2743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572000" y="54102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3200400" y="5638800"/>
            <a:ext cx="2667000" cy="609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505200" y="5638800"/>
            <a:ext cx="2209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آیا تنها یک خوشه باقی مانده است ؟</a:t>
            </a:r>
            <a:endParaRPr lang="en-US" sz="20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2514600" y="41910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2514600" y="4191000"/>
            <a:ext cx="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40" idx="2"/>
          </p:cNvCxnSpPr>
          <p:nvPr/>
        </p:nvCxnSpPr>
        <p:spPr>
          <a:xfrm>
            <a:off x="2514600" y="59436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2438400" y="5562600"/>
            <a:ext cx="6858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خیر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781800" y="3200400"/>
            <a:ext cx="1905000" cy="1371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6934200" y="4953000"/>
            <a:ext cx="1600200" cy="6096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>
            <a:stCxn id="40" idx="6"/>
          </p:cNvCxnSpPr>
          <p:nvPr/>
        </p:nvCxnSpPr>
        <p:spPr>
          <a:xfrm>
            <a:off x="5867400" y="5943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324600" y="3886200"/>
            <a:ext cx="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6324600" y="3886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5867400" y="5638800"/>
            <a:ext cx="5334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بله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7239000" y="5029200"/>
            <a:ext cx="10668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پایان</a:t>
            </a:r>
            <a:endParaRPr lang="en-US" sz="20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781800" y="3200400"/>
            <a:ext cx="1905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خوشه ها با مشخص کردن نقطه برش بر روی دندرو گرام مشخص می شوند</a:t>
            </a:r>
            <a:endParaRPr lang="en-US" sz="20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14" name="Straight Arrow Connector 113"/>
          <p:cNvCxnSpPr/>
          <p:nvPr/>
        </p:nvCxnSpPr>
        <p:spPr>
          <a:xfrm>
            <a:off x="7696200" y="4572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2</a:t>
            </a:r>
            <a:r>
              <a:rPr lang="en-US" dirty="0" smtClean="0"/>
              <a:t>6</a:t>
            </a:r>
            <a:endParaRPr lang="fa-IR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dirty="0" smtClean="0"/>
              <a:t>گام</a:t>
            </a:r>
            <a:r>
              <a:rPr lang="en-US" sz="2000" dirty="0" smtClean="0"/>
              <a:t> </a:t>
            </a:r>
            <a:r>
              <a:rPr lang="fa-IR" sz="2000" dirty="0" smtClean="0"/>
              <a:t>های روش خوشه بندی سلسله مراتبی تجمعی را با ذکر یک مثال بیان می کنیم :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000" dirty="0" smtClean="0">
                <a:solidFill>
                  <a:srgbClr val="FF0000"/>
                </a:solidFill>
              </a:rPr>
              <a:t>گام اول : </a:t>
            </a:r>
            <a:r>
              <a:rPr lang="fa-IR" sz="2000" dirty="0" smtClean="0"/>
              <a:t>آلگوریتم ، تعداد </a:t>
            </a:r>
            <a:r>
              <a:rPr lang="en-US" sz="2000" dirty="0" smtClean="0"/>
              <a:t>N</a:t>
            </a:r>
            <a:r>
              <a:rPr lang="fa-IR" sz="2000" dirty="0" smtClean="0"/>
              <a:t> خوشه (به تعداد مشاهدات ) را در نظر می گیرد و </a:t>
            </a:r>
          </a:p>
          <a:p>
            <a:pPr algn="r" rtl="1">
              <a:buNone/>
            </a:pPr>
            <a:r>
              <a:rPr lang="fa-IR" sz="2000" dirty="0" smtClean="0"/>
              <a:t>                 برای تمام  </a:t>
            </a:r>
            <a:r>
              <a:rPr lang="en-US" sz="2000" dirty="0" smtClean="0"/>
              <a:t>N</a:t>
            </a:r>
            <a:r>
              <a:rPr lang="fa-IR" sz="2000" dirty="0" smtClean="0"/>
              <a:t> خوشه ماتریس فاصله را محاسبه می کند :</a:t>
            </a:r>
          </a:p>
          <a:p>
            <a:pPr algn="r" rtl="1">
              <a:buNone/>
            </a:pPr>
            <a:r>
              <a:rPr lang="fa-IR" sz="2000" b="1" dirty="0" smtClean="0">
                <a:solidFill>
                  <a:srgbClr val="00B050"/>
                </a:solidFill>
              </a:rPr>
              <a:t>مثال : 5 مشاهده =&gt;  5 خوشه داریم.</a:t>
            </a:r>
          </a:p>
          <a:p>
            <a:pPr algn="r" rtl="1">
              <a:buNone/>
            </a:pPr>
            <a:r>
              <a:rPr lang="fa-IR" sz="2000" b="1" dirty="0" smtClean="0">
                <a:solidFill>
                  <a:srgbClr val="00B050"/>
                </a:solidFill>
              </a:rPr>
              <a:t>ماتریس فاصله (هر درایه : میزان عدم تشابه (فاصله) مشاهدات )</a:t>
            </a:r>
          </a:p>
          <a:p>
            <a:pPr marL="457200" indent="-457200" algn="ctr">
              <a:buNone/>
            </a:pPr>
            <a:r>
              <a:rPr lang="fa-IR" sz="2000" dirty="0" smtClean="0">
                <a:solidFill>
                  <a:srgbClr val="FF0000"/>
                </a:solidFill>
              </a:rPr>
              <a:t>          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smtClean="0"/>
              <a:t> a    b    c    d       e</a:t>
            </a:r>
          </a:p>
          <a:p>
            <a:pPr marL="457200" indent="-457200" algn="ctr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</a:t>
            </a:r>
            <a:r>
              <a:rPr lang="en-US" sz="2000" dirty="0" smtClean="0"/>
              <a:t>a       0    2    6    10    9</a:t>
            </a:r>
          </a:p>
          <a:p>
            <a:pPr marL="457200" indent="-457200" algn="ctr">
              <a:buNone/>
            </a:pPr>
            <a:r>
              <a:rPr lang="en-US" sz="2000" dirty="0" smtClean="0"/>
              <a:t>    b       2    0    5     9     8</a:t>
            </a:r>
          </a:p>
          <a:p>
            <a:pPr marL="457200" indent="-457200" algn="ctr">
              <a:buNone/>
            </a:pPr>
            <a:r>
              <a:rPr lang="en-US" sz="2000" dirty="0" smtClean="0"/>
              <a:t>    c        6    5    0    4     5</a:t>
            </a:r>
          </a:p>
          <a:p>
            <a:pPr marL="457200" indent="-457200" algn="ctr">
              <a:buNone/>
            </a:pPr>
            <a:r>
              <a:rPr lang="en-US" sz="2000" dirty="0" smtClean="0"/>
              <a:t>    d       10   9    4    0     3</a:t>
            </a:r>
          </a:p>
          <a:p>
            <a:pPr marL="457200" indent="-457200" algn="ctr">
              <a:buNone/>
            </a:pPr>
            <a:r>
              <a:rPr lang="en-US" sz="2000" dirty="0" smtClean="0"/>
              <a:t>    e        9    8     5    3     0</a:t>
            </a:r>
            <a:endParaRPr lang="fa-IR" sz="2000" dirty="0" smtClean="0"/>
          </a:p>
          <a:p>
            <a:pPr marL="457200" indent="-457200" algn="r" rtl="1">
              <a:buNone/>
            </a:pPr>
            <a:endParaRPr lang="en-US" sz="20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b="1" dirty="0" smtClean="0">
                <a:solidFill>
                  <a:srgbClr val="00B0F0"/>
                </a:solidFill>
              </a:rPr>
              <a:t>روش خوشه بندی سلسله مراتبی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7" name="Double Bracket 6"/>
          <p:cNvSpPr/>
          <p:nvPr/>
        </p:nvSpPr>
        <p:spPr>
          <a:xfrm>
            <a:off x="3276600" y="3886200"/>
            <a:ext cx="2667000" cy="2057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36096" y="620688"/>
            <a:ext cx="2336304" cy="52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رئوس مطالب</a:t>
            </a:r>
            <a:endParaRPr lang="en-US" sz="2800" b="1" dirty="0">
              <a:solidFill>
                <a:srgbClr val="FF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010400" cy="3962400"/>
          </a:xfrm>
        </p:spPr>
        <p:txBody>
          <a:bodyPr>
            <a:normAutofit fontScale="92500" lnSpcReduction="20000"/>
          </a:bodyPr>
          <a:lstStyle/>
          <a:p>
            <a:pPr algn="r" rtl="1">
              <a:buFont typeface="Wingdings" pitchFamily="2" charset="2"/>
              <a:buChar char="§"/>
            </a:pPr>
            <a:r>
              <a:rPr lang="fa-IR" b="1" dirty="0" smtClean="0">
                <a:cs typeface="B Nazanin"/>
              </a:rPr>
              <a:t>مقدمه </a:t>
            </a:r>
            <a:endParaRPr lang="ku-Arab-IQ" b="1" dirty="0" smtClean="0">
              <a:cs typeface="B Nazanin"/>
            </a:endParaRPr>
          </a:p>
          <a:p>
            <a:pPr algn="r" rtl="1">
              <a:buFont typeface="Wingdings" pitchFamily="2" charset="2"/>
              <a:buChar char="§"/>
            </a:pPr>
            <a:r>
              <a:rPr lang="fa-IR" b="1" dirty="0" smtClean="0">
                <a:cs typeface="B Nazanin"/>
              </a:rPr>
              <a:t>مفهوم خوشه بندی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b="1" dirty="0" smtClean="0">
                <a:cs typeface="B Nazanin"/>
              </a:rPr>
              <a:t>اهداف خوشه بندی 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b="1" dirty="0" smtClean="0">
                <a:cs typeface="B Nazanin"/>
              </a:rPr>
              <a:t>وظایف خوشه بندی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b="1" dirty="0" smtClean="0">
                <a:cs typeface="B Nazanin"/>
              </a:rPr>
              <a:t>کاربردهای خوشه بندی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b="1" dirty="0" smtClean="0">
                <a:cs typeface="B Nazanin"/>
              </a:rPr>
              <a:t>نقاط قوت و ضعف خوشه بندی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b="1" dirty="0" smtClean="0">
                <a:cs typeface="B Nazanin"/>
              </a:rPr>
              <a:t>گامهای اساسی خوشه بندی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b="1" dirty="0" smtClean="0">
                <a:cs typeface="B Nazanin"/>
              </a:rPr>
              <a:t>انواع روشهای خوشه بندی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b="1" dirty="0" smtClean="0">
                <a:cs typeface="B Nazanin"/>
              </a:rPr>
              <a:t>خوشه بندی سلسله مراتبی</a:t>
            </a:r>
            <a:endParaRPr lang="en-US" b="1" dirty="0" smtClean="0">
              <a:cs typeface="B Nazanin"/>
            </a:endParaRPr>
          </a:p>
          <a:p>
            <a:pPr algn="r" rtl="1">
              <a:buFont typeface="Wingdings" pitchFamily="2" charset="2"/>
              <a:buChar char="§"/>
            </a:pPr>
            <a:r>
              <a:rPr lang="fa-IR" b="1" smtClean="0"/>
              <a:t>دومقاله </a:t>
            </a:r>
            <a:r>
              <a:rPr lang="fa-IR" b="1" dirty="0" smtClean="0"/>
              <a:t>در مورد تحلیل خوشه ای سلسله مراتبی</a:t>
            </a:r>
            <a:endParaRPr lang="fa-IR" b="1" dirty="0" smtClean="0">
              <a:cs typeface="B Nazanin"/>
            </a:endParaRPr>
          </a:p>
          <a:p>
            <a:pPr algn="r" rtl="1">
              <a:buFont typeface="Wingdings" pitchFamily="2" charset="2"/>
              <a:buChar char="§"/>
            </a:pPr>
            <a:r>
              <a:rPr lang="fa-IR" b="1" dirty="0" smtClean="0">
                <a:solidFill>
                  <a:srgbClr val="00B050"/>
                </a:solidFill>
                <a:cs typeface="B Nazanin"/>
              </a:rPr>
              <a:t>مثال عملی</a:t>
            </a:r>
          </a:p>
          <a:p>
            <a:pPr algn="r" rtl="1">
              <a:buFont typeface="Wingdings" pitchFamily="2" charset="2"/>
              <a:buChar char="§"/>
            </a:pPr>
            <a:endParaRPr lang="fa-IR" b="1" dirty="0" smtClean="0">
              <a:cs typeface="B Nazanin"/>
            </a:endParaRPr>
          </a:p>
          <a:p>
            <a:pPr algn="r" rtl="1">
              <a:buFont typeface="Wingdings" pitchFamily="2" charset="2"/>
              <a:buChar char="§"/>
            </a:pPr>
            <a:endParaRPr lang="fa-IR" b="1" dirty="0" smtClean="0">
              <a:cs typeface="B Nazani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2</a:t>
            </a:r>
            <a:r>
              <a:rPr lang="en-US" dirty="0" smtClean="0"/>
              <a:t>7</a:t>
            </a:r>
            <a:endParaRPr lang="fa-IR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sz="2000" dirty="0" smtClean="0">
                <a:solidFill>
                  <a:srgbClr val="FF0000"/>
                </a:solidFill>
              </a:rPr>
              <a:t>گام دوم : </a:t>
            </a:r>
            <a:r>
              <a:rPr lang="fa-IR" sz="2000" dirty="0" smtClean="0"/>
              <a:t>در ماتریس فاصله به دنبال کمترین مقدار فاصله بین خوشه ها هستیم</a:t>
            </a:r>
          </a:p>
          <a:p>
            <a:pPr algn="r" rtl="1">
              <a:buNone/>
            </a:pPr>
            <a:r>
              <a:rPr lang="fa-IR" sz="2000" dirty="0" smtClean="0"/>
              <a:t>    پس دو مشاهده ای که کمترین میزان فاصله را داراست باهم ادغام شده و تشکیل</a:t>
            </a:r>
          </a:p>
          <a:p>
            <a:pPr algn="r" rtl="1">
              <a:buNone/>
            </a:pPr>
            <a:r>
              <a:rPr lang="fa-IR" sz="2000" dirty="0" smtClean="0"/>
              <a:t>    خوشه ای جدید را می دهند در این مثال دو مشاهده </a:t>
            </a:r>
            <a:r>
              <a:rPr lang="en-US" sz="2000" dirty="0" smtClean="0"/>
              <a:t>a , b</a:t>
            </a:r>
            <a:r>
              <a:rPr lang="fa-IR" sz="2000" dirty="0" smtClean="0"/>
              <a:t> تشکیل خوشه می دهند</a:t>
            </a:r>
          </a:p>
          <a:p>
            <a:pPr algn="r" rtl="1">
              <a:buNone/>
            </a:pPr>
            <a:r>
              <a:rPr lang="fa-IR" sz="2000" b="1" dirty="0" smtClean="0">
                <a:solidFill>
                  <a:srgbClr val="00B050"/>
                </a:solidFill>
              </a:rPr>
              <a:t>    پس خوشه های پایان گام اول :</a:t>
            </a:r>
            <a:r>
              <a:rPr lang="en-US" sz="2000" b="1" dirty="0" smtClean="0"/>
              <a:t>{ a , b } ,{c} , {d }, {e}  </a:t>
            </a:r>
            <a:r>
              <a:rPr lang="fa-IR" sz="2000" b="1" dirty="0" smtClean="0"/>
              <a:t> می باشند.</a:t>
            </a:r>
            <a:endParaRPr lang="en-US" sz="2000" b="1" dirty="0" smtClean="0"/>
          </a:p>
          <a:p>
            <a:pPr algn="r" rtl="1">
              <a:buNone/>
            </a:pPr>
            <a:endParaRPr lang="fa-IR" sz="2000" b="1" dirty="0" smtClean="0"/>
          </a:p>
          <a:p>
            <a:pPr algn="r" rtl="1">
              <a:buNone/>
            </a:pPr>
            <a:r>
              <a:rPr lang="fa-IR" sz="2000" dirty="0" smtClean="0"/>
              <a:t>    و حالا برای یافتن مقادیر ماتریس فاصله  جدید از تابع پیوند میانگین استفاده میکنیم</a:t>
            </a:r>
          </a:p>
          <a:p>
            <a:pPr algn="r" rtl="1">
              <a:buNone/>
            </a:pPr>
            <a:r>
              <a:rPr lang="fa-IR" sz="2000" dirty="0" smtClean="0"/>
              <a:t>    هر درایه = مقادیر میزان عدم تشابه (فاصله) خوشه ها</a:t>
            </a:r>
          </a:p>
          <a:p>
            <a:pPr>
              <a:buNone/>
            </a:pPr>
            <a:r>
              <a:rPr lang="en-US" sz="2000" dirty="0" smtClean="0"/>
              <a:t> d ( {</a:t>
            </a:r>
            <a:r>
              <a:rPr lang="en-US" sz="2000" dirty="0" err="1" smtClean="0"/>
              <a:t>a,b</a:t>
            </a:r>
            <a:r>
              <a:rPr lang="en-US" sz="2000" dirty="0" smtClean="0"/>
              <a:t>} , {c} ) = ½ [ d(</a:t>
            </a:r>
            <a:r>
              <a:rPr lang="en-US" sz="2000" dirty="0" err="1" smtClean="0"/>
              <a:t>a,c</a:t>
            </a:r>
            <a:r>
              <a:rPr lang="en-US" sz="2000" dirty="0" smtClean="0"/>
              <a:t>) + d(</a:t>
            </a:r>
            <a:r>
              <a:rPr lang="en-US" sz="2000" dirty="0" err="1" smtClean="0"/>
              <a:t>b,c</a:t>
            </a:r>
            <a:r>
              <a:rPr lang="en-US" sz="2000" dirty="0" smtClean="0"/>
              <a:t>) ] = 5.5</a:t>
            </a:r>
          </a:p>
          <a:p>
            <a:pPr>
              <a:buNone/>
            </a:pPr>
            <a:r>
              <a:rPr lang="en-US" sz="2000" dirty="0" smtClean="0"/>
              <a:t> d ( {</a:t>
            </a:r>
            <a:r>
              <a:rPr lang="en-US" sz="2000" dirty="0" err="1" smtClean="0"/>
              <a:t>a,b</a:t>
            </a:r>
            <a:r>
              <a:rPr lang="en-US" sz="2000" dirty="0" smtClean="0"/>
              <a:t>} , {d} ) = ½ [ d(</a:t>
            </a:r>
            <a:r>
              <a:rPr lang="en-US" sz="2000" dirty="0" err="1" smtClean="0"/>
              <a:t>a,d</a:t>
            </a:r>
            <a:r>
              <a:rPr lang="en-US" sz="2000" dirty="0" smtClean="0"/>
              <a:t>)+ d(</a:t>
            </a:r>
            <a:r>
              <a:rPr lang="en-US" sz="2000" dirty="0" err="1" smtClean="0"/>
              <a:t>b,d</a:t>
            </a:r>
            <a:r>
              <a:rPr lang="en-US" sz="2000" dirty="0" smtClean="0"/>
              <a:t>) ] = 9.5 </a:t>
            </a:r>
          </a:p>
          <a:p>
            <a:pPr>
              <a:buNone/>
            </a:pPr>
            <a:r>
              <a:rPr lang="en-US" sz="2000" dirty="0" smtClean="0"/>
              <a:t> d ( {</a:t>
            </a:r>
            <a:r>
              <a:rPr lang="en-US" sz="2000" dirty="0" err="1" smtClean="0"/>
              <a:t>a,b</a:t>
            </a:r>
            <a:r>
              <a:rPr lang="en-US" sz="2000" dirty="0" smtClean="0"/>
              <a:t>} , {e} ) = ½ [ d(</a:t>
            </a:r>
            <a:r>
              <a:rPr lang="en-US" sz="2000" dirty="0" err="1" smtClean="0"/>
              <a:t>a,e</a:t>
            </a:r>
            <a:r>
              <a:rPr lang="en-US" sz="2000" dirty="0" smtClean="0"/>
              <a:t>) + d(</a:t>
            </a:r>
            <a:r>
              <a:rPr lang="en-US" sz="2000" dirty="0" err="1" smtClean="0"/>
              <a:t>b,e</a:t>
            </a:r>
            <a:r>
              <a:rPr lang="en-US" sz="2000" dirty="0" smtClean="0"/>
              <a:t>) ] = 8.5 </a:t>
            </a:r>
            <a:endParaRPr lang="fa-IR" sz="2000" dirty="0" smtClean="0"/>
          </a:p>
          <a:p>
            <a:pPr algn="r" rtl="1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b="1" dirty="0" smtClean="0">
                <a:solidFill>
                  <a:srgbClr val="00B0F0"/>
                </a:solidFill>
              </a:rPr>
              <a:t>روش خوشه بندی سلسله مراتبی</a:t>
            </a:r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2</a:t>
            </a:r>
            <a:r>
              <a:rPr lang="en-US" dirty="0" smtClean="0"/>
              <a:t>8</a:t>
            </a:r>
            <a:endParaRPr lang="fa-IR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{</a:t>
            </a:r>
            <a:r>
              <a:rPr lang="en-US" dirty="0" err="1" smtClean="0"/>
              <a:t>a,b</a:t>
            </a:r>
            <a:r>
              <a:rPr lang="en-US" dirty="0" smtClean="0"/>
              <a:t>}          {c}          {d}          {e}</a:t>
            </a:r>
          </a:p>
          <a:p>
            <a:pPr>
              <a:buNone/>
            </a:pPr>
            <a:r>
              <a:rPr lang="en-US" dirty="0" smtClean="0"/>
              <a:t>{</a:t>
            </a:r>
            <a:r>
              <a:rPr lang="en-US" dirty="0" err="1" smtClean="0"/>
              <a:t>a,b</a:t>
            </a:r>
            <a:r>
              <a:rPr lang="en-US" dirty="0" smtClean="0"/>
              <a:t>}            0            5.5         9.5          8.5</a:t>
            </a:r>
          </a:p>
          <a:p>
            <a:pPr>
              <a:buNone/>
            </a:pPr>
            <a:r>
              <a:rPr lang="en-US" dirty="0" smtClean="0"/>
              <a:t>{c}              5.5           0            4              5</a:t>
            </a:r>
          </a:p>
          <a:p>
            <a:pPr>
              <a:buNone/>
            </a:pPr>
            <a:r>
              <a:rPr lang="en-US" dirty="0" smtClean="0"/>
              <a:t>{d}              9.5           4            0              3</a:t>
            </a:r>
          </a:p>
          <a:p>
            <a:pPr>
              <a:buNone/>
            </a:pPr>
            <a:r>
              <a:rPr lang="en-US" dirty="0" smtClean="0"/>
              <a:t>{e}              8.5            5           3              0</a:t>
            </a:r>
          </a:p>
          <a:p>
            <a:pPr algn="r" rtl="1">
              <a:buNone/>
            </a:pPr>
            <a:endParaRPr lang="fa-IR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sz="2000" dirty="0" smtClean="0">
                <a:solidFill>
                  <a:srgbClr val="FF0000"/>
                </a:solidFill>
              </a:rPr>
              <a:t>گام سوم : </a:t>
            </a:r>
            <a:r>
              <a:rPr lang="fa-IR" sz="2000" dirty="0" smtClean="0"/>
              <a:t>کمترین فاصله مربوط به دوخوشه</a:t>
            </a:r>
            <a:r>
              <a:rPr lang="en-US" sz="2000" dirty="0" smtClean="0"/>
              <a:t>{d},{e} </a:t>
            </a:r>
            <a:r>
              <a:rPr lang="fa-IR" sz="2000" dirty="0" smtClean="0"/>
              <a:t> می باشد پس خوشه جدید </a:t>
            </a:r>
            <a:r>
              <a:rPr lang="en-US" sz="2000" dirty="0" smtClean="0"/>
              <a:t>{</a:t>
            </a:r>
            <a:r>
              <a:rPr lang="en-US" sz="2000" dirty="0" err="1" smtClean="0"/>
              <a:t>d,e</a:t>
            </a:r>
            <a:r>
              <a:rPr lang="en-US" sz="2000" dirty="0" smtClean="0"/>
              <a:t>}</a:t>
            </a:r>
          </a:p>
          <a:p>
            <a:pPr algn="r" rtl="1">
              <a:buNone/>
            </a:pPr>
            <a:r>
              <a:rPr lang="fa-IR" sz="2000" dirty="0" smtClean="0"/>
              <a:t>متوسط میزان فاصله خوشه ها :</a:t>
            </a:r>
          </a:p>
          <a:p>
            <a:pPr>
              <a:buNone/>
            </a:pPr>
            <a:r>
              <a:rPr lang="en-US" sz="2000" dirty="0" smtClean="0"/>
              <a:t> d ( {</a:t>
            </a:r>
            <a:r>
              <a:rPr lang="en-US" sz="2000" dirty="0" err="1" smtClean="0"/>
              <a:t>d,e</a:t>
            </a:r>
            <a:r>
              <a:rPr lang="en-US" sz="2000" dirty="0" smtClean="0"/>
              <a:t>} , {c} ) = ½ [ d(</a:t>
            </a:r>
            <a:r>
              <a:rPr lang="en-US" sz="2000" dirty="0" err="1" smtClean="0"/>
              <a:t>d,c</a:t>
            </a:r>
            <a:r>
              <a:rPr lang="en-US" sz="2000" dirty="0" smtClean="0"/>
              <a:t>) + d(</a:t>
            </a:r>
            <a:r>
              <a:rPr lang="en-US" sz="2000" dirty="0" err="1" smtClean="0"/>
              <a:t>e,c</a:t>
            </a:r>
            <a:r>
              <a:rPr lang="en-US" sz="2000" dirty="0" smtClean="0"/>
              <a:t>) ] = 4.5</a:t>
            </a:r>
          </a:p>
          <a:p>
            <a:pPr>
              <a:buNone/>
            </a:pPr>
            <a:r>
              <a:rPr lang="en-US" sz="2000" dirty="0" smtClean="0"/>
              <a:t> d ( {</a:t>
            </a:r>
            <a:r>
              <a:rPr lang="en-US" sz="2000" dirty="0" err="1" smtClean="0"/>
              <a:t>d,e</a:t>
            </a:r>
            <a:r>
              <a:rPr lang="en-US" sz="2000" dirty="0" smtClean="0"/>
              <a:t>} , {</a:t>
            </a:r>
            <a:r>
              <a:rPr lang="en-US" sz="2000" dirty="0" err="1" smtClean="0"/>
              <a:t>a,b</a:t>
            </a:r>
            <a:r>
              <a:rPr lang="en-US" sz="2000" dirty="0" smtClean="0"/>
              <a:t>} ) = ¼ [ d(</a:t>
            </a:r>
            <a:r>
              <a:rPr lang="en-US" sz="2000" dirty="0" err="1" smtClean="0"/>
              <a:t>d,a</a:t>
            </a:r>
            <a:r>
              <a:rPr lang="en-US" sz="2000" dirty="0" smtClean="0"/>
              <a:t>) + d(</a:t>
            </a:r>
            <a:r>
              <a:rPr lang="en-US" sz="2000" dirty="0" err="1" smtClean="0"/>
              <a:t>d,b</a:t>
            </a:r>
            <a:r>
              <a:rPr lang="en-US" sz="2000" dirty="0" smtClean="0"/>
              <a:t>) + d(</a:t>
            </a:r>
            <a:r>
              <a:rPr lang="en-US" sz="2000" dirty="0" err="1" smtClean="0"/>
              <a:t>e,a</a:t>
            </a:r>
            <a:r>
              <a:rPr lang="en-US" sz="2000" dirty="0" smtClean="0"/>
              <a:t>) + d(</a:t>
            </a:r>
            <a:r>
              <a:rPr lang="en-US" sz="2000" dirty="0" err="1" smtClean="0"/>
              <a:t>e,b</a:t>
            </a:r>
            <a:r>
              <a:rPr lang="en-US" sz="2000" dirty="0" smtClean="0"/>
              <a:t>) ] = 9 </a:t>
            </a:r>
          </a:p>
        </p:txBody>
      </p:sp>
      <p:sp>
        <p:nvSpPr>
          <p:cNvPr id="6" name="Double Bracket 5"/>
          <p:cNvSpPr/>
          <p:nvPr/>
        </p:nvSpPr>
        <p:spPr>
          <a:xfrm>
            <a:off x="1524000" y="2209800"/>
            <a:ext cx="5257800" cy="17526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b="1" dirty="0" smtClean="0">
                <a:solidFill>
                  <a:srgbClr val="00B0F0"/>
                </a:solidFill>
              </a:rPr>
              <a:t>روش خوشه بندی سلسله مراتبی</a:t>
            </a:r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2</a:t>
            </a:r>
            <a:r>
              <a:rPr lang="en-US" dirty="0" smtClean="0"/>
              <a:t>9</a:t>
            </a:r>
            <a:endParaRPr lang="fa-IR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a-IR" sz="2000" dirty="0" smtClean="0"/>
              <a:t>  </a:t>
            </a:r>
            <a:r>
              <a:rPr lang="en-US" sz="2000" dirty="0" smtClean="0"/>
              <a:t>      </a:t>
            </a:r>
            <a:r>
              <a:rPr lang="fa-IR" sz="2000" dirty="0" smtClean="0"/>
              <a:t>        </a:t>
            </a:r>
            <a:r>
              <a:rPr lang="en-US" sz="2000" dirty="0" smtClean="0"/>
              <a:t>{</a:t>
            </a:r>
            <a:r>
              <a:rPr lang="en-US" sz="2000" dirty="0" err="1" smtClean="0"/>
              <a:t>a,b</a:t>
            </a:r>
            <a:r>
              <a:rPr lang="en-US" sz="2000" dirty="0" smtClean="0"/>
              <a:t>}                    {c}               {</a:t>
            </a:r>
            <a:r>
              <a:rPr lang="en-US" sz="2000" dirty="0" err="1" smtClean="0"/>
              <a:t>d,e</a:t>
            </a:r>
            <a:r>
              <a:rPr lang="en-US" sz="2000" dirty="0" smtClean="0"/>
              <a:t>}</a:t>
            </a:r>
            <a:r>
              <a:rPr lang="fa-IR" sz="2000" dirty="0" smtClean="0"/>
              <a:t>         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{</a:t>
            </a:r>
            <a:r>
              <a:rPr lang="en-US" sz="2000" dirty="0" err="1" smtClean="0"/>
              <a:t>a,b</a:t>
            </a:r>
            <a:r>
              <a:rPr lang="en-US" sz="2000" dirty="0" smtClean="0"/>
              <a:t>}          0                        5.5               9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{c}             5.5                       0                4.5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{</a:t>
            </a:r>
            <a:r>
              <a:rPr lang="en-US" sz="2000" dirty="0" err="1" smtClean="0"/>
              <a:t>d,e</a:t>
            </a:r>
            <a:r>
              <a:rPr lang="en-US" sz="2000" dirty="0" smtClean="0"/>
              <a:t>}</a:t>
            </a:r>
            <a:r>
              <a:rPr lang="fa-IR" sz="2000" dirty="0" smtClean="0"/>
              <a:t> </a:t>
            </a:r>
            <a:r>
              <a:rPr lang="en-US" sz="2000" dirty="0" smtClean="0"/>
              <a:t>         9                        4.5                0</a:t>
            </a:r>
          </a:p>
          <a:p>
            <a:pPr algn="r" rtl="1">
              <a:buNone/>
            </a:pPr>
            <a:endParaRPr lang="en-US" sz="2000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sz="2000" dirty="0" smtClean="0">
                <a:solidFill>
                  <a:srgbClr val="FF0000"/>
                </a:solidFill>
              </a:rPr>
              <a:t>گام چهارم : </a:t>
            </a:r>
            <a:r>
              <a:rPr lang="fa-IR" sz="2000" dirty="0" smtClean="0"/>
              <a:t>گامهای 2و3 تا زمانی که تنها یک خوشه که شامل تمامی مشاهدات است</a:t>
            </a:r>
            <a:endParaRPr lang="en-US" sz="2000" dirty="0" smtClean="0"/>
          </a:p>
          <a:p>
            <a:pPr algn="r" rtl="1">
              <a:buNone/>
            </a:pPr>
            <a:r>
              <a:rPr lang="en-US" sz="2000" dirty="0" smtClean="0"/>
              <a:t>    </a:t>
            </a:r>
            <a:r>
              <a:rPr lang="fa-IR" sz="2000" dirty="0" smtClean="0"/>
              <a:t>                به همین منوال ادامه پیدا می کند.</a:t>
            </a:r>
          </a:p>
          <a:p>
            <a:pPr algn="r" rtl="1"/>
            <a:r>
              <a:rPr lang="fa-IR" sz="2000" dirty="0" smtClean="0">
                <a:solidFill>
                  <a:srgbClr val="00B050"/>
                </a:solidFill>
              </a:rPr>
              <a:t>برای نمایش بهتراطلاعات از نمودار اسلاید بعد کمک می گیریم .</a:t>
            </a:r>
            <a:endParaRPr lang="fa-IR" sz="2000" dirty="0"/>
          </a:p>
          <a:p>
            <a:pPr algn="r" rtl="1">
              <a:buNone/>
            </a:pPr>
            <a:endParaRPr lang="fa-IR" sz="2000" dirty="0" smtClean="0">
              <a:solidFill>
                <a:srgbClr val="FF000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b="1" dirty="0" smtClean="0">
                <a:solidFill>
                  <a:srgbClr val="00B0F0"/>
                </a:solidFill>
              </a:rPr>
              <a:t>روش خوشه بندی سلسله مراتبی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7" name="Double Bracket 6"/>
          <p:cNvSpPr/>
          <p:nvPr/>
        </p:nvSpPr>
        <p:spPr>
          <a:xfrm>
            <a:off x="1143000" y="2057400"/>
            <a:ext cx="4343400" cy="19050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en-US" dirty="0" smtClean="0"/>
              <a:t>30</a:t>
            </a:r>
            <a:endParaRPr lang="fa-IR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533400" y="1828800"/>
            <a:ext cx="685800" cy="381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33400" y="2590800"/>
            <a:ext cx="685800" cy="381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33400" y="3429000"/>
            <a:ext cx="685800" cy="381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33400" y="4267200"/>
            <a:ext cx="685800" cy="381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33400" y="5105400"/>
            <a:ext cx="685800" cy="381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762000" y="5715000"/>
            <a:ext cx="5943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38200" y="56388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57200" y="5715000"/>
            <a:ext cx="838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0</a:t>
            </a:r>
            <a:endParaRPr lang="en-US" sz="20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2362200" y="5638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057400" y="5715000"/>
            <a:ext cx="6858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2</a:t>
            </a:r>
            <a:endParaRPr lang="en-US" sz="20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3352800" y="5638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ontent Placeholder 44"/>
          <p:cNvSpPr>
            <a:spLocks noGrp="1"/>
          </p:cNvSpPr>
          <p:nvPr>
            <p:ph sz="quarter" idx="1"/>
          </p:nvPr>
        </p:nvSpPr>
        <p:spPr>
          <a:xfrm>
            <a:off x="2895600" y="5715000"/>
            <a:ext cx="9144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20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3</a:t>
            </a:r>
            <a:endParaRPr lang="en-US" sz="20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4495800" y="5638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4191000" y="5715000"/>
            <a:ext cx="6858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4.5</a:t>
            </a:r>
            <a:endParaRPr lang="en-US" sz="20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 flipV="1">
            <a:off x="6324600" y="56388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5943600" y="5695890"/>
            <a:ext cx="838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7.83</a:t>
            </a:r>
            <a:endParaRPr lang="en-US" sz="20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934200" y="5486400"/>
            <a:ext cx="12954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میزان فاصله</a:t>
            </a:r>
            <a:endParaRPr lang="en-US" sz="20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62" name="Straight Connector 61"/>
          <p:cNvCxnSpPr>
            <a:stCxn id="6" idx="6"/>
            <a:endCxn id="63" idx="2"/>
          </p:cNvCxnSpPr>
          <p:nvPr/>
        </p:nvCxnSpPr>
        <p:spPr>
          <a:xfrm>
            <a:off x="1219200" y="20193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1828800" y="2209800"/>
            <a:ext cx="914400" cy="381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a,b</a:t>
            </a:r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2895600" y="4648200"/>
            <a:ext cx="914400" cy="381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d,e</a:t>
            </a:r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5715000" y="2362200"/>
            <a:ext cx="1676400" cy="381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a,b,c,d,e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4038600" y="3886200"/>
            <a:ext cx="1219200" cy="381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c,d,e</a:t>
            </a:r>
            <a:endParaRPr lang="en-US" dirty="0"/>
          </a:p>
        </p:txBody>
      </p:sp>
      <p:cxnSp>
        <p:nvCxnSpPr>
          <p:cNvPr id="30" name="Straight Connector 29"/>
          <p:cNvCxnSpPr>
            <a:stCxn id="15" idx="6"/>
            <a:endCxn id="63" idx="2"/>
          </p:cNvCxnSpPr>
          <p:nvPr/>
        </p:nvCxnSpPr>
        <p:spPr>
          <a:xfrm flipV="1">
            <a:off x="1219200" y="24003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3" idx="6"/>
            <a:endCxn id="65" idx="2"/>
          </p:cNvCxnSpPr>
          <p:nvPr/>
        </p:nvCxnSpPr>
        <p:spPr>
          <a:xfrm>
            <a:off x="2743200" y="2400300"/>
            <a:ext cx="2971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6" idx="6"/>
            <a:endCxn id="66" idx="2"/>
          </p:cNvCxnSpPr>
          <p:nvPr/>
        </p:nvCxnSpPr>
        <p:spPr>
          <a:xfrm>
            <a:off x="1219200" y="3619500"/>
            <a:ext cx="2819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66" idx="7"/>
            <a:endCxn id="65" idx="3"/>
          </p:cNvCxnSpPr>
          <p:nvPr/>
        </p:nvCxnSpPr>
        <p:spPr>
          <a:xfrm flipV="1">
            <a:off x="5079252" y="2687404"/>
            <a:ext cx="881251" cy="1254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66" idx="4"/>
            <a:endCxn id="64" idx="6"/>
          </p:cNvCxnSpPr>
          <p:nvPr/>
        </p:nvCxnSpPr>
        <p:spPr>
          <a:xfrm flipH="1">
            <a:off x="3810000" y="4267200"/>
            <a:ext cx="838200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64" idx="2"/>
            <a:endCxn id="18" idx="6"/>
          </p:cNvCxnSpPr>
          <p:nvPr/>
        </p:nvCxnSpPr>
        <p:spPr>
          <a:xfrm flipH="1">
            <a:off x="1219200" y="4838700"/>
            <a:ext cx="1676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7" idx="6"/>
            <a:endCxn id="64" idx="2"/>
          </p:cNvCxnSpPr>
          <p:nvPr/>
        </p:nvCxnSpPr>
        <p:spPr>
          <a:xfrm>
            <a:off x="1219200" y="4457700"/>
            <a:ext cx="1676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2213774" y="2666999"/>
            <a:ext cx="300826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endParaRPr lang="en-US" sz="2000" b="1" cap="all" dirty="0" smtClean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20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023774" y="2770525"/>
            <a:ext cx="681826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endParaRPr lang="en-US" sz="2000" b="1" cap="all" dirty="0" smtClean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20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038600" y="4267200"/>
            <a:ext cx="99060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endParaRPr lang="en-US" sz="20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895600" y="4953001"/>
            <a:ext cx="914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endParaRPr lang="en-US" sz="20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b="1" dirty="0" smtClean="0">
                <a:solidFill>
                  <a:srgbClr val="00B0F0"/>
                </a:solidFill>
              </a:rPr>
              <a:t>روش خوشه بندی سلسله مراتبی</a:t>
            </a:r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en-US" dirty="0" smtClean="0"/>
              <a:t>31</a:t>
            </a:r>
            <a:endParaRPr lang="fa-IR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solidFill>
                  <a:srgbClr val="FF0000"/>
                </a:solidFill>
              </a:rPr>
              <a:t>روش خوشه بندی سلسله مراتبی تقسیم شونده :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000" dirty="0" smtClean="0"/>
              <a:t> این روش کاملا در </a:t>
            </a:r>
            <a:r>
              <a:rPr lang="fa-IR" sz="2000" b="1" dirty="0" smtClean="0"/>
              <a:t>جهت مخالف </a:t>
            </a:r>
            <a:r>
              <a:rPr lang="fa-IR" sz="2000" dirty="0" smtClean="0"/>
              <a:t>روش خوشه بندی سلسله مراتبی </a:t>
            </a:r>
            <a:r>
              <a:rPr lang="fa-IR" sz="2000" b="1" dirty="0" smtClean="0"/>
              <a:t>تجمعی</a:t>
            </a:r>
            <a:r>
              <a:rPr lang="fa-IR" sz="2000" dirty="0" smtClean="0"/>
              <a:t> است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000" dirty="0" smtClean="0"/>
              <a:t> در ابتدا تنهایک خوشه که تمامی مشاهدات دراین خوشه اند وجود داردسپس طی</a:t>
            </a:r>
          </a:p>
          <a:p>
            <a:pPr algn="r" rtl="1">
              <a:buNone/>
            </a:pPr>
            <a:r>
              <a:rPr lang="fa-IR" sz="2000" dirty="0" smtClean="0"/>
              <a:t>     یک فرآیند متوالی مشاهدات به زیرخوشه های دیگر تقسیم می شوند تا زمانی که</a:t>
            </a:r>
          </a:p>
          <a:p>
            <a:pPr algn="r" rtl="1">
              <a:buNone/>
            </a:pPr>
            <a:r>
              <a:rPr lang="fa-IR" sz="2000" dirty="0" smtClean="0"/>
              <a:t>    هریک از مشاهدات تبدیل به یک خوشه شوند.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000" b="1" dirty="0" smtClean="0">
                <a:solidFill>
                  <a:srgbClr val="00B050"/>
                </a:solidFill>
              </a:rPr>
              <a:t>ایراد این روش</a:t>
            </a:r>
            <a:r>
              <a:rPr lang="fa-IR" sz="2000" b="1" dirty="0" smtClean="0"/>
              <a:t>:</a:t>
            </a:r>
            <a:r>
              <a:rPr lang="fa-IR" sz="2000" dirty="0" smtClean="0"/>
              <a:t>حتی برای داده های  باحجم پایین، دارای محاسبات بسیار طولانی</a:t>
            </a:r>
          </a:p>
          <a:p>
            <a:pPr algn="r" rtl="1">
              <a:buNone/>
            </a:pPr>
            <a:r>
              <a:rPr lang="fa-IR" sz="2000" dirty="0" smtClean="0"/>
              <a:t>     است </a:t>
            </a:r>
            <a:r>
              <a:rPr lang="fa-IR" sz="2000" b="1" dirty="0" smtClean="0"/>
              <a:t>زیرا</a:t>
            </a:r>
            <a:r>
              <a:rPr lang="fa-IR" sz="2000" dirty="0" smtClean="0"/>
              <a:t>، این روش برای ساخت خوشه ها تعداد               خوشه بالقوه را برای</a:t>
            </a:r>
          </a:p>
          <a:p>
            <a:pPr algn="r" rtl="1">
              <a:buNone/>
            </a:pPr>
            <a:r>
              <a:rPr lang="fa-IR" sz="2000" dirty="0" smtClean="0"/>
              <a:t>     </a:t>
            </a:r>
            <a:r>
              <a:rPr lang="en-US" sz="2000" dirty="0" smtClean="0"/>
              <a:t>N</a:t>
            </a:r>
            <a:r>
              <a:rPr lang="fa-IR" sz="2000" dirty="0" smtClean="0"/>
              <a:t>مشاهده ، در نظر می گیرد             استفاده ار آلگوریتم هایی که تمامی  حالات</a:t>
            </a:r>
          </a:p>
          <a:p>
            <a:pPr algn="r" rtl="1">
              <a:buNone/>
            </a:pPr>
            <a:r>
              <a:rPr lang="fa-IR" sz="2000" dirty="0" smtClean="0"/>
              <a:t>      ممکن برای تقسیم یک خوشه به خوشه های دیگر را در نظر نمی گیرند.</a:t>
            </a:r>
          </a:p>
          <a:p>
            <a:pPr algn="r" rtl="1">
              <a:buNone/>
            </a:pPr>
            <a:r>
              <a:rPr lang="fa-IR" sz="2000" dirty="0" smtClean="0"/>
              <a:t>     یکی از آلگوریتمهای معروف :</a:t>
            </a:r>
            <a:r>
              <a:rPr lang="ku-Arab-IQ" sz="2000" dirty="0" smtClean="0"/>
              <a:t> 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DIANA </a:t>
            </a:r>
            <a:r>
              <a:rPr lang="fa-IR" sz="2000" b="1" dirty="0" smtClean="0">
                <a:solidFill>
                  <a:srgbClr val="00B050"/>
                </a:solidFill>
              </a:rPr>
              <a:t>(</a:t>
            </a:r>
            <a:r>
              <a:rPr lang="en-US" sz="2000" b="1" dirty="0" smtClean="0">
                <a:solidFill>
                  <a:srgbClr val="00B050"/>
                </a:solidFill>
              </a:rPr>
              <a:t>Divisive Analysis </a:t>
            </a:r>
            <a:r>
              <a:rPr lang="fa-IR" sz="2000" b="1" dirty="0" smtClean="0">
                <a:solidFill>
                  <a:srgbClr val="00B050"/>
                </a:solidFill>
              </a:rPr>
              <a:t> )</a:t>
            </a:r>
          </a:p>
          <a:p>
            <a:pPr algn="r" rtl="1">
              <a:buNone/>
            </a:pPr>
            <a:r>
              <a:rPr lang="fa-IR" sz="2000" dirty="0" smtClean="0"/>
              <a:t>    </a:t>
            </a:r>
          </a:p>
          <a:p>
            <a:pPr algn="r" rtl="1">
              <a:buNone/>
            </a:pPr>
            <a:endParaRPr lang="fa-IR" sz="2000" b="1" dirty="0" smtClean="0"/>
          </a:p>
          <a:p>
            <a:pPr algn="r" rtl="1">
              <a:buFont typeface="Wingdings" pitchFamily="2" charset="2"/>
              <a:buChar char="ü"/>
            </a:pPr>
            <a:endParaRPr lang="fa-IR" sz="2000" dirty="0" smtClean="0"/>
          </a:p>
          <a:p>
            <a:pPr algn="r" rtl="1">
              <a:buFont typeface="Wingdings" pitchFamily="2" charset="2"/>
              <a:buChar char="ü"/>
            </a:pPr>
            <a:endParaRPr lang="en-US" sz="20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b="1" dirty="0" smtClean="0">
                <a:solidFill>
                  <a:srgbClr val="00B0F0"/>
                </a:solidFill>
              </a:rPr>
              <a:t>روش خوشه بندی سلسله مراتبی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3943350"/>
            <a:ext cx="733425" cy="55245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Down Arrow 13"/>
          <p:cNvSpPr/>
          <p:nvPr/>
        </p:nvSpPr>
        <p:spPr>
          <a:xfrm rot="5400000">
            <a:off x="4495800" y="4191000"/>
            <a:ext cx="609600" cy="762000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95800" y="4431268"/>
            <a:ext cx="69442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راه حل</a:t>
            </a:r>
            <a:endParaRPr lang="en-US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US" dirty="0" smtClean="0"/>
              <a:t>32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 rtl="1">
              <a:buNone/>
            </a:pPr>
            <a:endParaRPr lang="fa-IR" dirty="0" smtClean="0">
              <a:solidFill>
                <a:srgbClr val="FF0000"/>
              </a:solidFill>
            </a:endParaRPr>
          </a:p>
          <a:p>
            <a:pPr algn="r" rtl="1">
              <a:buNone/>
            </a:pPr>
            <a:r>
              <a:rPr lang="fa-IR" dirty="0" smtClean="0">
                <a:solidFill>
                  <a:srgbClr val="FF0000"/>
                </a:solidFill>
              </a:rPr>
              <a:t> 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 fontScale="90000"/>
          </a:bodyPr>
          <a:lstStyle/>
          <a:p>
            <a:pPr marL="274320" lvl="0" indent="-274320" rtl="1">
              <a:spcBef>
                <a:spcPts val="600"/>
              </a:spcBef>
            </a:pPr>
            <a:r>
              <a:rPr lang="fa-IR" sz="2400" b="1" cap="none" dirty="0" smtClean="0">
                <a:solidFill>
                  <a:srgbClr val="FF0000"/>
                </a:solidFill>
                <a:ea typeface="+mn-ea"/>
              </a:rPr>
              <a:t>فلو چارت روش خوشه بندی سلسله مراتبی تقسیم شونده به روش </a:t>
            </a:r>
            <a:r>
              <a:rPr lang="en-US" sz="2400" b="1" cap="none" dirty="0" smtClean="0">
                <a:solidFill>
                  <a:srgbClr val="00B050"/>
                </a:solidFill>
                <a:ea typeface="+mn-ea"/>
                <a:cs typeface="+mn-cs"/>
              </a:rPr>
              <a:t>DIANA</a:t>
            </a:r>
            <a:r>
              <a:rPr lang="fa-IR" sz="2400" b="1" cap="none" dirty="0" smtClean="0">
                <a:solidFill>
                  <a:schemeClr val="tx1"/>
                </a:solidFill>
                <a:ea typeface="+mn-ea"/>
              </a:rPr>
              <a:t>  </a:t>
            </a:r>
            <a:r>
              <a:rPr lang="en-US" sz="2400" cap="none" dirty="0" smtClean="0">
                <a:solidFill>
                  <a:schemeClr val="tx1"/>
                </a:solidFill>
                <a:ea typeface="+mn-ea"/>
                <a:cs typeface="+mn-cs"/>
              </a:rPr>
              <a:t/>
            </a:r>
            <a:br>
              <a:rPr lang="en-US" sz="2400" cap="none" dirty="0" smtClean="0">
                <a:solidFill>
                  <a:schemeClr val="tx1"/>
                </a:solidFill>
                <a:ea typeface="+mn-ea"/>
                <a:cs typeface="+mn-cs"/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Hexagon 6"/>
          <p:cNvSpPr/>
          <p:nvPr/>
        </p:nvSpPr>
        <p:spPr>
          <a:xfrm>
            <a:off x="1600200" y="1066800"/>
            <a:ext cx="838200" cy="609600"/>
          </a:xfrm>
          <a:prstGeom prst="hexagon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19200" y="1143000"/>
            <a:ext cx="159370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شروع</a:t>
            </a:r>
            <a:endParaRPr lang="en-US" sz="20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057400" y="2667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81000" y="2971800"/>
            <a:ext cx="3352800" cy="685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7200" y="2967335"/>
            <a:ext cx="3352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یک خوشه که بیشترین فاصله را با دیگرمشاهدات دارد انتخاب می شود</a:t>
            </a:r>
            <a:endParaRPr lang="en-US" sz="20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057400" y="3657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81000" y="3962400"/>
            <a:ext cx="3276600" cy="762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57200" y="3962400"/>
            <a:ext cx="3276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ب</a:t>
            </a:r>
            <a:r>
              <a:rPr lang="fa-IR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ا استفاده ازآن خوشه یا مشاهده گروه جدا کننده ساخته می شود</a:t>
            </a:r>
            <a:endParaRPr lang="en-US" sz="20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2000" y="5029200"/>
            <a:ext cx="2590800" cy="685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057400" y="4648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85800" y="5029200"/>
            <a:ext cx="2667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فاصله میان خوشه جدا کننده و مشاهدات محاسبه می شود</a:t>
            </a:r>
            <a:endParaRPr lang="en-US" sz="20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76600" y="5562600"/>
            <a:ext cx="2743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0" name="Oval 39"/>
          <p:cNvSpPr/>
          <p:nvPr/>
        </p:nvSpPr>
        <p:spPr>
          <a:xfrm>
            <a:off x="3886200" y="4876800"/>
            <a:ext cx="2209800" cy="9144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038600" y="4953000"/>
            <a:ext cx="1981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مقدار تفاضل مثبت وجود دارد ؟</a:t>
            </a:r>
            <a:endParaRPr lang="en-US" sz="20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886200" y="3505200"/>
            <a:ext cx="2362200" cy="1066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6934200" y="3886200"/>
            <a:ext cx="1600200" cy="6096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7696200" y="3486090"/>
            <a:ext cx="5334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spc="0" dirty="0" smtClean="0">
                <a:ln w="0"/>
                <a:solidFill>
                  <a:srgbClr val="00B0F0"/>
                </a:solidFill>
                <a:effectLst>
                  <a:reflection blurRad="12700" stA="50000" endPos="50000" dist="5000" dir="5400000" sy="-100000" rotWithShape="0"/>
                </a:effectLst>
              </a:rPr>
              <a:t>بله</a:t>
            </a:r>
            <a:endParaRPr lang="en-US" sz="2000" b="1" cap="all" spc="0" dirty="0">
              <a:ln w="0"/>
              <a:solidFill>
                <a:srgbClr val="00B0F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7239000" y="4038600"/>
            <a:ext cx="10668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پایان</a:t>
            </a:r>
            <a:endParaRPr lang="en-US" sz="20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3810000" y="3581400"/>
            <a:ext cx="25146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مشاهده ای که بیشترین مقدار تفاوت را داردبه گروه جدا کننده برده می شود</a:t>
            </a:r>
            <a:endParaRPr lang="en-US" sz="20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14" name="Straight Arrow Connector 113"/>
          <p:cNvCxnSpPr>
            <a:stCxn id="39" idx="2"/>
          </p:cNvCxnSpPr>
          <p:nvPr/>
        </p:nvCxnSpPr>
        <p:spPr>
          <a:xfrm>
            <a:off x="7696200" y="3429000"/>
            <a:ext cx="0" cy="435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33400" y="1905000"/>
            <a:ext cx="2971800" cy="762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33400" y="1981200"/>
            <a:ext cx="2971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تمام مشاهدات به عنوان یک خوشه درنظر گرفته می شوند </a:t>
            </a:r>
            <a:endParaRPr lang="en-US" sz="20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8" name="Oval 37"/>
          <p:cNvSpPr/>
          <p:nvPr/>
        </p:nvSpPr>
        <p:spPr>
          <a:xfrm>
            <a:off x="6477000" y="2743200"/>
            <a:ext cx="2362200" cy="762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705600" y="2721114"/>
            <a:ext cx="1981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هر مشاهده به تنهایی یک خوشه است؟</a:t>
            </a:r>
            <a:endParaRPr lang="en-US" sz="20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057400" y="16764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5029200" y="4572000"/>
            <a:ext cx="5334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spc="0" dirty="0" smtClean="0">
                <a:ln w="0"/>
                <a:solidFill>
                  <a:srgbClr val="00B0F0"/>
                </a:solidFill>
                <a:effectLst>
                  <a:reflection blurRad="12700" stA="50000" endPos="50000" dist="5000" dir="5400000" sy="-100000" rotWithShape="0"/>
                </a:effectLst>
              </a:rPr>
              <a:t>بله</a:t>
            </a:r>
            <a:endParaRPr lang="en-US" sz="2000" b="1" cap="all" spc="0" dirty="0">
              <a:ln w="0"/>
              <a:solidFill>
                <a:srgbClr val="00B0F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172200" y="5010090"/>
            <a:ext cx="6858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spc="0" dirty="0" smtClean="0">
                <a:ln w="0"/>
                <a:solidFill>
                  <a:srgbClr val="00B0F0"/>
                </a:solidFill>
                <a:effectLst>
                  <a:reflection blurRad="12700" stA="50000" endPos="50000" dist="5000" dir="5400000" sy="-100000" rotWithShape="0"/>
                </a:effectLst>
              </a:rPr>
              <a:t>خیر</a:t>
            </a:r>
            <a:endParaRPr lang="en-US" sz="2000" b="1" cap="all" spc="0" dirty="0">
              <a:ln w="0"/>
              <a:solidFill>
                <a:srgbClr val="00B0F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5029200" y="2876490"/>
            <a:ext cx="6858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spc="0" dirty="0" smtClean="0">
                <a:ln w="0"/>
                <a:solidFill>
                  <a:srgbClr val="00B0F0"/>
                </a:solidFill>
                <a:effectLst>
                  <a:reflection blurRad="12700" stA="50000" endPos="50000" dist="5000" dir="5400000" sy="-100000" rotWithShape="0"/>
                </a:effectLst>
              </a:rPr>
              <a:t>خیر</a:t>
            </a:r>
            <a:endParaRPr lang="en-US" sz="2000" b="1" cap="all" spc="0" dirty="0">
              <a:ln w="0"/>
              <a:solidFill>
                <a:srgbClr val="00B0F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2" name="Straight Arrow Connector 131"/>
          <p:cNvCxnSpPr/>
          <p:nvPr/>
        </p:nvCxnSpPr>
        <p:spPr>
          <a:xfrm flipV="1">
            <a:off x="5105400" y="4572000"/>
            <a:ext cx="0" cy="2797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3352800" y="5334000"/>
            <a:ext cx="5334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 flipV="1">
            <a:off x="6248400" y="32004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40" idx="6"/>
          </p:cNvCxnSpPr>
          <p:nvPr/>
        </p:nvCxnSpPr>
        <p:spPr>
          <a:xfrm>
            <a:off x="6096000" y="53340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V="1">
            <a:off x="6705600" y="3429000"/>
            <a:ext cx="1524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stCxn id="38" idx="2"/>
          </p:cNvCxnSpPr>
          <p:nvPr/>
        </p:nvCxnSpPr>
        <p:spPr>
          <a:xfrm flipH="1">
            <a:off x="3733800" y="3124200"/>
            <a:ext cx="2743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fa-IR" dirty="0" smtClean="0"/>
              <a:t>3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5943600" y="1905000"/>
            <a:ext cx="685800" cy="381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943600" y="2590800"/>
            <a:ext cx="685800" cy="381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943600" y="3429000"/>
            <a:ext cx="685800" cy="381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43600" y="4267200"/>
            <a:ext cx="685800" cy="381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943600" y="5029200"/>
            <a:ext cx="685800" cy="381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762000" y="5715000"/>
            <a:ext cx="5867400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38200" y="56388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943600" y="5715000"/>
            <a:ext cx="838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0</a:t>
            </a:r>
            <a:endParaRPr lang="en-US" sz="20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953000" y="5715000"/>
            <a:ext cx="6858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2</a:t>
            </a:r>
            <a:endParaRPr lang="en-US" sz="20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5" name="Content Placeholder 44"/>
          <p:cNvSpPr>
            <a:spLocks noGrp="1"/>
          </p:cNvSpPr>
          <p:nvPr>
            <p:ph sz="quarter" idx="1"/>
          </p:nvPr>
        </p:nvSpPr>
        <p:spPr>
          <a:xfrm>
            <a:off x="4114800" y="5715000"/>
            <a:ext cx="9144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20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3</a:t>
            </a:r>
            <a:endParaRPr lang="en-US" sz="20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124200" y="5715000"/>
            <a:ext cx="6858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5</a:t>
            </a:r>
            <a:endParaRPr lang="en-US" sz="20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 flipV="1">
            <a:off x="6324600" y="56388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457200" y="5715000"/>
            <a:ext cx="838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10</a:t>
            </a:r>
            <a:endParaRPr lang="en-US" sz="20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705600" y="5486400"/>
            <a:ext cx="12954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میزان فاصله</a:t>
            </a:r>
            <a:endParaRPr lang="en-US" sz="20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3" name="Oval 62"/>
          <p:cNvSpPr/>
          <p:nvPr/>
        </p:nvSpPr>
        <p:spPr>
          <a:xfrm>
            <a:off x="4800600" y="2209800"/>
            <a:ext cx="914400" cy="381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a,b</a:t>
            </a:r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4038600" y="4572000"/>
            <a:ext cx="914400" cy="381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d,e</a:t>
            </a:r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0" y="2438400"/>
            <a:ext cx="1676400" cy="381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a,b,c,d,e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2743200" y="3886200"/>
            <a:ext cx="1219200" cy="381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c,d,e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5185574" y="2666999"/>
            <a:ext cx="300826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endParaRPr lang="en-US" sz="2000" b="1" cap="all" dirty="0" smtClean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20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37374" y="2770525"/>
            <a:ext cx="681826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endParaRPr lang="en-US" sz="2000" b="1" cap="all" dirty="0" smtClean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20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895600" y="4159984"/>
            <a:ext cx="99060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endParaRPr lang="en-US" sz="20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114800" y="4953001"/>
            <a:ext cx="914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en-US" sz="20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endParaRPr lang="en-US" sz="20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sz="2200" b="1" dirty="0" smtClean="0">
                <a:solidFill>
                  <a:schemeClr val="tx1"/>
                </a:solidFill>
              </a:rPr>
              <a:t>نمودار مثال قبل برای </a:t>
            </a:r>
            <a:r>
              <a:rPr lang="fa-IR" sz="2200" b="1" cap="none" dirty="0" smtClean="0">
                <a:solidFill>
                  <a:schemeClr val="tx1"/>
                </a:solidFill>
              </a:rPr>
              <a:t>روش سلسله مراتبی تقسیم شونده به روش </a:t>
            </a:r>
            <a:r>
              <a:rPr lang="en-US" sz="2200" b="1" cap="none" dirty="0" smtClean="0">
                <a:solidFill>
                  <a:schemeClr val="tx1"/>
                </a:solidFill>
              </a:rPr>
              <a:t>DIANA</a:t>
            </a:r>
            <a:r>
              <a:rPr lang="fa-IR" sz="2200" b="1" cap="none" dirty="0" smtClean="0">
                <a:solidFill>
                  <a:schemeClr val="tx1"/>
                </a:solidFill>
              </a:rPr>
              <a:t>  </a:t>
            </a:r>
            <a:r>
              <a:rPr lang="en-US" sz="2400" cap="none" dirty="0" smtClean="0">
                <a:solidFill>
                  <a:schemeClr val="tx1"/>
                </a:solidFill>
              </a:rPr>
              <a:t/>
            </a:r>
            <a:br>
              <a:rPr lang="en-US" sz="2400" cap="none" dirty="0" smtClean="0">
                <a:solidFill>
                  <a:schemeClr val="tx1"/>
                </a:solidFill>
              </a:rPr>
            </a:br>
            <a:r>
              <a:rPr lang="fa-IR" b="1" dirty="0" smtClean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49" name="Straight Connector 48"/>
          <p:cNvCxnSpPr>
            <a:stCxn id="6" idx="2"/>
            <a:endCxn id="63" idx="6"/>
          </p:cNvCxnSpPr>
          <p:nvPr/>
        </p:nvCxnSpPr>
        <p:spPr>
          <a:xfrm flipH="1">
            <a:off x="5715000" y="2095500"/>
            <a:ext cx="2286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3" idx="2"/>
            <a:endCxn id="65" idx="6"/>
          </p:cNvCxnSpPr>
          <p:nvPr/>
        </p:nvCxnSpPr>
        <p:spPr>
          <a:xfrm flipH="1">
            <a:off x="1676400" y="2400300"/>
            <a:ext cx="3124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3" idx="6"/>
            <a:endCxn id="15" idx="2"/>
          </p:cNvCxnSpPr>
          <p:nvPr/>
        </p:nvCxnSpPr>
        <p:spPr>
          <a:xfrm>
            <a:off x="5715000" y="2400300"/>
            <a:ext cx="228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65" idx="6"/>
            <a:endCxn id="66" idx="2"/>
          </p:cNvCxnSpPr>
          <p:nvPr/>
        </p:nvCxnSpPr>
        <p:spPr>
          <a:xfrm>
            <a:off x="1676400" y="2628900"/>
            <a:ext cx="106680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66" idx="6"/>
            <a:endCxn id="16" idx="2"/>
          </p:cNvCxnSpPr>
          <p:nvPr/>
        </p:nvCxnSpPr>
        <p:spPr>
          <a:xfrm flipV="1">
            <a:off x="3962400" y="3619500"/>
            <a:ext cx="1981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66" idx="6"/>
            <a:endCxn id="64" idx="1"/>
          </p:cNvCxnSpPr>
          <p:nvPr/>
        </p:nvCxnSpPr>
        <p:spPr>
          <a:xfrm>
            <a:off x="3962400" y="4076700"/>
            <a:ext cx="210111" cy="551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64" idx="6"/>
            <a:endCxn id="17" idx="2"/>
          </p:cNvCxnSpPr>
          <p:nvPr/>
        </p:nvCxnSpPr>
        <p:spPr>
          <a:xfrm flipV="1">
            <a:off x="4953000" y="4457700"/>
            <a:ext cx="9906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64" idx="6"/>
            <a:endCxn id="18" idx="2"/>
          </p:cNvCxnSpPr>
          <p:nvPr/>
        </p:nvCxnSpPr>
        <p:spPr>
          <a:xfrm>
            <a:off x="4953000" y="4762500"/>
            <a:ext cx="990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3</a:t>
            </a:r>
            <a:r>
              <a:rPr lang="en-US" dirty="0" smtClean="0"/>
              <a:t>4</a:t>
            </a:r>
            <a:endParaRPr lang="fa-IR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7467600" cy="4492752"/>
          </a:xfrm>
        </p:spPr>
        <p:txBody>
          <a:bodyPr>
            <a:normAutofit/>
          </a:bodyPr>
          <a:lstStyle/>
          <a:p>
            <a:pPr algn="ctr" rtl="1">
              <a:buFont typeface="Wingdings" pitchFamily="2" charset="2"/>
              <a:buChar char="ü"/>
            </a:pPr>
            <a:r>
              <a:rPr lang="fa-IR" sz="2000" dirty="0" smtClean="0">
                <a:cs typeface="B Nazanin"/>
              </a:rPr>
              <a:t>جهت دو نمودار  در دو حالت تجمعی و تقسیم شونده در خلاف یکدیگر می باشد </a:t>
            </a:r>
            <a:endParaRPr lang="en-US" sz="2000" dirty="0" smtClean="0">
              <a:cs typeface="B Nazanin"/>
            </a:endParaRPr>
          </a:p>
          <a:p>
            <a:pPr algn="ctr" rtl="1">
              <a:buNone/>
            </a:pPr>
            <a:r>
              <a:rPr lang="fa-IR" sz="2000" dirty="0" smtClean="0">
                <a:cs typeface="B Nazanin"/>
              </a:rPr>
              <a:t> اما دیگر عناصر </a:t>
            </a:r>
            <a:endParaRPr lang="en-US" sz="2000" dirty="0" smtClean="0">
              <a:cs typeface="B Nazanin"/>
            </a:endParaRPr>
          </a:p>
          <a:p>
            <a:pPr algn="ctr" rtl="1">
              <a:buNone/>
            </a:pPr>
            <a:r>
              <a:rPr lang="fa-IR" sz="2000" dirty="0" smtClean="0">
                <a:cs typeface="B Nazanin"/>
              </a:rPr>
              <a:t>     دو نمودار از جمله تفسیر آنها با یکدیگر یکسان است</a:t>
            </a:r>
          </a:p>
          <a:p>
            <a:pPr algn="ctr" rtl="1">
              <a:buNone/>
            </a:pPr>
            <a:endParaRPr lang="fa-IR" sz="2000" dirty="0" smtClean="0">
              <a:cs typeface="B Nazanin"/>
            </a:endParaRPr>
          </a:p>
          <a:p>
            <a:pPr algn="ctr" rtl="1">
              <a:buNone/>
            </a:pPr>
            <a:endParaRPr lang="fa-IR" sz="2000" dirty="0" smtClean="0">
              <a:cs typeface="B Nazanin"/>
            </a:endParaRPr>
          </a:p>
          <a:p>
            <a:pPr algn="ctr" rtl="1">
              <a:buFont typeface="Wingdings" pitchFamily="2" charset="2"/>
              <a:buChar char="ü"/>
            </a:pPr>
            <a:r>
              <a:rPr lang="fa-IR" sz="2000" dirty="0" smtClean="0">
                <a:cs typeface="B Nazanin"/>
              </a:rPr>
              <a:t>همواره نتایج دو روش خوشه بندی سلسله مراتبی تجمعی و تقسیم شونده یکسان نیست</a:t>
            </a:r>
            <a:endParaRPr lang="en-US" sz="2000" dirty="0" smtClean="0">
              <a:cs typeface="B Nazanin"/>
            </a:endParaRPr>
          </a:p>
          <a:p>
            <a:pPr algn="ctr" rtl="1">
              <a:buNone/>
            </a:pPr>
            <a:r>
              <a:rPr lang="fa-IR" sz="2000" dirty="0" smtClean="0">
                <a:cs typeface="B Nazanin"/>
              </a:rPr>
              <a:t> و می تواند </a:t>
            </a:r>
          </a:p>
          <a:p>
            <a:pPr algn="ctr" rtl="1">
              <a:buNone/>
            </a:pPr>
            <a:r>
              <a:rPr lang="fa-IR" sz="2000" dirty="0" smtClean="0">
                <a:cs typeface="B Nazanin"/>
              </a:rPr>
              <a:t>     با یکدیگر متفاوت باشد</a:t>
            </a:r>
          </a:p>
          <a:p>
            <a:pPr algn="ctr" rtl="1">
              <a:buNone/>
            </a:pPr>
            <a:endParaRPr lang="fa-IR" sz="2000" dirty="0" smtClean="0">
              <a:cs typeface="B Nazani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b="1" dirty="0" smtClean="0">
                <a:solidFill>
                  <a:srgbClr val="00B0F0"/>
                </a:solidFill>
              </a:rPr>
              <a:t>روش خوشه بندی سلسله مراتبی</a:t>
            </a:r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229600" y="5715000"/>
            <a:ext cx="457200" cy="521208"/>
          </a:xfrm>
        </p:spPr>
        <p:txBody>
          <a:bodyPr/>
          <a:lstStyle/>
          <a:p>
            <a:r>
              <a:rPr lang="en-US" dirty="0" smtClean="0"/>
              <a:t>35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b="1" dirty="0" smtClean="0">
                <a:solidFill>
                  <a:srgbClr val="C00000"/>
                </a:solidFill>
                <a:cs typeface="B Nazanin"/>
              </a:rPr>
              <a:t>درختواره نگار </a:t>
            </a:r>
            <a:r>
              <a:rPr lang="fa-IR" b="1" dirty="0" smtClean="0">
                <a:cs typeface="B Nazanin"/>
              </a:rPr>
              <a:t>یا </a:t>
            </a:r>
            <a:r>
              <a:rPr lang="fa-IR" b="1" dirty="0" smtClean="0">
                <a:solidFill>
                  <a:srgbClr val="C00000"/>
                </a:solidFill>
                <a:cs typeface="B Nazanin"/>
              </a:rPr>
              <a:t> دند رو گرام </a:t>
            </a:r>
            <a:r>
              <a:rPr lang="fa-IR" b="1" dirty="0" smtClean="0">
                <a:cs typeface="B Nazanin"/>
              </a:rPr>
              <a:t>( نمودار درختی سلسله مراتبی ) :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000" dirty="0" smtClean="0">
                <a:cs typeface="B Nazanin"/>
              </a:rPr>
              <a:t>خروجی نهایی هر دو روش سلسله مراتبی تجمعی و تقسیم شونده یک </a:t>
            </a:r>
            <a:r>
              <a:rPr lang="fa-IR" sz="2000" b="1" dirty="0" smtClean="0">
                <a:cs typeface="B Nazanin"/>
              </a:rPr>
              <a:t>دندرو گرام </a:t>
            </a:r>
            <a:r>
              <a:rPr lang="fa-IR" sz="2000" dirty="0" smtClean="0">
                <a:cs typeface="B Nazanin"/>
              </a:rPr>
              <a:t>است.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000" b="1" dirty="0" smtClean="0">
                <a:cs typeface="B Nazanin"/>
              </a:rPr>
              <a:t>دندرو گرام </a:t>
            </a:r>
            <a:r>
              <a:rPr lang="fa-IR" sz="2000" dirty="0" smtClean="0">
                <a:cs typeface="B Nazanin"/>
              </a:rPr>
              <a:t>یک نمودار 2 بعدی است که هم به صورت عمودی و هم افقی میتوان آن را 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    رسم کرد نتایج در هر دو صورت یکسان است .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000" dirty="0" smtClean="0">
                <a:solidFill>
                  <a:srgbClr val="000000"/>
                </a:solidFill>
                <a:cs typeface="B Nazanin"/>
              </a:rPr>
              <a:t>برای تعیین تعداد خوشه می توان دندوگرام را در یک نقطه مناسب برش داد .</a:t>
            </a:r>
            <a:endParaRPr lang="fa-IR" sz="2000" dirty="0" smtClean="0">
              <a:cs typeface="B Nazanin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2000" dirty="0" smtClean="0">
                <a:cs typeface="B Nazanin"/>
              </a:rPr>
              <a:t>در این نمودار آنچه که اهمیت دارد </a:t>
            </a:r>
            <a:r>
              <a:rPr lang="fa-IR" sz="2000" b="1" dirty="0" smtClean="0">
                <a:cs typeface="B Nazanin"/>
              </a:rPr>
              <a:t>ارتفاع </a:t>
            </a:r>
            <a:r>
              <a:rPr lang="fa-IR" sz="2000" dirty="0" smtClean="0">
                <a:cs typeface="B Nazanin"/>
              </a:rPr>
              <a:t>است  :</a:t>
            </a:r>
          </a:p>
          <a:p>
            <a:pPr algn="r" rtl="1">
              <a:buFont typeface="Wingdings" pitchFamily="2" charset="2"/>
              <a:buChar char="ü"/>
            </a:pPr>
            <a:endParaRPr lang="fa-IR" sz="2000" dirty="0" smtClean="0">
              <a:cs typeface="B Nazanin"/>
            </a:endParaRP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    هرچه خوشه های تشکیل شده در ارتفاع پایین تری ایجاد شده باشند 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                                  خوشه ها یا مشاهدات به یکدیگر شبیه تر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                                                               و </a:t>
            </a:r>
            <a:r>
              <a:rPr lang="fa-IR" sz="2000" b="1" dirty="0" smtClean="0">
                <a:cs typeface="B Nazanin"/>
              </a:rPr>
              <a:t>بالعکس</a:t>
            </a:r>
            <a:endParaRPr lang="en-US" sz="2000" b="1" dirty="0">
              <a:cs typeface="B Nazani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b="1" dirty="0" smtClean="0">
                <a:solidFill>
                  <a:srgbClr val="00B0F0"/>
                </a:solidFill>
              </a:rPr>
              <a:t>روش خوشه بندی سلسله مراتبی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572000" y="3962400"/>
            <a:ext cx="4846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3</a:t>
            </a:r>
            <a:r>
              <a:rPr lang="en-US" dirty="0" smtClean="0"/>
              <a:t>6</a:t>
            </a:r>
            <a:endParaRPr lang="fa-IR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endParaRPr lang="fa-IR" sz="2000" b="1" dirty="0" smtClean="0">
              <a:solidFill>
                <a:srgbClr val="00B050"/>
              </a:solidFill>
            </a:endParaRPr>
          </a:p>
          <a:p>
            <a:pPr algn="r" rtl="1"/>
            <a:r>
              <a:rPr lang="fa-IR" sz="2800" b="1" dirty="0" smtClean="0">
                <a:solidFill>
                  <a:srgbClr val="00B050"/>
                </a:solidFill>
                <a:cs typeface="B Nazanin"/>
              </a:rPr>
              <a:t>مزیت :     </a:t>
            </a:r>
          </a:p>
          <a:p>
            <a:pPr algn="r" rtl="1">
              <a:buNone/>
            </a:pPr>
            <a:r>
              <a:rPr lang="fa-IR" dirty="0" smtClean="0">
                <a:solidFill>
                  <a:srgbClr val="000000"/>
                </a:solidFill>
                <a:cs typeface="B Nazanin"/>
              </a:rPr>
              <a:t>                      عدم نیاز به اطلاع قبلی در مورد تعداد خوشه ها</a:t>
            </a:r>
          </a:p>
          <a:p>
            <a:pPr algn="r" rtl="1">
              <a:buNone/>
            </a:pPr>
            <a:endParaRPr lang="fa-IR" sz="2000" b="1" dirty="0" smtClean="0">
              <a:solidFill>
                <a:srgbClr val="000000"/>
              </a:solidFill>
              <a:cs typeface="B Nazanin"/>
            </a:endParaRPr>
          </a:p>
          <a:p>
            <a:pPr algn="r" rtl="1"/>
            <a:r>
              <a:rPr lang="fa-IR" sz="2800" b="1" dirty="0" smtClean="0">
                <a:solidFill>
                  <a:srgbClr val="FF0000"/>
                </a:solidFill>
                <a:cs typeface="B Nazanin"/>
              </a:rPr>
              <a:t>اشکال :</a:t>
            </a:r>
            <a:endParaRPr lang="en-US" sz="2800" b="1" dirty="0" smtClean="0">
              <a:solidFill>
                <a:srgbClr val="FF0000"/>
              </a:solidFill>
              <a:cs typeface="B Nazanin"/>
            </a:endParaRPr>
          </a:p>
          <a:p>
            <a:pPr algn="r" rtl="1">
              <a:buNone/>
            </a:pPr>
            <a:r>
              <a:rPr lang="en-US" sz="2800" b="1" dirty="0" smtClean="0">
                <a:solidFill>
                  <a:srgbClr val="FF0000"/>
                </a:solidFill>
                <a:cs typeface="B Nazanin"/>
              </a:rPr>
              <a:t>               </a:t>
            </a:r>
            <a:r>
              <a:rPr lang="fa-IR" b="1" dirty="0" smtClean="0">
                <a:solidFill>
                  <a:srgbClr val="FF0000"/>
                </a:solidFill>
                <a:cs typeface="B Nazanin"/>
              </a:rPr>
              <a:t> </a:t>
            </a:r>
            <a:r>
              <a:rPr lang="fa-IR" dirty="0" smtClean="0">
                <a:solidFill>
                  <a:srgbClr val="000000"/>
                </a:solidFill>
                <a:cs typeface="B Nazanin"/>
              </a:rPr>
              <a:t>عدم وجود انتصاب مجدد در آن</a:t>
            </a:r>
          </a:p>
          <a:p>
            <a:pPr algn="r" rtl="1">
              <a:buFont typeface="Courier New" pitchFamily="49" charset="0"/>
              <a:buChar char="o"/>
            </a:pPr>
            <a:endParaRPr lang="fa-IR" sz="2000" b="1" dirty="0" smtClean="0">
              <a:solidFill>
                <a:srgbClr val="00B05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b="1" dirty="0" smtClean="0">
                <a:solidFill>
                  <a:srgbClr val="00B0F0"/>
                </a:solidFill>
              </a:rPr>
              <a:t>روش خوشه بندی سلسله مراتبی 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1</a:t>
            </a: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dirty="0" smtClean="0">
                <a:latin typeface="B Nazanin"/>
                <a:cs typeface="B Nazanin"/>
              </a:rPr>
              <a:t>ما در جها ني پر از داده زندگي مي كنيم و هر روز با حجم وسيعي از اطلاعات كه  </a:t>
            </a:r>
          </a:p>
          <a:p>
            <a:pPr algn="r" rtl="1">
              <a:buNone/>
            </a:pPr>
            <a:r>
              <a:rPr lang="fa-IR" sz="2000" dirty="0" smtClean="0">
                <a:latin typeface="B Nazanin"/>
                <a:cs typeface="B Nazanin"/>
              </a:rPr>
              <a:t>    بايد آنها را ذخيره يا نمايش دهيم، روبه رو هستيم.</a:t>
            </a:r>
          </a:p>
          <a:p>
            <a:pPr algn="r" rtl="1">
              <a:buNone/>
            </a:pPr>
            <a:endParaRPr lang="fa-IR" sz="2000" dirty="0" smtClean="0">
              <a:latin typeface="B Nazanin"/>
              <a:cs typeface="B Nazanin"/>
            </a:endParaRPr>
          </a:p>
          <a:p>
            <a:pPr algn="r" rtl="1"/>
            <a:r>
              <a:rPr lang="fa-IR" sz="2000" dirty="0" smtClean="0">
                <a:latin typeface="B Nazanin"/>
                <a:cs typeface="B Nazanin"/>
              </a:rPr>
              <a:t>پردازش داده، يكي از شاخصها ي بسيار مهم در دنياي اطلاعات است.</a:t>
            </a:r>
          </a:p>
          <a:p>
            <a:pPr algn="r" rtl="1">
              <a:buNone/>
            </a:pPr>
            <a:r>
              <a:rPr lang="fa-IR" sz="2000" dirty="0" smtClean="0">
                <a:latin typeface="B Nazanin"/>
                <a:cs typeface="B Nazanin"/>
              </a:rPr>
              <a:t> </a:t>
            </a:r>
          </a:p>
          <a:p>
            <a:pPr algn="r" rtl="1"/>
            <a:r>
              <a:rPr lang="fa-IR" sz="2000" dirty="0" smtClean="0">
                <a:latin typeface="B Nazanin"/>
                <a:cs typeface="B Nazanin"/>
              </a:rPr>
              <a:t>خوشه بندي يكي از بهترين روشهايي است كه براي كار با داده ها</a:t>
            </a:r>
            <a:r>
              <a:rPr lang="ku-Arab-IQ" sz="2000" dirty="0" smtClean="0">
                <a:latin typeface="B Nazanin"/>
                <a:cs typeface="B Nazanin"/>
              </a:rPr>
              <a:t> </a:t>
            </a:r>
            <a:r>
              <a:rPr lang="fa-IR" sz="2000" dirty="0" smtClean="0">
                <a:latin typeface="B Nazanin"/>
                <a:cs typeface="B Nazanin"/>
              </a:rPr>
              <a:t>ارائه  شده است. </a:t>
            </a:r>
          </a:p>
          <a:p>
            <a:pPr algn="r" rtl="1">
              <a:buNone/>
            </a:pPr>
            <a:endParaRPr lang="fa-IR" sz="2000" dirty="0" smtClean="0">
              <a:latin typeface="B Nazanin"/>
              <a:cs typeface="B Nazanin"/>
            </a:endParaRPr>
          </a:p>
          <a:p>
            <a:pPr algn="r" rtl="1"/>
            <a:r>
              <a:rPr lang="fa-IR" sz="2000" dirty="0" smtClean="0">
                <a:latin typeface="B Nazanin"/>
                <a:cs typeface="B Nazanin"/>
              </a:rPr>
              <a:t>خوشه بندي قابليت ورود به فضاي داده و تشخيص ساختارش راامكانپذير مي نمايد. </a:t>
            </a:r>
          </a:p>
          <a:p>
            <a:pPr algn="r" rtl="1">
              <a:buNone/>
            </a:pPr>
            <a:r>
              <a:rPr lang="fa-IR" sz="2000" dirty="0" smtClean="0">
                <a:latin typeface="B Nazanin"/>
                <a:cs typeface="B Nazanin"/>
              </a:rPr>
              <a:t>     لذا بعنوان يكي از ايده آلترين مكانيزم ها،براي كار با دنياي عظيم داده ها محسوب</a:t>
            </a:r>
          </a:p>
          <a:p>
            <a:pPr algn="r" rtl="1">
              <a:buNone/>
            </a:pPr>
            <a:r>
              <a:rPr lang="fa-IR" sz="2000" dirty="0" smtClean="0">
                <a:latin typeface="B Nazanin"/>
                <a:cs typeface="B Nazanin"/>
              </a:rPr>
              <a:t>    مي شود.</a:t>
            </a:r>
          </a:p>
          <a:p>
            <a:pPr algn="r" rtl="1"/>
            <a:endParaRPr lang="fa-IR" sz="2000" b="1" dirty="0" smtClean="0">
              <a:latin typeface="B Nazanin"/>
              <a:cs typeface="B Nazanin"/>
            </a:endParaRPr>
          </a:p>
          <a:p>
            <a:pPr algn="r" rtl="1"/>
            <a:endParaRPr lang="en-US" sz="2000" b="1" dirty="0">
              <a:latin typeface="B Nazanin"/>
              <a:cs typeface="B Nazanin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b="1" dirty="0" smtClean="0">
                <a:solidFill>
                  <a:srgbClr val="0070C0"/>
                </a:solidFill>
              </a:rPr>
              <a:t>مقدمه</a:t>
            </a:r>
            <a:r>
              <a:rPr lang="fa-I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3</a:t>
            </a:r>
            <a:r>
              <a:rPr lang="en-US" dirty="0" smtClean="0"/>
              <a:t>7</a:t>
            </a:r>
            <a:endParaRPr lang="fa-IR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>
            <a:normAutofit fontScale="92500" lnSpcReduction="20000"/>
          </a:bodyPr>
          <a:lstStyle/>
          <a:p>
            <a:pPr algn="ctr" rtl="1"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B Nazanin"/>
                <a:cs typeface="B Nazanin"/>
              </a:rPr>
              <a:t>1</a:t>
            </a:r>
            <a:r>
              <a:rPr lang="fa-IR" sz="2200" b="1" dirty="0" smtClean="0">
                <a:solidFill>
                  <a:srgbClr val="FF0000"/>
                </a:solidFill>
                <a:latin typeface="B Nazanin"/>
                <a:cs typeface="B Nazanin"/>
              </a:rPr>
              <a:t>- </a:t>
            </a:r>
            <a:r>
              <a:rPr lang="fa-IR" sz="2200" b="1" dirty="0" smtClean="0">
                <a:solidFill>
                  <a:srgbClr val="00B050"/>
                </a:solidFill>
                <a:latin typeface="B Nazanin"/>
                <a:cs typeface="B Nazanin"/>
              </a:rPr>
              <a:t>رده بندي وضعيت بهداشت و سلامت مادران روستايي در استانهاي</a:t>
            </a:r>
            <a:br>
              <a:rPr lang="fa-IR" sz="2200" b="1" dirty="0" smtClean="0">
                <a:solidFill>
                  <a:srgbClr val="00B050"/>
                </a:solidFill>
                <a:latin typeface="B Nazanin"/>
                <a:cs typeface="B Nazanin"/>
              </a:rPr>
            </a:br>
            <a:r>
              <a:rPr lang="fa-IR" sz="2200" b="1" dirty="0" smtClean="0">
                <a:solidFill>
                  <a:srgbClr val="00B050"/>
                </a:solidFill>
                <a:latin typeface="B Nazanin"/>
                <a:cs typeface="B Nazanin"/>
              </a:rPr>
              <a:t>مختلف ايران با استفاده از روشهاي چند متغيره عاملي و خوشه ای </a:t>
            </a:r>
            <a:endParaRPr lang="fa-IR" sz="2000" dirty="0" smtClean="0">
              <a:solidFill>
                <a:srgbClr val="00B050"/>
              </a:solidFill>
              <a:latin typeface="B Nazanin"/>
              <a:cs typeface="B Nazanin"/>
            </a:endParaRPr>
          </a:p>
          <a:p>
            <a:pPr algn="ctr" rtl="1">
              <a:buNone/>
            </a:pPr>
            <a:endParaRPr lang="fa-IR" sz="2000" dirty="0" smtClean="0">
              <a:solidFill>
                <a:srgbClr val="00B050"/>
              </a:solidFill>
              <a:latin typeface="B Nazanin"/>
              <a:cs typeface="B Nazanin"/>
            </a:endParaRPr>
          </a:p>
          <a:p>
            <a:pPr algn="ctr" rtl="1">
              <a:buFont typeface="Wingdings" pitchFamily="2" charset="2"/>
              <a:buChar char="ü"/>
            </a:pPr>
            <a:r>
              <a:rPr lang="fa-IR" sz="1800" b="1" dirty="0" smtClean="0">
                <a:latin typeface="B Nazanin"/>
                <a:cs typeface="B Nazanin"/>
              </a:rPr>
              <a:t>مريم يزدي</a:t>
            </a:r>
            <a:r>
              <a:rPr lang="fa-IR" sz="1800" dirty="0" smtClean="0">
                <a:latin typeface="B Nazanin"/>
                <a:cs typeface="B Nazanin"/>
              </a:rPr>
              <a:t>، كارشناس ارشد آمار زيستي، دانشكده بهداشت، گروه آمار زيستي و اپيدميولوژي، دانشگاه</a:t>
            </a:r>
          </a:p>
          <a:p>
            <a:pPr algn="ctr" rtl="1">
              <a:buNone/>
            </a:pPr>
            <a:r>
              <a:rPr lang="fa-IR" sz="1800" dirty="0" smtClean="0">
                <a:latin typeface="B Nazanin"/>
                <a:cs typeface="B Nazanin"/>
              </a:rPr>
              <a:t> علوم پزشكي همدان</a:t>
            </a:r>
          </a:p>
          <a:p>
            <a:pPr algn="ctr" rtl="1">
              <a:buNone/>
            </a:pPr>
            <a:endParaRPr lang="fa-IR" sz="1800" dirty="0" smtClean="0">
              <a:latin typeface="B Nazanin"/>
              <a:cs typeface="B Nazanin"/>
            </a:endParaRPr>
          </a:p>
          <a:p>
            <a:pPr algn="ctr" rtl="1">
              <a:buFont typeface="Wingdings" pitchFamily="2" charset="2"/>
              <a:buChar char="ü"/>
            </a:pPr>
            <a:r>
              <a:rPr lang="fa-IR" sz="1800" b="1" dirty="0" smtClean="0">
                <a:latin typeface="B Nazanin"/>
                <a:cs typeface="B Nazanin"/>
              </a:rPr>
              <a:t>حسين محجوب</a:t>
            </a:r>
            <a:r>
              <a:rPr lang="fa-IR" sz="1800" dirty="0" smtClean="0">
                <a:latin typeface="B Nazanin"/>
                <a:cs typeface="B Nazanin"/>
              </a:rPr>
              <a:t>، استاد گروه آمار زيستي و اپيدميولوژي، دانشكده بهداشت، مركز تحقيقات علوم</a:t>
            </a:r>
          </a:p>
          <a:p>
            <a:pPr algn="ctr" rtl="1">
              <a:buNone/>
            </a:pPr>
            <a:r>
              <a:rPr lang="fa-IR" sz="1800" dirty="0" smtClean="0">
                <a:latin typeface="B Nazanin"/>
                <a:cs typeface="B Nazanin"/>
              </a:rPr>
              <a:t> بهداشتي، دانشگاه علوم پزشكي همدان</a:t>
            </a:r>
          </a:p>
          <a:p>
            <a:pPr algn="ctr" rtl="1">
              <a:buNone/>
            </a:pPr>
            <a:endParaRPr lang="fa-IR" sz="1800" dirty="0" smtClean="0">
              <a:latin typeface="B Nazanin"/>
              <a:cs typeface="B Nazanin"/>
            </a:endParaRPr>
          </a:p>
          <a:p>
            <a:pPr algn="ctr" rtl="1">
              <a:buFont typeface="Wingdings" pitchFamily="2" charset="2"/>
              <a:buChar char="§"/>
            </a:pPr>
            <a:r>
              <a:rPr lang="fa-IR" sz="1800" b="1" dirty="0" smtClean="0">
                <a:latin typeface="B Nazanin"/>
                <a:cs typeface="B Nazanin"/>
              </a:rPr>
              <a:t>هدف از مطالعه </a:t>
            </a:r>
            <a:r>
              <a:rPr lang="fa-IR" sz="1800" dirty="0" smtClean="0">
                <a:latin typeface="B Nazanin"/>
                <a:cs typeface="B Nazanin"/>
              </a:rPr>
              <a:t>حاضر رتبه بندي و شناسايي استانهاي همگن از نظر وضعيت بهداشت و سلامت</a:t>
            </a:r>
          </a:p>
          <a:p>
            <a:pPr algn="ctr" rtl="1">
              <a:buNone/>
            </a:pPr>
            <a:r>
              <a:rPr lang="fa-IR" sz="1800" dirty="0" smtClean="0">
                <a:latin typeface="B Nazanin"/>
                <a:cs typeface="B Nazanin"/>
              </a:rPr>
              <a:t> مادران روستايي</a:t>
            </a:r>
          </a:p>
          <a:p>
            <a:pPr algn="r" rtl="1">
              <a:buNone/>
            </a:pPr>
            <a:r>
              <a:rPr lang="fa-IR" sz="1800" dirty="0" smtClean="0">
                <a:cs typeface="B Nazanin"/>
              </a:rPr>
              <a:t/>
            </a:r>
            <a:br>
              <a:rPr lang="fa-IR" sz="1800" dirty="0" smtClean="0">
                <a:cs typeface="B Nazanin"/>
              </a:rPr>
            </a:b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fa-IR" sz="2000" dirty="0" smtClean="0"/>
              <a:t> </a:t>
            </a:r>
            <a:br>
              <a:rPr lang="fa-IR" sz="2000" dirty="0" smtClean="0"/>
            </a:br>
            <a:endParaRPr lang="fa-IR" sz="2000" dirty="0" smtClean="0">
              <a:latin typeface="B Nazanin"/>
            </a:endParaRPr>
          </a:p>
          <a:p>
            <a:pPr algn="r" rtl="1">
              <a:buNone/>
            </a:pPr>
            <a:r>
              <a:rPr lang="fa-IR" sz="2000" dirty="0" smtClean="0">
                <a:solidFill>
                  <a:srgbClr val="00B050"/>
                </a:solidFill>
              </a:rPr>
              <a:t>    </a:t>
            </a:r>
            <a:r>
              <a:rPr lang="fa-IR" sz="2000" dirty="0" smtClean="0"/>
              <a:t/>
            </a:r>
            <a:br>
              <a:rPr lang="fa-IR" sz="2000" dirty="0" smtClean="0"/>
            </a:br>
            <a:endParaRPr lang="fa-IR" sz="2000" dirty="0" smtClean="0"/>
          </a:p>
          <a:p>
            <a:pPr algn="r" rtl="1">
              <a:buNone/>
            </a:pPr>
            <a:endParaRPr lang="fa-IR" sz="2000" b="1" dirty="0" smtClean="0">
              <a:solidFill>
                <a:srgbClr val="00B05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sz="2400" b="1" dirty="0" smtClean="0"/>
              <a:t>چند مقاله در مورد تحلیل خوشه ای سلسله مراتبی</a:t>
            </a:r>
            <a:r>
              <a:rPr lang="en-US" sz="900" dirty="0" smtClean="0"/>
              <a:t/>
            </a:r>
            <a:br>
              <a:rPr lang="en-US" sz="900" dirty="0" smtClean="0"/>
            </a:br>
            <a:endParaRPr lang="en-US" sz="9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en-US" dirty="0" smtClean="0"/>
              <a:t>38</a:t>
            </a:r>
            <a:endParaRPr lang="fa-IR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endParaRPr lang="fa-IR" sz="2000" dirty="0" smtClean="0"/>
          </a:p>
          <a:p>
            <a:pPr algn="r" rtl="1">
              <a:buNone/>
            </a:pPr>
            <a:r>
              <a:rPr lang="fa-IR" sz="2000" dirty="0" smtClean="0"/>
              <a:t>   </a:t>
            </a:r>
          </a:p>
          <a:p>
            <a:pPr algn="r" rtl="1">
              <a:buNone/>
            </a:pPr>
            <a:endParaRPr lang="fa-IR" sz="2000" b="1" dirty="0" smtClean="0">
              <a:solidFill>
                <a:srgbClr val="00B05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4617B"/>
                </a:solidFill>
              </a:rPr>
              <a:t>چند مقاله در مورد تحلیل خوشه ای سلسله مراتبی </a:t>
            </a:r>
            <a:r>
              <a:rPr lang="en-US" sz="900" dirty="0" smtClean="0"/>
              <a:t/>
            </a:r>
            <a:br>
              <a:rPr lang="en-US" sz="900" dirty="0" smtClean="0"/>
            </a:br>
            <a:endParaRPr lang="en-US" sz="900" b="1" dirty="0">
              <a:solidFill>
                <a:srgbClr val="00B0F0"/>
              </a:solidFill>
            </a:endParaRPr>
          </a:p>
        </p:txBody>
      </p:sp>
      <p:pic>
        <p:nvPicPr>
          <p:cNvPr id="7" name="Picture 6" descr="Capture_2015_05_09_14_34_06_99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752600"/>
            <a:ext cx="7086600" cy="4269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3</a:t>
            </a:r>
            <a:r>
              <a:rPr lang="en-US" dirty="0" smtClean="0"/>
              <a:t>9</a:t>
            </a:r>
            <a:endParaRPr lang="fa-IR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endParaRPr lang="fa-IR" sz="2000" dirty="0" smtClean="0"/>
          </a:p>
          <a:p>
            <a:pPr algn="r" rtl="1">
              <a:buNone/>
            </a:pPr>
            <a:r>
              <a:rPr lang="fa-IR" sz="2000" dirty="0" smtClean="0"/>
              <a:t>   </a:t>
            </a:r>
          </a:p>
          <a:p>
            <a:pPr algn="r" rtl="1">
              <a:buNone/>
            </a:pPr>
            <a:endParaRPr lang="fa-IR" sz="2000" b="1" dirty="0" smtClean="0">
              <a:solidFill>
                <a:srgbClr val="00B05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4617B"/>
                </a:solidFill>
              </a:rPr>
              <a:t>چند مقاله در مورد تحلیل خوشه ای سلسله مراتبی </a:t>
            </a:r>
            <a:r>
              <a:rPr lang="en-US" sz="900" dirty="0" smtClean="0"/>
              <a:t/>
            </a:r>
            <a:br>
              <a:rPr lang="en-US" sz="900" dirty="0" smtClean="0"/>
            </a:br>
            <a:endParaRPr lang="en-US" sz="900" b="1" dirty="0">
              <a:solidFill>
                <a:srgbClr val="00B0F0"/>
              </a:solidFill>
            </a:endParaRPr>
          </a:p>
        </p:txBody>
      </p:sp>
      <p:pic>
        <p:nvPicPr>
          <p:cNvPr id="9" name="Picture 8" descr="Capture_2015_05_09_15_11_59_32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681766"/>
            <a:ext cx="7620000" cy="34944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40</a:t>
            </a:r>
            <a:endParaRPr lang="fa-IR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7467600" cy="35814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b="1" dirty="0" smtClean="0">
                <a:solidFill>
                  <a:srgbClr val="00B050"/>
                </a:solidFill>
                <a:cs typeface="B Nazanin"/>
              </a:rPr>
              <a:t>2- تحلیل اطلاعات فوت شدگان تصادفات جاده ای با روش آنالیز خوشه ای</a:t>
            </a:r>
          </a:p>
          <a:p>
            <a:pPr algn="r" rtl="1">
              <a:buNone/>
            </a:pPr>
            <a:endParaRPr lang="fa-IR" sz="2000" dirty="0" smtClean="0">
              <a:cs typeface="B Nazanin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2000" b="1" dirty="0" smtClean="0">
                <a:cs typeface="B Nazanin"/>
              </a:rPr>
              <a:t>شاهين شعباني</a:t>
            </a:r>
            <a:r>
              <a:rPr lang="fa-IR" sz="2000" dirty="0" smtClean="0">
                <a:cs typeface="B Nazanin"/>
              </a:rPr>
              <a:t>، عضو هيئت علمي، پژوهشكده حمل ونقل، تهران، ايران</a:t>
            </a:r>
          </a:p>
          <a:p>
            <a:pPr algn="r" rtl="1">
              <a:buNone/>
            </a:pPr>
            <a:endParaRPr lang="fa-IR" sz="2000" dirty="0" smtClean="0">
              <a:cs typeface="B Nazanin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2000" dirty="0" smtClean="0">
                <a:cs typeface="B Nazanin"/>
              </a:rPr>
              <a:t> </a:t>
            </a:r>
            <a:r>
              <a:rPr lang="fa-IR" sz="2000" b="1" dirty="0" smtClean="0">
                <a:cs typeface="B Nazanin"/>
              </a:rPr>
              <a:t>حسين روزيخواه</a:t>
            </a:r>
            <a:r>
              <a:rPr lang="fa-IR" sz="2000" dirty="0" smtClean="0">
                <a:cs typeface="B Nazanin"/>
              </a:rPr>
              <a:t>، كارشناس ارشد راه و ترابري، پژوهشكده حمل ونقل، تهران، ايران</a:t>
            </a:r>
          </a:p>
          <a:p>
            <a:pPr algn="r" rtl="1">
              <a:buNone/>
            </a:pPr>
            <a:endParaRPr lang="fa-IR" sz="2000" dirty="0" smtClean="0">
              <a:cs typeface="B Nazanin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2000" b="1" dirty="0" smtClean="0">
                <a:cs typeface="B Nazanin"/>
              </a:rPr>
              <a:t>مهناز نبيل</a:t>
            </a:r>
            <a:r>
              <a:rPr lang="fa-IR" sz="2000" dirty="0" smtClean="0">
                <a:cs typeface="B Nazanin"/>
              </a:rPr>
              <a:t>، كارشناس ارشد آمار، دانشگاه تربيت معلم تهران، تهران، ايران</a:t>
            </a:r>
            <a:br>
              <a:rPr lang="fa-IR" sz="2000" dirty="0" smtClean="0">
                <a:cs typeface="B Nazanin"/>
              </a:rPr>
            </a:br>
            <a:endParaRPr lang="fa-IR" sz="2000" dirty="0" smtClean="0">
              <a:cs typeface="B Nazanin"/>
            </a:endParaRP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</a:t>
            </a:r>
          </a:p>
          <a:p>
            <a:pPr algn="r" rtl="1">
              <a:buNone/>
            </a:pPr>
            <a:endParaRPr lang="fa-IR" sz="2000" b="1" dirty="0" smtClean="0">
              <a:solidFill>
                <a:srgbClr val="00B050"/>
              </a:solidFill>
              <a:cs typeface="B Nazani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4617B"/>
                </a:solidFill>
              </a:rPr>
              <a:t>چند مقاله در مورد تحلیل خوشه ای سلسله مراتبی </a:t>
            </a:r>
            <a:r>
              <a:rPr lang="en-US" sz="900" dirty="0" smtClean="0"/>
              <a:t/>
            </a:r>
            <a:br>
              <a:rPr lang="en-US" sz="900" dirty="0" smtClean="0"/>
            </a:br>
            <a:endParaRPr lang="en-US" sz="9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en-US" dirty="0" smtClean="0"/>
              <a:t>41</a:t>
            </a:r>
            <a:endParaRPr lang="fa-IR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endParaRPr lang="fa-IR" sz="2000" dirty="0" smtClean="0"/>
          </a:p>
          <a:p>
            <a:pPr algn="r" rtl="1">
              <a:buNone/>
            </a:pPr>
            <a:r>
              <a:rPr lang="fa-IR" sz="2000" dirty="0" smtClean="0"/>
              <a:t>   </a:t>
            </a:r>
          </a:p>
          <a:p>
            <a:pPr algn="r" rtl="1">
              <a:buNone/>
            </a:pPr>
            <a:endParaRPr lang="fa-IR" sz="2000" b="1" dirty="0" smtClean="0">
              <a:solidFill>
                <a:srgbClr val="00B05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4617B"/>
                </a:solidFill>
              </a:rPr>
              <a:t>چند مقاله در مورد تحلیل خوشه ای سلسله مراتبی </a:t>
            </a:r>
            <a:r>
              <a:rPr lang="en-US" sz="900" dirty="0" smtClean="0"/>
              <a:t/>
            </a:r>
            <a:br>
              <a:rPr lang="en-US" sz="900" dirty="0" smtClean="0"/>
            </a:br>
            <a:endParaRPr lang="en-US" sz="900" b="1" dirty="0">
              <a:solidFill>
                <a:srgbClr val="00B0F0"/>
              </a:solidFill>
            </a:endParaRPr>
          </a:p>
        </p:txBody>
      </p:sp>
      <p:pic>
        <p:nvPicPr>
          <p:cNvPr id="11" name="Picture 10" descr="Capture_2015_05_09_16_38_43_73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371600"/>
            <a:ext cx="678180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استاد راهنما : دکتر منصور رضایی                         ارائه دهنده : شرمین رحمانی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667000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fa-IR" sz="2000" dirty="0" smtClean="0"/>
          </a:p>
          <a:p>
            <a:pPr algn="r" rtl="1">
              <a:buNone/>
            </a:pPr>
            <a:r>
              <a:rPr lang="fa-IR" sz="2000" dirty="0" smtClean="0"/>
              <a:t>   </a:t>
            </a:r>
          </a:p>
          <a:p>
            <a:pPr algn="r" rtl="1">
              <a:buNone/>
            </a:pPr>
            <a:endParaRPr lang="fa-IR" sz="2000" b="1" dirty="0" smtClean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" y="2303860"/>
            <a:ext cx="7010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54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مثال عملی</a:t>
            </a:r>
            <a:endParaRPr lang="en-US" sz="5400" b="1" cap="all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914400" y="6858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286000" y="228600"/>
            <a:ext cx="4419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2</a:t>
            </a: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dirty="0" smtClean="0">
                <a:cs typeface="B Nazanin"/>
              </a:rPr>
              <a:t>اولين بارايده خوشه بندي در دهه </a:t>
            </a:r>
            <a:r>
              <a:rPr lang="fa-IR" sz="2000" b="1" dirty="0" smtClean="0">
                <a:cs typeface="B Nazanin"/>
              </a:rPr>
              <a:t>1935</a:t>
            </a:r>
            <a:r>
              <a:rPr lang="fa-IR" sz="2000" dirty="0" smtClean="0">
                <a:cs typeface="B Nazanin"/>
              </a:rPr>
              <a:t>ارائه شد و امروزه با پيشرفتها و جهشهاي 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 عظيمي كه در آن پديد آمده ، مورد توجه  بسياري از محققــان  قرار گرفته است.</a:t>
            </a:r>
          </a:p>
          <a:p>
            <a:pPr algn="r" rtl="1">
              <a:buNone/>
            </a:pPr>
            <a:endParaRPr lang="fa-IR" sz="2000" dirty="0" smtClean="0">
              <a:cs typeface="B Nazanin"/>
            </a:endParaRPr>
          </a:p>
          <a:p>
            <a:pPr algn="r" rtl="1"/>
            <a:r>
              <a:rPr lang="fa-IR" sz="2000" dirty="0" smtClean="0">
                <a:cs typeface="B Nazanin"/>
              </a:rPr>
              <a:t>تحلیل خوشه اي  یكي از روش هاي آماري است كه  در زمینه كاهش داده ها و 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 پیدا كردن گروههاي واقعي مورد استفاده قرار مي گیرد.</a:t>
            </a:r>
          </a:p>
          <a:p>
            <a:pPr algn="r" rtl="1">
              <a:buNone/>
            </a:pPr>
            <a:endParaRPr lang="fa-IR" sz="2000" dirty="0" smtClean="0">
              <a:cs typeface="B Nazanin"/>
            </a:endParaRPr>
          </a:p>
          <a:p>
            <a:pPr algn="r" rtl="1"/>
            <a:r>
              <a:rPr lang="fa-IR" sz="2000" dirty="0" smtClean="0">
                <a:cs typeface="B Nazanin"/>
              </a:rPr>
              <a:t>تحلیل خوشه ای یک روش قدیمی است که در آن هیچ  فرضی در مورد تعداد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 گروه ها  یا ساختمان آن ها در نظر گرفته نمی شود</a:t>
            </a:r>
          </a:p>
          <a:p>
            <a:pPr algn="r" rtl="1">
              <a:buNone/>
            </a:pPr>
            <a:endParaRPr lang="en-US" sz="2000" b="1" dirty="0">
              <a:cs typeface="B Nazani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b="1" dirty="0" smtClean="0">
                <a:solidFill>
                  <a:srgbClr val="0070C0"/>
                </a:solidFill>
              </a:rPr>
              <a:t>مقدمه</a:t>
            </a:r>
            <a:r>
              <a:rPr lang="fa-I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3</a:t>
            </a: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fa-IR" sz="2000" dirty="0" smtClean="0">
                <a:cs typeface="B Nazanin"/>
              </a:rPr>
              <a:t>خوشه بندی قراردادن داده ها در گروه هايی است كه اعضای هر گروه از زاويه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 خاصي شبيه يك ديگرند  شباهت بين داده های درون هر خوشه حداكثر و شباهت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 بين  داده های  درون خوشه های متفاوت حداقل می باشد. </a:t>
            </a:r>
          </a:p>
          <a:p>
            <a:pPr algn="r" rtl="1">
              <a:buNone/>
            </a:pPr>
            <a:endParaRPr lang="fa-IR" sz="2000" dirty="0" smtClean="0">
              <a:cs typeface="B Nazanin"/>
            </a:endParaRPr>
          </a:p>
          <a:p>
            <a:pPr algn="r" rtl="1"/>
            <a:r>
              <a:rPr lang="fa-IR" sz="2000" dirty="0" smtClean="0">
                <a:cs typeface="B Nazanin"/>
              </a:rPr>
              <a:t>ساختاراین خوشه ها یا گروهها می تواند منطبق برذات داده ها یا ساختار پنهانی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    باشد که در داخل داد ه ها نهفته شده است </a:t>
            </a:r>
          </a:p>
          <a:p>
            <a:pPr algn="r" rtl="1">
              <a:buNone/>
            </a:pPr>
            <a:endParaRPr lang="fa-IR" sz="2000" dirty="0" smtClean="0">
              <a:cs typeface="B Nazanin"/>
            </a:endParaRPr>
          </a:p>
          <a:p>
            <a:pPr algn="r" rtl="1"/>
            <a:r>
              <a:rPr lang="fa-IR" sz="2000" dirty="0" smtClean="0">
                <a:cs typeface="B Nazanin"/>
              </a:rPr>
              <a:t>خوشه بندی يافتن ساختاری درمجموعه ای ازداده هااست كه </a:t>
            </a:r>
            <a:r>
              <a:rPr lang="fa-IR" sz="2000" dirty="0" smtClean="0">
                <a:solidFill>
                  <a:srgbClr val="FF0000"/>
                </a:solidFill>
                <a:cs typeface="B Nazanin"/>
              </a:rPr>
              <a:t>طبقه بندی </a:t>
            </a:r>
            <a:r>
              <a:rPr lang="fa-IR" sz="2000" dirty="0" smtClean="0">
                <a:cs typeface="B Nazanin"/>
              </a:rPr>
              <a:t>نشده اند</a:t>
            </a:r>
          </a:p>
          <a:p>
            <a:pPr algn="r" rtl="1">
              <a:buNone/>
            </a:pPr>
            <a:endParaRPr lang="en-US" sz="2000" b="1" dirty="0">
              <a:cs typeface="B Nazani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b="1" dirty="0" smtClean="0">
                <a:solidFill>
                  <a:srgbClr val="0070C0"/>
                </a:solidFill>
              </a:rPr>
              <a:t>مفهوم خوشه بندی</a:t>
            </a:r>
            <a:r>
              <a:rPr lang="fa-IR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4</a:t>
            </a: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000" dirty="0" smtClean="0">
                <a:cs typeface="B Nazanin"/>
              </a:rPr>
              <a:t>دلیل اصلی استفاده از روشهای خوشه بندی نیاز به کشف ساختارهای  جدیدی</a:t>
            </a:r>
          </a:p>
          <a:p>
            <a:pPr algn="ctr" rtl="1">
              <a:buNone/>
            </a:pPr>
            <a:r>
              <a:rPr lang="fa-IR" sz="2000" dirty="0" smtClean="0">
                <a:cs typeface="B Nazanin"/>
              </a:rPr>
              <a:t> </a:t>
            </a:r>
          </a:p>
          <a:p>
            <a:pPr algn="ctr" rtl="1">
              <a:buNone/>
            </a:pPr>
            <a:r>
              <a:rPr lang="fa-IR" sz="2000" dirty="0" smtClean="0">
                <a:cs typeface="B Nazanin"/>
              </a:rPr>
              <a:t>     است که به صورت طبیعی در داده ها وجود دارد بدون اینکه هیچگونه اطلاع قبلی</a:t>
            </a:r>
          </a:p>
          <a:p>
            <a:pPr algn="ctr" rtl="1">
              <a:buNone/>
            </a:pPr>
            <a:r>
              <a:rPr lang="fa-IR" sz="2000" dirty="0" smtClean="0">
                <a:cs typeface="B Nazanin"/>
              </a:rPr>
              <a:t> </a:t>
            </a:r>
          </a:p>
          <a:p>
            <a:pPr algn="ctr" rtl="1">
              <a:buNone/>
            </a:pPr>
            <a:r>
              <a:rPr lang="fa-IR" sz="2000" dirty="0" smtClean="0">
                <a:cs typeface="B Nazanin"/>
              </a:rPr>
              <a:t>از ساختار کلاسها یا رده ها وجود داشته باشد.</a:t>
            </a:r>
          </a:p>
          <a:p>
            <a:pPr algn="r" rtl="1">
              <a:buNone/>
            </a:pPr>
            <a:endParaRPr lang="fa-IR" sz="2000" dirty="0" smtClean="0">
              <a:cs typeface="B Nazanin"/>
            </a:endParaRPr>
          </a:p>
          <a:p>
            <a:pPr algn="ctr" rtl="1"/>
            <a:r>
              <a:rPr lang="fa-IR" sz="2000" b="1" dirty="0" smtClean="0">
                <a:cs typeface="B Nazanin"/>
              </a:rPr>
              <a:t>به عنوان مثال، کاربرد خوشه بندی در پزشکی</a:t>
            </a:r>
            <a:r>
              <a:rPr lang="fa-IR" sz="2000" dirty="0" smtClean="0">
                <a:cs typeface="B Nazanin"/>
              </a:rPr>
              <a:t> :</a:t>
            </a:r>
          </a:p>
          <a:p>
            <a:pPr algn="ctr" rtl="1">
              <a:buNone/>
            </a:pPr>
            <a:endParaRPr lang="fa-IR" sz="2000" dirty="0" smtClean="0">
              <a:cs typeface="B Nazanin"/>
            </a:endParaRPr>
          </a:p>
          <a:p>
            <a:pPr algn="ctr" rtl="1">
              <a:buNone/>
            </a:pPr>
            <a:r>
              <a:rPr lang="fa-IR" sz="2000" dirty="0" smtClean="0">
                <a:solidFill>
                  <a:srgbClr val="FF0000"/>
                </a:solidFill>
                <a:cs typeface="B Nazanin"/>
              </a:rPr>
              <a:t>   شناخت زیر گروه ها یا کلاسهایی از یک نوع بیماری</a:t>
            </a:r>
          </a:p>
          <a:p>
            <a:pPr algn="ctr" rtl="1">
              <a:buNone/>
            </a:pPr>
            <a:endParaRPr lang="fa-IR" sz="2000" dirty="0" smtClean="0">
              <a:cs typeface="B Nazanin"/>
            </a:endParaRPr>
          </a:p>
          <a:p>
            <a:pPr algn="ctr" rtl="1">
              <a:buNone/>
            </a:pPr>
            <a:endParaRPr lang="en-US" sz="2000" dirty="0">
              <a:cs typeface="B Nazani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b="1" dirty="0" smtClean="0">
                <a:solidFill>
                  <a:srgbClr val="0070C0"/>
                </a:solidFill>
              </a:rPr>
              <a:t>مفهوم خوشه بندی</a:t>
            </a:r>
            <a:r>
              <a:rPr lang="fa-IR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fa-IR" dirty="0" smtClean="0"/>
              <a:t>5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fa-IR" sz="2000" dirty="0" smtClean="0">
                <a:solidFill>
                  <a:srgbClr val="FF0000"/>
                </a:solidFill>
                <a:cs typeface="B Nazanin"/>
              </a:rPr>
              <a:t>مثلا برای یک بیماری خاص:</a:t>
            </a:r>
          </a:p>
          <a:p>
            <a:pPr algn="just" rtl="1">
              <a:buNone/>
            </a:pPr>
            <a:endParaRPr lang="fa-IR" sz="2000" dirty="0" smtClean="0">
              <a:solidFill>
                <a:srgbClr val="FF0000"/>
              </a:solidFill>
              <a:cs typeface="B Nazanin"/>
            </a:endParaRPr>
          </a:p>
          <a:p>
            <a:pPr algn="just" rtl="1">
              <a:buNone/>
            </a:pPr>
            <a:r>
              <a:rPr lang="fa-IR" sz="2000" dirty="0" smtClean="0">
                <a:solidFill>
                  <a:srgbClr val="FF0000"/>
                </a:solidFill>
                <a:cs typeface="B Nazanin"/>
              </a:rPr>
              <a:t> </a:t>
            </a:r>
            <a:r>
              <a:rPr lang="fa-IR" sz="2000" dirty="0" smtClean="0">
                <a:cs typeface="B Nazanin"/>
              </a:rPr>
              <a:t>ممکن است زیر گروه هایی وجود داشته باشند که علائم  بالینی یکسانی را نشان می دهند </a:t>
            </a:r>
          </a:p>
          <a:p>
            <a:pPr algn="just" rtl="1">
              <a:buNone/>
            </a:pPr>
            <a:r>
              <a:rPr lang="fa-IR" sz="2000" dirty="0" smtClean="0">
                <a:cs typeface="B Nazanin"/>
              </a:rPr>
              <a:t>اما نحوه پاسخ آنها به یک درمان خاص با یکدیگر متفاوت باشد دراین گونه موارد کاربرد</a:t>
            </a:r>
          </a:p>
          <a:p>
            <a:pPr algn="just" rtl="1">
              <a:buNone/>
            </a:pPr>
            <a:r>
              <a:rPr lang="fa-IR" sz="2000" dirty="0" smtClean="0">
                <a:cs typeface="B Nazanin"/>
              </a:rPr>
              <a:t> خوشه بندی در تحلیل داده های بیان ژنی که به بررسی فعالیت  ژن های مختلف درسلول</a:t>
            </a:r>
          </a:p>
          <a:p>
            <a:pPr algn="just" rtl="1">
              <a:buNone/>
            </a:pPr>
            <a:r>
              <a:rPr lang="fa-IR" sz="2000" dirty="0" smtClean="0">
                <a:cs typeface="B Nazanin"/>
              </a:rPr>
              <a:t> می پرازد درهای جدیدی را در کشف زیرگروه های بیماریها و اختصاصی نمودن درمان</a:t>
            </a:r>
          </a:p>
          <a:p>
            <a:pPr algn="just" rtl="1">
              <a:buNone/>
            </a:pPr>
            <a:r>
              <a:rPr lang="fa-IR" sz="2000" dirty="0" smtClean="0">
                <a:cs typeface="B Nazanin"/>
              </a:rPr>
              <a:t> به روی محققین گشوده است .</a:t>
            </a:r>
          </a:p>
          <a:p>
            <a:pPr algn="ctr" rtl="1">
              <a:buNone/>
            </a:pPr>
            <a:endParaRPr lang="en-US" sz="2000" dirty="0">
              <a:cs typeface="B Nazani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b="1" dirty="0" smtClean="0">
                <a:solidFill>
                  <a:srgbClr val="0070C0"/>
                </a:solidFill>
              </a:rPr>
              <a:t>مفهوم خوشه بندی</a:t>
            </a:r>
            <a:r>
              <a:rPr lang="fa-IR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US" dirty="0" smtClean="0"/>
              <a:t>6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9241" y="6248400"/>
            <a:ext cx="70455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سمینار : تحلیل خوشه ای سلسله مراتبی</a:t>
            </a:r>
            <a:endParaRPr lang="en-US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6248400"/>
            <a:ext cx="701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r>
              <a:rPr lang="fa-IR" sz="2000" dirty="0" smtClean="0">
                <a:solidFill>
                  <a:srgbClr val="00B050"/>
                </a:solidFill>
                <a:cs typeface="B Nazanin"/>
              </a:rPr>
              <a:t>بیماری خاصی مانند سرطان خون حاد 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که</a:t>
            </a:r>
            <a:r>
              <a:rPr lang="fa-IR" sz="2000" dirty="0" smtClean="0">
                <a:solidFill>
                  <a:srgbClr val="00B050"/>
                </a:solidFill>
                <a:cs typeface="B Nazanin"/>
              </a:rPr>
              <a:t> </a:t>
            </a:r>
            <a:r>
              <a:rPr lang="fa-IR" sz="2000" dirty="0" smtClean="0">
                <a:cs typeface="B Nazanin"/>
              </a:rPr>
              <a:t>يكی از اين سرطانهـايی اسـت كـه در صورت عدم شناسايی بهنگام، بيمار را بـه 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سـرعت از پـای در مي آورد. به منظور درمان سرطان خون حاد مـيبايـست ابتـدا اين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بيماري را در دسته ها وگروههای همگن طبقه بندی كرد، با پيشرفت تحقيقات ژنتيكی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و كشف اين موضوع كه جهش ها و نقايص ژنتيكی از عمده ترين دلايل ايجاد بيماری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هستند، ايـده يافتن گروههای همگن سرطانها براساس رفتار ژنتيكيشـان درذهن محققان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ايجاد شد تا با خوشه بندی سرطان خـون بـر اساس عوامل ژنتيكی در زير گروه های </a:t>
            </a:r>
          </a:p>
          <a:p>
            <a:pPr algn="r" rtl="1">
              <a:buNone/>
            </a:pPr>
            <a:r>
              <a:rPr lang="fa-IR" sz="2000" dirty="0" smtClean="0">
                <a:cs typeface="B Nazanin"/>
              </a:rPr>
              <a:t>همگن فرايند تـشخيص و درمان آنها را تسريع بخشند.</a:t>
            </a:r>
            <a:endParaRPr lang="en-US" sz="2000" dirty="0">
              <a:cs typeface="B Nazani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 rtl="1"/>
            <a:r>
              <a:rPr lang="fa-IR" b="1" dirty="0" smtClean="0">
                <a:solidFill>
                  <a:srgbClr val="0070C0"/>
                </a:solidFill>
              </a:rPr>
              <a:t>مفهوم خوشه بندی</a:t>
            </a:r>
            <a:r>
              <a:rPr lang="fa-IR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4618</TotalTime>
  <Words>3547</Words>
  <Application>Microsoft Office PowerPoint</Application>
  <PresentationFormat>On-screen Show (4:3)</PresentationFormat>
  <Paragraphs>626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9" baseType="lpstr">
      <vt:lpstr>110_Besmellah_1(MRT)</vt:lpstr>
      <vt:lpstr>2  Titr</vt:lpstr>
      <vt:lpstr>Arial</vt:lpstr>
      <vt:lpstr>B Nazanin</vt:lpstr>
      <vt:lpstr>Calibri</vt:lpstr>
      <vt:lpstr>Century Schoolbook</vt:lpstr>
      <vt:lpstr>Courier New</vt:lpstr>
      <vt:lpstr>Moalla</vt:lpstr>
      <vt:lpstr>QuickType</vt:lpstr>
      <vt:lpstr>Segoe UI</vt:lpstr>
      <vt:lpstr>Times New Roman</vt:lpstr>
      <vt:lpstr>Wingdings</vt:lpstr>
      <vt:lpstr>Wingdings 2</vt:lpstr>
      <vt:lpstr>Oriel</vt:lpstr>
      <vt:lpstr>بسم الله الرحمن الرحیم</vt:lpstr>
      <vt:lpstr>PowerPoint Presentation</vt:lpstr>
      <vt:lpstr>PowerPoint Presentation</vt:lpstr>
      <vt:lpstr>مقدمه </vt:lpstr>
      <vt:lpstr>مقدمه </vt:lpstr>
      <vt:lpstr>مفهوم خوشه بندی </vt:lpstr>
      <vt:lpstr>مفهوم خوشه بندی </vt:lpstr>
      <vt:lpstr>مفهوم خوشه بندی </vt:lpstr>
      <vt:lpstr>مفهوم خوشه بندی </vt:lpstr>
      <vt:lpstr>مفهوم خوشه بندی </vt:lpstr>
      <vt:lpstr>اهداف خوشه بندی </vt:lpstr>
      <vt:lpstr>وظایف خوشه بندی </vt:lpstr>
      <vt:lpstr>کاربردهای خوشه بندی </vt:lpstr>
      <vt:lpstr>نقاط قوت و ضعف خوشه بندی</vt:lpstr>
      <vt:lpstr>نقاط قوت و ضعف خوشه بندی</vt:lpstr>
      <vt:lpstr>گامهای اساسی انجام خوشه بندی </vt:lpstr>
      <vt:lpstr>گام اول : معیار مشابهت</vt:lpstr>
      <vt:lpstr>گام اول : معیار مشابهت</vt:lpstr>
      <vt:lpstr>گام اول : معیار مشابهت</vt:lpstr>
      <vt:lpstr>گام اول : معیار مشابهت</vt:lpstr>
      <vt:lpstr>گام اول : معیار مشابهت</vt:lpstr>
      <vt:lpstr>گام اول : معیار مشابهت </vt:lpstr>
      <vt:lpstr>گام دوم : توابع پیوند در خوشه بندی </vt:lpstr>
      <vt:lpstr>گام دوم : توابع پیوند در خوشه بندی </vt:lpstr>
      <vt:lpstr>گام دوم : توابع پیوند در خوشه بندی </vt:lpstr>
      <vt:lpstr>گام دوم : توابع پیوند در خوشه بندی </vt:lpstr>
      <vt:lpstr>انواع روشهای خوشه بندی</vt:lpstr>
      <vt:lpstr>روش خوشه بندی سلسله مراتبی</vt:lpstr>
      <vt:lpstr>روش خوشه بندی سلسله مراتبی</vt:lpstr>
      <vt:lpstr>روش خوشه بندی سلسله مراتبی</vt:lpstr>
      <vt:lpstr>روش خوشه بندی سلسله مراتبی</vt:lpstr>
      <vt:lpstr>روش خوشه بندی سلسله مراتبی</vt:lpstr>
      <vt:lpstr>روش خوشه بندی سلسله مراتبی</vt:lpstr>
      <vt:lpstr>روش خوشه بندی سلسله مراتبی</vt:lpstr>
      <vt:lpstr>فلو چارت روش خوشه بندی سلسله مراتبی تقسیم شونده به روش DIANA   </vt:lpstr>
      <vt:lpstr>نمودار مثال قبل برای روش سلسله مراتبی تقسیم شونده به روش DIANA    </vt:lpstr>
      <vt:lpstr>روش خوشه بندی سلسله مراتبی</vt:lpstr>
      <vt:lpstr>روش خوشه بندی سلسله مراتبی</vt:lpstr>
      <vt:lpstr>روش خوشه بندی سلسله مراتبی </vt:lpstr>
      <vt:lpstr>چند مقاله در مورد تحلیل خوشه ای سلسله مراتبی </vt:lpstr>
      <vt:lpstr>چند مقاله در مورد تحلیل خوشه ای سلسله مراتبی  </vt:lpstr>
      <vt:lpstr>چند مقاله در مورد تحلیل خوشه ای سلسله مراتبی  </vt:lpstr>
      <vt:lpstr>چند مقاله در مورد تحلیل خوشه ای سلسله مراتبی  </vt:lpstr>
      <vt:lpstr>چند مقاله در مورد تحلیل خوشه ای سلسله مراتبی  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MAD SYSTEM</dc:creator>
  <cp:lastModifiedBy>A</cp:lastModifiedBy>
  <cp:revision>298</cp:revision>
  <dcterms:created xsi:type="dcterms:W3CDTF">2015-04-08T11:30:03Z</dcterms:created>
  <dcterms:modified xsi:type="dcterms:W3CDTF">2015-05-10T04:23:54Z</dcterms:modified>
</cp:coreProperties>
</file>