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7"/>
  </p:notesMasterIdLst>
  <p:handoutMasterIdLst>
    <p:handoutMasterId r:id="rId68"/>
  </p:handoutMasterIdLst>
  <p:sldIdLst>
    <p:sldId id="256" r:id="rId2"/>
    <p:sldId id="257" r:id="rId3"/>
    <p:sldId id="258" r:id="rId4"/>
    <p:sldId id="263" r:id="rId5"/>
    <p:sldId id="275" r:id="rId6"/>
    <p:sldId id="260" r:id="rId7"/>
    <p:sldId id="261" r:id="rId8"/>
    <p:sldId id="338" r:id="rId9"/>
    <p:sldId id="278" r:id="rId10"/>
    <p:sldId id="264" r:id="rId11"/>
    <p:sldId id="339" r:id="rId12"/>
    <p:sldId id="280" r:id="rId13"/>
    <p:sldId id="282" r:id="rId14"/>
    <p:sldId id="281" r:id="rId15"/>
    <p:sldId id="266" r:id="rId16"/>
    <p:sldId id="273" r:id="rId17"/>
    <p:sldId id="341" r:id="rId18"/>
    <p:sldId id="285" r:id="rId19"/>
    <p:sldId id="287" r:id="rId20"/>
    <p:sldId id="289" r:id="rId21"/>
    <p:sldId id="340" r:id="rId22"/>
    <p:sldId id="290" r:id="rId23"/>
    <p:sldId id="291" r:id="rId24"/>
    <p:sldId id="293" r:id="rId25"/>
    <p:sldId id="294" r:id="rId26"/>
    <p:sldId id="314" r:id="rId27"/>
    <p:sldId id="296" r:id="rId28"/>
    <p:sldId id="298" r:id="rId29"/>
    <p:sldId id="300" r:id="rId30"/>
    <p:sldId id="302" r:id="rId31"/>
    <p:sldId id="304" r:id="rId32"/>
    <p:sldId id="305" r:id="rId33"/>
    <p:sldId id="353" r:id="rId34"/>
    <p:sldId id="343" r:id="rId35"/>
    <p:sldId id="316" r:id="rId36"/>
    <p:sldId id="317" r:id="rId37"/>
    <p:sldId id="349" r:id="rId38"/>
    <p:sldId id="318" r:id="rId39"/>
    <p:sldId id="319" r:id="rId40"/>
    <p:sldId id="320" r:id="rId41"/>
    <p:sldId id="321" r:id="rId42"/>
    <p:sldId id="322" r:id="rId43"/>
    <p:sldId id="323" r:id="rId44"/>
    <p:sldId id="324" r:id="rId45"/>
    <p:sldId id="325" r:id="rId46"/>
    <p:sldId id="335" r:id="rId47"/>
    <p:sldId id="336" r:id="rId48"/>
    <p:sldId id="363" r:id="rId49"/>
    <p:sldId id="346" r:id="rId50"/>
    <p:sldId id="329" r:id="rId51"/>
    <p:sldId id="347" r:id="rId52"/>
    <p:sldId id="348" r:id="rId53"/>
    <p:sldId id="331" r:id="rId54"/>
    <p:sldId id="332" r:id="rId55"/>
    <p:sldId id="361" r:id="rId56"/>
    <p:sldId id="362" r:id="rId57"/>
    <p:sldId id="354" r:id="rId58"/>
    <p:sldId id="355" r:id="rId59"/>
    <p:sldId id="356" r:id="rId60"/>
    <p:sldId id="357" r:id="rId61"/>
    <p:sldId id="364" r:id="rId62"/>
    <p:sldId id="365" r:id="rId63"/>
    <p:sldId id="360" r:id="rId64"/>
    <p:sldId id="359" r:id="rId65"/>
    <p:sldId id="352"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77562-1BFF-4CBA-97D0-8CB9521C4B35}"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CA"/>
        </a:p>
      </dgm:t>
    </dgm:pt>
    <dgm:pt modelId="{672F53C0-B4D9-4B1D-B1AA-09068651B99D}">
      <dgm:prSet phldrT="[Text]" custT="1">
        <dgm:style>
          <a:lnRef idx="2">
            <a:schemeClr val="accent3"/>
          </a:lnRef>
          <a:fillRef idx="1">
            <a:schemeClr val="lt1"/>
          </a:fillRef>
          <a:effectRef idx="0">
            <a:schemeClr val="accent3"/>
          </a:effectRef>
          <a:fontRef idx="minor">
            <a:schemeClr val="dk1"/>
          </a:fontRef>
        </dgm:style>
      </dgm:prSet>
      <dgm:spPr>
        <a:ln w="57150"/>
      </dgm:spPr>
      <dgm:t>
        <a:bodyPr/>
        <a:lstStyle/>
        <a:p>
          <a:r>
            <a:rPr lang="en-CA" sz="2000" b="1" dirty="0" smtClean="0">
              <a:effectLst>
                <a:outerShdw blurRad="38100" dist="38100" dir="2700000" algn="tl">
                  <a:srgbClr val="000000">
                    <a:alpha val="43137"/>
                  </a:srgbClr>
                </a:outerShdw>
              </a:effectLst>
            </a:rPr>
            <a:t>Model Specification</a:t>
          </a:r>
          <a:endParaRPr lang="en-CA" sz="2000" b="1" dirty="0">
            <a:effectLst>
              <a:outerShdw blurRad="38100" dist="38100" dir="2700000" algn="tl">
                <a:srgbClr val="000000">
                  <a:alpha val="43137"/>
                </a:srgbClr>
              </a:outerShdw>
            </a:effectLst>
          </a:endParaRPr>
        </a:p>
      </dgm:t>
    </dgm:pt>
    <dgm:pt modelId="{7EFA97CC-99DD-4574-A680-8F3FB195F3FF}" type="parTrans" cxnId="{5FFE24C3-DD8C-41A7-99A1-298449F9E900}">
      <dgm:prSet/>
      <dgm:spPr/>
      <dgm:t>
        <a:bodyPr/>
        <a:lstStyle/>
        <a:p>
          <a:endParaRPr lang="en-CA" sz="1600"/>
        </a:p>
      </dgm:t>
    </dgm:pt>
    <dgm:pt modelId="{A1D18B34-3A8F-42B3-A76D-7C5BF66CE11F}" type="sibTrans" cxnId="{5FFE24C3-DD8C-41A7-99A1-298449F9E900}">
      <dgm:prSet custT="1"/>
      <dgm:spPr/>
      <dgm:t>
        <a:bodyPr/>
        <a:lstStyle/>
        <a:p>
          <a:endParaRPr lang="en-CA" sz="2000"/>
        </a:p>
      </dgm:t>
    </dgm:pt>
    <dgm:pt modelId="{643BE16E-AE2B-4A1C-A68D-43879B9DA766}">
      <dgm:prSet phldrT="[Text]" custT="1">
        <dgm:style>
          <a:lnRef idx="2">
            <a:schemeClr val="accent3"/>
          </a:lnRef>
          <a:fillRef idx="1">
            <a:schemeClr val="lt1"/>
          </a:fillRef>
          <a:effectRef idx="0">
            <a:schemeClr val="accent3"/>
          </a:effectRef>
          <a:fontRef idx="minor">
            <a:schemeClr val="dk1"/>
          </a:fontRef>
        </dgm:style>
      </dgm:prSet>
      <dgm:spPr>
        <a:ln w="57150"/>
      </dgm:spPr>
      <dgm:t>
        <a:bodyPr/>
        <a:lstStyle/>
        <a:p>
          <a:r>
            <a:rPr lang="en-CA" sz="2000" b="1" dirty="0" smtClean="0">
              <a:effectLst>
                <a:outerShdw blurRad="38100" dist="38100" dir="2700000" algn="tl">
                  <a:srgbClr val="000000">
                    <a:alpha val="43137"/>
                  </a:srgbClr>
                </a:outerShdw>
              </a:effectLst>
            </a:rPr>
            <a:t>Model Identification</a:t>
          </a:r>
          <a:endParaRPr lang="en-CA" sz="2000" b="1" dirty="0">
            <a:effectLst>
              <a:outerShdw blurRad="38100" dist="38100" dir="2700000" algn="tl">
                <a:srgbClr val="000000">
                  <a:alpha val="43137"/>
                </a:srgbClr>
              </a:outerShdw>
            </a:effectLst>
          </a:endParaRPr>
        </a:p>
      </dgm:t>
    </dgm:pt>
    <dgm:pt modelId="{D7CBE33B-9A23-44B7-9F47-E10299EF8002}" type="parTrans" cxnId="{A6027326-0DB1-4A86-A402-F0DB09621830}">
      <dgm:prSet/>
      <dgm:spPr/>
      <dgm:t>
        <a:bodyPr/>
        <a:lstStyle/>
        <a:p>
          <a:endParaRPr lang="en-CA" sz="1600"/>
        </a:p>
      </dgm:t>
    </dgm:pt>
    <dgm:pt modelId="{D79F87C3-BF87-4A63-B07B-55C11D504323}" type="sibTrans" cxnId="{A6027326-0DB1-4A86-A402-F0DB09621830}">
      <dgm:prSet custT="1"/>
      <dgm:spPr/>
      <dgm:t>
        <a:bodyPr/>
        <a:lstStyle/>
        <a:p>
          <a:endParaRPr lang="en-CA" sz="2000"/>
        </a:p>
      </dgm:t>
    </dgm:pt>
    <dgm:pt modelId="{D29E45F8-5A41-4A1D-946B-643AFE771E26}">
      <dgm:prSet phldrT="[Text]" custT="1">
        <dgm:style>
          <a:lnRef idx="2">
            <a:schemeClr val="accent3"/>
          </a:lnRef>
          <a:fillRef idx="1">
            <a:schemeClr val="lt1"/>
          </a:fillRef>
          <a:effectRef idx="0">
            <a:schemeClr val="accent3"/>
          </a:effectRef>
          <a:fontRef idx="minor">
            <a:schemeClr val="dk1"/>
          </a:fontRef>
        </dgm:style>
      </dgm:prSet>
      <dgm:spPr>
        <a:ln w="57150"/>
      </dgm:spPr>
      <dgm:t>
        <a:bodyPr/>
        <a:lstStyle/>
        <a:p>
          <a:r>
            <a:rPr lang="en-CA" sz="2000" b="1" dirty="0" smtClean="0">
              <a:effectLst>
                <a:outerShdw blurRad="38100" dist="38100" dir="2700000" algn="tl">
                  <a:srgbClr val="000000">
                    <a:alpha val="43137"/>
                  </a:srgbClr>
                </a:outerShdw>
              </a:effectLst>
            </a:rPr>
            <a:t>Model Estimation</a:t>
          </a:r>
          <a:endParaRPr lang="en-CA" sz="2000" b="1" dirty="0">
            <a:effectLst>
              <a:outerShdw blurRad="38100" dist="38100" dir="2700000" algn="tl">
                <a:srgbClr val="000000">
                  <a:alpha val="43137"/>
                </a:srgbClr>
              </a:outerShdw>
            </a:effectLst>
          </a:endParaRPr>
        </a:p>
      </dgm:t>
    </dgm:pt>
    <dgm:pt modelId="{5703F82C-D3BC-4BD8-8C3C-5E71A1697678}" type="parTrans" cxnId="{3EB8484F-42D1-4C01-A3C1-B4CE7ABA7132}">
      <dgm:prSet/>
      <dgm:spPr/>
      <dgm:t>
        <a:bodyPr/>
        <a:lstStyle/>
        <a:p>
          <a:endParaRPr lang="en-CA" sz="1600"/>
        </a:p>
      </dgm:t>
    </dgm:pt>
    <dgm:pt modelId="{126C7A76-7170-410B-A437-768DBA82814B}" type="sibTrans" cxnId="{3EB8484F-42D1-4C01-A3C1-B4CE7ABA7132}">
      <dgm:prSet custT="1"/>
      <dgm:spPr/>
      <dgm:t>
        <a:bodyPr/>
        <a:lstStyle/>
        <a:p>
          <a:endParaRPr lang="en-CA" sz="2000"/>
        </a:p>
      </dgm:t>
    </dgm:pt>
    <dgm:pt modelId="{508BCCEC-336A-4706-BCAA-F30C141E5827}">
      <dgm:prSet phldrT="[Text]" custT="1">
        <dgm:style>
          <a:lnRef idx="2">
            <a:schemeClr val="accent3"/>
          </a:lnRef>
          <a:fillRef idx="1">
            <a:schemeClr val="lt1"/>
          </a:fillRef>
          <a:effectRef idx="0">
            <a:schemeClr val="accent3"/>
          </a:effectRef>
          <a:fontRef idx="minor">
            <a:schemeClr val="dk1"/>
          </a:fontRef>
        </dgm:style>
      </dgm:prSet>
      <dgm:spPr>
        <a:ln w="57150"/>
      </dgm:spPr>
      <dgm:t>
        <a:bodyPr/>
        <a:lstStyle/>
        <a:p>
          <a:r>
            <a:rPr lang="en-US" sz="2000" b="1" dirty="0" smtClean="0">
              <a:effectLst>
                <a:outerShdw blurRad="38100" dist="38100" dir="2700000" algn="tl">
                  <a:srgbClr val="000000">
                    <a:alpha val="43137"/>
                  </a:srgbClr>
                </a:outerShdw>
              </a:effectLst>
            </a:rPr>
            <a:t>Model Modification</a:t>
          </a:r>
          <a:endParaRPr lang="en-CA" sz="2000" b="1" dirty="0">
            <a:effectLst>
              <a:outerShdw blurRad="38100" dist="38100" dir="2700000" algn="tl">
                <a:srgbClr val="000000">
                  <a:alpha val="43137"/>
                </a:srgbClr>
              </a:outerShdw>
            </a:effectLst>
          </a:endParaRPr>
        </a:p>
      </dgm:t>
    </dgm:pt>
    <dgm:pt modelId="{6EEAC2BF-0DC0-4A2C-AB9E-8A2F704C2862}" type="parTrans" cxnId="{3BCAC59C-8633-4C32-A7D3-3C9E3C4CC6AD}">
      <dgm:prSet/>
      <dgm:spPr/>
      <dgm:t>
        <a:bodyPr/>
        <a:lstStyle/>
        <a:p>
          <a:endParaRPr lang="en-CA" sz="1600"/>
        </a:p>
      </dgm:t>
    </dgm:pt>
    <dgm:pt modelId="{EC263D7F-411A-42EA-8613-F39958933DC3}" type="sibTrans" cxnId="{3BCAC59C-8633-4C32-A7D3-3C9E3C4CC6AD}">
      <dgm:prSet custT="1"/>
      <dgm:spPr/>
      <dgm:t>
        <a:bodyPr/>
        <a:lstStyle/>
        <a:p>
          <a:endParaRPr lang="en-CA" sz="2000"/>
        </a:p>
      </dgm:t>
    </dgm:pt>
    <dgm:pt modelId="{ADBA0BF3-B41A-436C-9C9B-3CA7E89F5265}">
      <dgm:prSet phldrT="[Text]" custT="1">
        <dgm:style>
          <a:lnRef idx="2">
            <a:schemeClr val="accent3"/>
          </a:lnRef>
          <a:fillRef idx="1">
            <a:schemeClr val="lt1"/>
          </a:fillRef>
          <a:effectRef idx="0">
            <a:schemeClr val="accent3"/>
          </a:effectRef>
          <a:fontRef idx="minor">
            <a:schemeClr val="dk1"/>
          </a:fontRef>
        </dgm:style>
      </dgm:prSet>
      <dgm:spPr>
        <a:ln w="57150"/>
      </dgm:spPr>
      <dgm:t>
        <a:bodyPr/>
        <a:lstStyle/>
        <a:p>
          <a:r>
            <a:rPr lang="en-CA" sz="2000" b="1" dirty="0" smtClean="0">
              <a:effectLst>
                <a:outerShdw blurRad="38100" dist="38100" dir="2700000" algn="tl">
                  <a:srgbClr val="000000">
                    <a:alpha val="43137"/>
                  </a:srgbClr>
                </a:outerShdw>
              </a:effectLst>
            </a:rPr>
            <a:t>Model Presentation</a:t>
          </a:r>
          <a:endParaRPr lang="en-CA" sz="2000" b="1" dirty="0">
            <a:effectLst>
              <a:outerShdw blurRad="38100" dist="38100" dir="2700000" algn="tl">
                <a:srgbClr val="000000">
                  <a:alpha val="43137"/>
                </a:srgbClr>
              </a:outerShdw>
            </a:effectLst>
          </a:endParaRPr>
        </a:p>
      </dgm:t>
    </dgm:pt>
    <dgm:pt modelId="{3B19D26A-330D-4912-AA04-522F3147A4BD}" type="parTrans" cxnId="{F1954598-CF95-4376-984B-0D3BF93EEE00}">
      <dgm:prSet/>
      <dgm:spPr/>
      <dgm:t>
        <a:bodyPr/>
        <a:lstStyle/>
        <a:p>
          <a:endParaRPr lang="en-CA" sz="1600"/>
        </a:p>
      </dgm:t>
    </dgm:pt>
    <dgm:pt modelId="{21FBCDC6-4289-4BB0-9E60-33ABBBF12497}" type="sibTrans" cxnId="{F1954598-CF95-4376-984B-0D3BF93EEE00}">
      <dgm:prSet/>
      <dgm:spPr/>
      <dgm:t>
        <a:bodyPr/>
        <a:lstStyle/>
        <a:p>
          <a:endParaRPr lang="en-CA" sz="1600"/>
        </a:p>
      </dgm:t>
    </dgm:pt>
    <dgm:pt modelId="{20949346-157C-482F-9347-362A5031CA09}">
      <dgm:prSet phldrT="[Text]" custT="1">
        <dgm:style>
          <a:lnRef idx="2">
            <a:schemeClr val="accent3"/>
          </a:lnRef>
          <a:fillRef idx="1">
            <a:schemeClr val="lt1"/>
          </a:fillRef>
          <a:effectRef idx="0">
            <a:schemeClr val="accent3"/>
          </a:effectRef>
          <a:fontRef idx="minor">
            <a:schemeClr val="dk1"/>
          </a:fontRef>
        </dgm:style>
      </dgm:prSet>
      <dgm:spPr>
        <a:ln w="57150"/>
      </dgm:spPr>
      <dgm:t>
        <a:bodyPr/>
        <a:lstStyle/>
        <a:p>
          <a:r>
            <a:rPr lang="en-US" sz="2000" b="1" dirty="0" smtClean="0">
              <a:effectLst>
                <a:outerShdw blurRad="38100" dist="38100" dir="2700000" algn="tl">
                  <a:srgbClr val="000000">
                    <a:alpha val="43137"/>
                  </a:srgbClr>
                </a:outerShdw>
              </a:effectLst>
            </a:rPr>
            <a:t>Model Testing</a:t>
          </a:r>
          <a:endParaRPr lang="en-CA" sz="2000" b="1" dirty="0">
            <a:effectLst>
              <a:outerShdw blurRad="38100" dist="38100" dir="2700000" algn="tl">
                <a:srgbClr val="000000">
                  <a:alpha val="43137"/>
                </a:srgbClr>
              </a:outerShdw>
            </a:effectLst>
          </a:endParaRPr>
        </a:p>
      </dgm:t>
    </dgm:pt>
    <dgm:pt modelId="{876A1FFA-F198-4D41-887D-C2BBD1E48B72}" type="parTrans" cxnId="{3A2C0CE7-F528-4D5E-9595-44DBF2568B29}">
      <dgm:prSet/>
      <dgm:spPr/>
      <dgm:t>
        <a:bodyPr/>
        <a:lstStyle/>
        <a:p>
          <a:endParaRPr lang="en-CA" sz="1600"/>
        </a:p>
      </dgm:t>
    </dgm:pt>
    <dgm:pt modelId="{44FDE746-99CE-4EC9-BD54-A733DB62DFCD}" type="sibTrans" cxnId="{3A2C0CE7-F528-4D5E-9595-44DBF2568B29}">
      <dgm:prSet custT="1"/>
      <dgm:spPr/>
      <dgm:t>
        <a:bodyPr/>
        <a:lstStyle/>
        <a:p>
          <a:endParaRPr lang="en-CA" sz="2000"/>
        </a:p>
      </dgm:t>
    </dgm:pt>
    <dgm:pt modelId="{98A1E913-DE2E-43D7-AE5A-0EB6952CC4E9}" type="pres">
      <dgm:prSet presAssocID="{79E77562-1BFF-4CBA-97D0-8CB9521C4B35}" presName="diagram" presStyleCnt="0">
        <dgm:presLayoutVars>
          <dgm:dir/>
          <dgm:resizeHandles val="exact"/>
        </dgm:presLayoutVars>
      </dgm:prSet>
      <dgm:spPr/>
      <dgm:t>
        <a:bodyPr/>
        <a:lstStyle/>
        <a:p>
          <a:endParaRPr lang="en-CA"/>
        </a:p>
      </dgm:t>
    </dgm:pt>
    <dgm:pt modelId="{B7B6FB12-0649-4A6F-8E11-86E5C36CA04C}" type="pres">
      <dgm:prSet presAssocID="{672F53C0-B4D9-4B1D-B1AA-09068651B99D}" presName="node" presStyleLbl="node1" presStyleIdx="0" presStyleCnt="6">
        <dgm:presLayoutVars>
          <dgm:bulletEnabled val="1"/>
        </dgm:presLayoutVars>
      </dgm:prSet>
      <dgm:spPr/>
      <dgm:t>
        <a:bodyPr/>
        <a:lstStyle/>
        <a:p>
          <a:endParaRPr lang="en-CA"/>
        </a:p>
      </dgm:t>
    </dgm:pt>
    <dgm:pt modelId="{B1F34DDF-B834-42AB-A31F-4FB1BB755CC7}" type="pres">
      <dgm:prSet presAssocID="{A1D18B34-3A8F-42B3-A76D-7C5BF66CE11F}" presName="sibTrans" presStyleLbl="sibTrans2D1" presStyleIdx="0" presStyleCnt="5"/>
      <dgm:spPr/>
      <dgm:t>
        <a:bodyPr/>
        <a:lstStyle/>
        <a:p>
          <a:endParaRPr lang="en-CA"/>
        </a:p>
      </dgm:t>
    </dgm:pt>
    <dgm:pt modelId="{314B0762-4908-4427-8603-C3F496C670D7}" type="pres">
      <dgm:prSet presAssocID="{A1D18B34-3A8F-42B3-A76D-7C5BF66CE11F}" presName="connectorText" presStyleLbl="sibTrans2D1" presStyleIdx="0" presStyleCnt="5"/>
      <dgm:spPr/>
      <dgm:t>
        <a:bodyPr/>
        <a:lstStyle/>
        <a:p>
          <a:endParaRPr lang="en-CA"/>
        </a:p>
      </dgm:t>
    </dgm:pt>
    <dgm:pt modelId="{18B9437A-F737-4A84-BD21-C9676CFD299D}" type="pres">
      <dgm:prSet presAssocID="{643BE16E-AE2B-4A1C-A68D-43879B9DA766}" presName="node" presStyleLbl="node1" presStyleIdx="1" presStyleCnt="6">
        <dgm:presLayoutVars>
          <dgm:bulletEnabled val="1"/>
        </dgm:presLayoutVars>
      </dgm:prSet>
      <dgm:spPr/>
      <dgm:t>
        <a:bodyPr/>
        <a:lstStyle/>
        <a:p>
          <a:endParaRPr lang="en-CA"/>
        </a:p>
      </dgm:t>
    </dgm:pt>
    <dgm:pt modelId="{48BC7A40-191E-4C81-A32B-A3FA2A0E3B1A}" type="pres">
      <dgm:prSet presAssocID="{D79F87C3-BF87-4A63-B07B-55C11D504323}" presName="sibTrans" presStyleLbl="sibTrans2D1" presStyleIdx="1" presStyleCnt="5"/>
      <dgm:spPr/>
      <dgm:t>
        <a:bodyPr/>
        <a:lstStyle/>
        <a:p>
          <a:endParaRPr lang="en-CA"/>
        </a:p>
      </dgm:t>
    </dgm:pt>
    <dgm:pt modelId="{8B443664-C69C-403D-8D2F-356B1AC6ACD2}" type="pres">
      <dgm:prSet presAssocID="{D79F87C3-BF87-4A63-B07B-55C11D504323}" presName="connectorText" presStyleLbl="sibTrans2D1" presStyleIdx="1" presStyleCnt="5"/>
      <dgm:spPr/>
      <dgm:t>
        <a:bodyPr/>
        <a:lstStyle/>
        <a:p>
          <a:endParaRPr lang="en-CA"/>
        </a:p>
      </dgm:t>
    </dgm:pt>
    <dgm:pt modelId="{7B5E63FD-B7E6-4510-8965-C4B95E8527E0}" type="pres">
      <dgm:prSet presAssocID="{D29E45F8-5A41-4A1D-946B-643AFE771E26}" presName="node" presStyleLbl="node1" presStyleIdx="2" presStyleCnt="6">
        <dgm:presLayoutVars>
          <dgm:bulletEnabled val="1"/>
        </dgm:presLayoutVars>
      </dgm:prSet>
      <dgm:spPr/>
      <dgm:t>
        <a:bodyPr/>
        <a:lstStyle/>
        <a:p>
          <a:endParaRPr lang="en-CA"/>
        </a:p>
      </dgm:t>
    </dgm:pt>
    <dgm:pt modelId="{976B1F43-7F0D-453B-9BCB-9AD92E95748B}" type="pres">
      <dgm:prSet presAssocID="{126C7A76-7170-410B-A437-768DBA82814B}" presName="sibTrans" presStyleLbl="sibTrans2D1" presStyleIdx="2" presStyleCnt="5"/>
      <dgm:spPr/>
      <dgm:t>
        <a:bodyPr/>
        <a:lstStyle/>
        <a:p>
          <a:endParaRPr lang="en-CA"/>
        </a:p>
      </dgm:t>
    </dgm:pt>
    <dgm:pt modelId="{E4420DB9-FD3A-4016-8549-D9359A2204AD}" type="pres">
      <dgm:prSet presAssocID="{126C7A76-7170-410B-A437-768DBA82814B}" presName="connectorText" presStyleLbl="sibTrans2D1" presStyleIdx="2" presStyleCnt="5"/>
      <dgm:spPr/>
      <dgm:t>
        <a:bodyPr/>
        <a:lstStyle/>
        <a:p>
          <a:endParaRPr lang="en-CA"/>
        </a:p>
      </dgm:t>
    </dgm:pt>
    <dgm:pt modelId="{55FC2672-B9A0-4DE1-8672-B8AB7E1C80F9}" type="pres">
      <dgm:prSet presAssocID="{20949346-157C-482F-9347-362A5031CA09}" presName="node" presStyleLbl="node1" presStyleIdx="3" presStyleCnt="6">
        <dgm:presLayoutVars>
          <dgm:bulletEnabled val="1"/>
        </dgm:presLayoutVars>
      </dgm:prSet>
      <dgm:spPr/>
      <dgm:t>
        <a:bodyPr/>
        <a:lstStyle/>
        <a:p>
          <a:endParaRPr lang="en-CA"/>
        </a:p>
      </dgm:t>
    </dgm:pt>
    <dgm:pt modelId="{E66EFE11-9324-47AD-89E7-226743A10680}" type="pres">
      <dgm:prSet presAssocID="{44FDE746-99CE-4EC9-BD54-A733DB62DFCD}" presName="sibTrans" presStyleLbl="sibTrans2D1" presStyleIdx="3" presStyleCnt="5"/>
      <dgm:spPr/>
      <dgm:t>
        <a:bodyPr/>
        <a:lstStyle/>
        <a:p>
          <a:endParaRPr lang="en-CA"/>
        </a:p>
      </dgm:t>
    </dgm:pt>
    <dgm:pt modelId="{5215CBD5-551C-451D-8649-A86D5AE644FC}" type="pres">
      <dgm:prSet presAssocID="{44FDE746-99CE-4EC9-BD54-A733DB62DFCD}" presName="connectorText" presStyleLbl="sibTrans2D1" presStyleIdx="3" presStyleCnt="5"/>
      <dgm:spPr/>
      <dgm:t>
        <a:bodyPr/>
        <a:lstStyle/>
        <a:p>
          <a:endParaRPr lang="en-CA"/>
        </a:p>
      </dgm:t>
    </dgm:pt>
    <dgm:pt modelId="{3C3F13A7-99E6-4FDA-B9A7-DCF5C313FD6A}" type="pres">
      <dgm:prSet presAssocID="{508BCCEC-336A-4706-BCAA-F30C141E5827}" presName="node" presStyleLbl="node1" presStyleIdx="4" presStyleCnt="6">
        <dgm:presLayoutVars>
          <dgm:bulletEnabled val="1"/>
        </dgm:presLayoutVars>
      </dgm:prSet>
      <dgm:spPr/>
      <dgm:t>
        <a:bodyPr/>
        <a:lstStyle/>
        <a:p>
          <a:endParaRPr lang="en-CA"/>
        </a:p>
      </dgm:t>
    </dgm:pt>
    <dgm:pt modelId="{93032294-83BC-4673-8C51-C7F7B756826E}" type="pres">
      <dgm:prSet presAssocID="{EC263D7F-411A-42EA-8613-F39958933DC3}" presName="sibTrans" presStyleLbl="sibTrans2D1" presStyleIdx="4" presStyleCnt="5"/>
      <dgm:spPr/>
      <dgm:t>
        <a:bodyPr/>
        <a:lstStyle/>
        <a:p>
          <a:endParaRPr lang="en-CA"/>
        </a:p>
      </dgm:t>
    </dgm:pt>
    <dgm:pt modelId="{B1F0BC52-EB2E-4909-9EC2-4AE5CF87EE8A}" type="pres">
      <dgm:prSet presAssocID="{EC263D7F-411A-42EA-8613-F39958933DC3}" presName="connectorText" presStyleLbl="sibTrans2D1" presStyleIdx="4" presStyleCnt="5"/>
      <dgm:spPr/>
      <dgm:t>
        <a:bodyPr/>
        <a:lstStyle/>
        <a:p>
          <a:endParaRPr lang="en-CA"/>
        </a:p>
      </dgm:t>
    </dgm:pt>
    <dgm:pt modelId="{3B15AC41-4D04-4ECA-9B12-9508EF1EA1F9}" type="pres">
      <dgm:prSet presAssocID="{ADBA0BF3-B41A-436C-9C9B-3CA7E89F5265}" presName="node" presStyleLbl="node1" presStyleIdx="5" presStyleCnt="6">
        <dgm:presLayoutVars>
          <dgm:bulletEnabled val="1"/>
        </dgm:presLayoutVars>
      </dgm:prSet>
      <dgm:spPr/>
      <dgm:t>
        <a:bodyPr/>
        <a:lstStyle/>
        <a:p>
          <a:endParaRPr lang="en-CA"/>
        </a:p>
      </dgm:t>
    </dgm:pt>
  </dgm:ptLst>
  <dgm:cxnLst>
    <dgm:cxn modelId="{79CA50C2-0528-4A6A-9B88-D45FB93B09AD}" type="presOf" srcId="{508BCCEC-336A-4706-BCAA-F30C141E5827}" destId="{3C3F13A7-99E6-4FDA-B9A7-DCF5C313FD6A}" srcOrd="0" destOrd="0" presId="urn:microsoft.com/office/officeart/2005/8/layout/process5"/>
    <dgm:cxn modelId="{BA622BC4-1269-40EF-B97F-9F1854BBFA2B}" type="presOf" srcId="{126C7A76-7170-410B-A437-768DBA82814B}" destId="{E4420DB9-FD3A-4016-8549-D9359A2204AD}" srcOrd="1" destOrd="0" presId="urn:microsoft.com/office/officeart/2005/8/layout/process5"/>
    <dgm:cxn modelId="{3EB8484F-42D1-4C01-A3C1-B4CE7ABA7132}" srcId="{79E77562-1BFF-4CBA-97D0-8CB9521C4B35}" destId="{D29E45F8-5A41-4A1D-946B-643AFE771E26}" srcOrd="2" destOrd="0" parTransId="{5703F82C-D3BC-4BD8-8C3C-5E71A1697678}" sibTransId="{126C7A76-7170-410B-A437-768DBA82814B}"/>
    <dgm:cxn modelId="{3A2C0CE7-F528-4D5E-9595-44DBF2568B29}" srcId="{79E77562-1BFF-4CBA-97D0-8CB9521C4B35}" destId="{20949346-157C-482F-9347-362A5031CA09}" srcOrd="3" destOrd="0" parTransId="{876A1FFA-F198-4D41-887D-C2BBD1E48B72}" sibTransId="{44FDE746-99CE-4EC9-BD54-A733DB62DFCD}"/>
    <dgm:cxn modelId="{EF74DC83-0741-442D-9EC0-0932B100A4B0}" type="presOf" srcId="{D79F87C3-BF87-4A63-B07B-55C11D504323}" destId="{8B443664-C69C-403D-8D2F-356B1AC6ACD2}" srcOrd="1" destOrd="0" presId="urn:microsoft.com/office/officeart/2005/8/layout/process5"/>
    <dgm:cxn modelId="{6858E47E-8211-4D0D-AAFE-92550B07D6B3}" type="presOf" srcId="{ADBA0BF3-B41A-436C-9C9B-3CA7E89F5265}" destId="{3B15AC41-4D04-4ECA-9B12-9508EF1EA1F9}" srcOrd="0" destOrd="0" presId="urn:microsoft.com/office/officeart/2005/8/layout/process5"/>
    <dgm:cxn modelId="{11673813-6E93-4D3B-9448-FB95EACBFE9C}" type="presOf" srcId="{D29E45F8-5A41-4A1D-946B-643AFE771E26}" destId="{7B5E63FD-B7E6-4510-8965-C4B95E8527E0}" srcOrd="0" destOrd="0" presId="urn:microsoft.com/office/officeart/2005/8/layout/process5"/>
    <dgm:cxn modelId="{3BCAC59C-8633-4C32-A7D3-3C9E3C4CC6AD}" srcId="{79E77562-1BFF-4CBA-97D0-8CB9521C4B35}" destId="{508BCCEC-336A-4706-BCAA-F30C141E5827}" srcOrd="4" destOrd="0" parTransId="{6EEAC2BF-0DC0-4A2C-AB9E-8A2F704C2862}" sibTransId="{EC263D7F-411A-42EA-8613-F39958933DC3}"/>
    <dgm:cxn modelId="{84BC227F-F40C-4520-9366-F2B121146819}" type="presOf" srcId="{20949346-157C-482F-9347-362A5031CA09}" destId="{55FC2672-B9A0-4DE1-8672-B8AB7E1C80F9}" srcOrd="0" destOrd="0" presId="urn:microsoft.com/office/officeart/2005/8/layout/process5"/>
    <dgm:cxn modelId="{2E67E451-58C2-460A-8BF1-E38B53520181}" type="presOf" srcId="{672F53C0-B4D9-4B1D-B1AA-09068651B99D}" destId="{B7B6FB12-0649-4A6F-8E11-86E5C36CA04C}" srcOrd="0" destOrd="0" presId="urn:microsoft.com/office/officeart/2005/8/layout/process5"/>
    <dgm:cxn modelId="{F1954598-CF95-4376-984B-0D3BF93EEE00}" srcId="{79E77562-1BFF-4CBA-97D0-8CB9521C4B35}" destId="{ADBA0BF3-B41A-436C-9C9B-3CA7E89F5265}" srcOrd="5" destOrd="0" parTransId="{3B19D26A-330D-4912-AA04-522F3147A4BD}" sibTransId="{21FBCDC6-4289-4BB0-9E60-33ABBBF12497}"/>
    <dgm:cxn modelId="{CBF6761F-EC06-46FD-A27B-43266A2E010D}" type="presOf" srcId="{A1D18B34-3A8F-42B3-A76D-7C5BF66CE11F}" destId="{B1F34DDF-B834-42AB-A31F-4FB1BB755CC7}" srcOrd="0" destOrd="0" presId="urn:microsoft.com/office/officeart/2005/8/layout/process5"/>
    <dgm:cxn modelId="{517A0106-F064-44EE-A50E-453E16E17A60}" type="presOf" srcId="{EC263D7F-411A-42EA-8613-F39958933DC3}" destId="{B1F0BC52-EB2E-4909-9EC2-4AE5CF87EE8A}" srcOrd="1" destOrd="0" presId="urn:microsoft.com/office/officeart/2005/8/layout/process5"/>
    <dgm:cxn modelId="{9AD2A38D-C446-4FED-862E-6D8186BD7629}" type="presOf" srcId="{44FDE746-99CE-4EC9-BD54-A733DB62DFCD}" destId="{5215CBD5-551C-451D-8649-A86D5AE644FC}" srcOrd="1" destOrd="0" presId="urn:microsoft.com/office/officeart/2005/8/layout/process5"/>
    <dgm:cxn modelId="{27179E30-583A-4E36-BAEA-DCACDDBED3D7}" type="presOf" srcId="{A1D18B34-3A8F-42B3-A76D-7C5BF66CE11F}" destId="{314B0762-4908-4427-8603-C3F496C670D7}" srcOrd="1" destOrd="0" presId="urn:microsoft.com/office/officeart/2005/8/layout/process5"/>
    <dgm:cxn modelId="{7FD00E6F-4261-4952-A937-FB2E648ACBF1}" type="presOf" srcId="{D79F87C3-BF87-4A63-B07B-55C11D504323}" destId="{48BC7A40-191E-4C81-A32B-A3FA2A0E3B1A}" srcOrd="0" destOrd="0" presId="urn:microsoft.com/office/officeart/2005/8/layout/process5"/>
    <dgm:cxn modelId="{EFF2238B-6D86-4E75-A641-72F79A70EECC}" type="presOf" srcId="{643BE16E-AE2B-4A1C-A68D-43879B9DA766}" destId="{18B9437A-F737-4A84-BD21-C9676CFD299D}" srcOrd="0" destOrd="0" presId="urn:microsoft.com/office/officeart/2005/8/layout/process5"/>
    <dgm:cxn modelId="{021FBC27-7599-40E7-B7D1-B27AEF6C73A4}" type="presOf" srcId="{126C7A76-7170-410B-A437-768DBA82814B}" destId="{976B1F43-7F0D-453B-9BCB-9AD92E95748B}" srcOrd="0" destOrd="0" presId="urn:microsoft.com/office/officeart/2005/8/layout/process5"/>
    <dgm:cxn modelId="{12D37DE1-568E-4DF8-8BC2-E929298BE405}" type="presOf" srcId="{79E77562-1BFF-4CBA-97D0-8CB9521C4B35}" destId="{98A1E913-DE2E-43D7-AE5A-0EB6952CC4E9}" srcOrd="0" destOrd="0" presId="urn:microsoft.com/office/officeart/2005/8/layout/process5"/>
    <dgm:cxn modelId="{3451B6BA-08A4-47FB-AB33-E59856193240}" type="presOf" srcId="{EC263D7F-411A-42EA-8613-F39958933DC3}" destId="{93032294-83BC-4673-8C51-C7F7B756826E}" srcOrd="0" destOrd="0" presId="urn:microsoft.com/office/officeart/2005/8/layout/process5"/>
    <dgm:cxn modelId="{5FFE24C3-DD8C-41A7-99A1-298449F9E900}" srcId="{79E77562-1BFF-4CBA-97D0-8CB9521C4B35}" destId="{672F53C0-B4D9-4B1D-B1AA-09068651B99D}" srcOrd="0" destOrd="0" parTransId="{7EFA97CC-99DD-4574-A680-8F3FB195F3FF}" sibTransId="{A1D18B34-3A8F-42B3-A76D-7C5BF66CE11F}"/>
    <dgm:cxn modelId="{A6027326-0DB1-4A86-A402-F0DB09621830}" srcId="{79E77562-1BFF-4CBA-97D0-8CB9521C4B35}" destId="{643BE16E-AE2B-4A1C-A68D-43879B9DA766}" srcOrd="1" destOrd="0" parTransId="{D7CBE33B-9A23-44B7-9F47-E10299EF8002}" sibTransId="{D79F87C3-BF87-4A63-B07B-55C11D504323}"/>
    <dgm:cxn modelId="{8A1C4382-5970-433D-B1FB-E3331474D285}" type="presOf" srcId="{44FDE746-99CE-4EC9-BD54-A733DB62DFCD}" destId="{E66EFE11-9324-47AD-89E7-226743A10680}" srcOrd="0" destOrd="0" presId="urn:microsoft.com/office/officeart/2005/8/layout/process5"/>
    <dgm:cxn modelId="{EF5EDF1B-F8E1-4A7D-8B1A-2692364FAB2B}" type="presParOf" srcId="{98A1E913-DE2E-43D7-AE5A-0EB6952CC4E9}" destId="{B7B6FB12-0649-4A6F-8E11-86E5C36CA04C}" srcOrd="0" destOrd="0" presId="urn:microsoft.com/office/officeart/2005/8/layout/process5"/>
    <dgm:cxn modelId="{F00EF8CF-FD83-4BB0-9240-D587A1D8CD2F}" type="presParOf" srcId="{98A1E913-DE2E-43D7-AE5A-0EB6952CC4E9}" destId="{B1F34DDF-B834-42AB-A31F-4FB1BB755CC7}" srcOrd="1" destOrd="0" presId="urn:microsoft.com/office/officeart/2005/8/layout/process5"/>
    <dgm:cxn modelId="{20C56924-E856-468B-8F4B-6FE12312ECBA}" type="presParOf" srcId="{B1F34DDF-B834-42AB-A31F-4FB1BB755CC7}" destId="{314B0762-4908-4427-8603-C3F496C670D7}" srcOrd="0" destOrd="0" presId="urn:microsoft.com/office/officeart/2005/8/layout/process5"/>
    <dgm:cxn modelId="{55D89E01-DFF7-4BBD-A9F1-2AE02E0C07BD}" type="presParOf" srcId="{98A1E913-DE2E-43D7-AE5A-0EB6952CC4E9}" destId="{18B9437A-F737-4A84-BD21-C9676CFD299D}" srcOrd="2" destOrd="0" presId="urn:microsoft.com/office/officeart/2005/8/layout/process5"/>
    <dgm:cxn modelId="{FDEB1F4B-544A-46AE-9A9A-7C32804644E8}" type="presParOf" srcId="{98A1E913-DE2E-43D7-AE5A-0EB6952CC4E9}" destId="{48BC7A40-191E-4C81-A32B-A3FA2A0E3B1A}" srcOrd="3" destOrd="0" presId="urn:microsoft.com/office/officeart/2005/8/layout/process5"/>
    <dgm:cxn modelId="{D6179712-4C02-48FB-9863-9B7218049C66}" type="presParOf" srcId="{48BC7A40-191E-4C81-A32B-A3FA2A0E3B1A}" destId="{8B443664-C69C-403D-8D2F-356B1AC6ACD2}" srcOrd="0" destOrd="0" presId="urn:microsoft.com/office/officeart/2005/8/layout/process5"/>
    <dgm:cxn modelId="{738E5ACB-BF0B-43D4-948F-53B8E2B79496}" type="presParOf" srcId="{98A1E913-DE2E-43D7-AE5A-0EB6952CC4E9}" destId="{7B5E63FD-B7E6-4510-8965-C4B95E8527E0}" srcOrd="4" destOrd="0" presId="urn:microsoft.com/office/officeart/2005/8/layout/process5"/>
    <dgm:cxn modelId="{C29AF4A0-7CBE-41C5-BFB3-DC28FE2C97BB}" type="presParOf" srcId="{98A1E913-DE2E-43D7-AE5A-0EB6952CC4E9}" destId="{976B1F43-7F0D-453B-9BCB-9AD92E95748B}" srcOrd="5" destOrd="0" presId="urn:microsoft.com/office/officeart/2005/8/layout/process5"/>
    <dgm:cxn modelId="{CBE1A375-47F0-498A-9384-8496BB98117A}" type="presParOf" srcId="{976B1F43-7F0D-453B-9BCB-9AD92E95748B}" destId="{E4420DB9-FD3A-4016-8549-D9359A2204AD}" srcOrd="0" destOrd="0" presId="urn:microsoft.com/office/officeart/2005/8/layout/process5"/>
    <dgm:cxn modelId="{C78F2A17-7BB5-4BD5-9B87-757D5C771045}" type="presParOf" srcId="{98A1E913-DE2E-43D7-AE5A-0EB6952CC4E9}" destId="{55FC2672-B9A0-4DE1-8672-B8AB7E1C80F9}" srcOrd="6" destOrd="0" presId="urn:microsoft.com/office/officeart/2005/8/layout/process5"/>
    <dgm:cxn modelId="{3E06BEE2-68DD-4CD2-875B-7365B1FE3192}" type="presParOf" srcId="{98A1E913-DE2E-43D7-AE5A-0EB6952CC4E9}" destId="{E66EFE11-9324-47AD-89E7-226743A10680}" srcOrd="7" destOrd="0" presId="urn:microsoft.com/office/officeart/2005/8/layout/process5"/>
    <dgm:cxn modelId="{87DECD0C-34FF-4F18-81D3-B3D1F6430484}" type="presParOf" srcId="{E66EFE11-9324-47AD-89E7-226743A10680}" destId="{5215CBD5-551C-451D-8649-A86D5AE644FC}" srcOrd="0" destOrd="0" presId="urn:microsoft.com/office/officeart/2005/8/layout/process5"/>
    <dgm:cxn modelId="{31C2473D-59FD-473B-92B7-2E3E8D1D61D0}" type="presParOf" srcId="{98A1E913-DE2E-43D7-AE5A-0EB6952CC4E9}" destId="{3C3F13A7-99E6-4FDA-B9A7-DCF5C313FD6A}" srcOrd="8" destOrd="0" presId="urn:microsoft.com/office/officeart/2005/8/layout/process5"/>
    <dgm:cxn modelId="{5A1989D7-C047-4061-A321-93BB412D7EBC}" type="presParOf" srcId="{98A1E913-DE2E-43D7-AE5A-0EB6952CC4E9}" destId="{93032294-83BC-4673-8C51-C7F7B756826E}" srcOrd="9" destOrd="0" presId="urn:microsoft.com/office/officeart/2005/8/layout/process5"/>
    <dgm:cxn modelId="{DAA54621-847B-4689-B59C-F9E2B4C659B5}" type="presParOf" srcId="{93032294-83BC-4673-8C51-C7F7B756826E}" destId="{B1F0BC52-EB2E-4909-9EC2-4AE5CF87EE8A}" srcOrd="0" destOrd="0" presId="urn:microsoft.com/office/officeart/2005/8/layout/process5"/>
    <dgm:cxn modelId="{5AF47BAA-6605-41C9-A871-6DA31C5937DD}" type="presParOf" srcId="{98A1E913-DE2E-43D7-AE5A-0EB6952CC4E9}" destId="{3B15AC41-4D04-4ECA-9B12-9508EF1EA1F9}"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A5BB61-146D-41E6-BE29-A4B4867E9681}" type="datetimeFigureOut">
              <a:rPr lang="en-US" smtClean="0"/>
              <a:pPr/>
              <a:t>5/24/2015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a-IR" smtClean="0"/>
              <a:t>موضوع سینار:معادلات ساختاری</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F7549D-A9B2-4198-B748-B72E99CE6603}" type="slidenum">
              <a:rPr lang="en-US" smtClean="0"/>
              <a:pPr/>
              <a:t>‹#›</a:t>
            </a:fld>
            <a:endParaRPr lang="en-US"/>
          </a:p>
        </p:txBody>
      </p:sp>
    </p:spTree>
    <p:extLst>
      <p:ext uri="{BB962C8B-B14F-4D97-AF65-F5344CB8AC3E}">
        <p14:creationId xmlns:p14="http://schemas.microsoft.com/office/powerpoint/2010/main" val="311080085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44EA9C-09B3-4336-89EC-C4AD9B129C16}" type="datetimeFigureOut">
              <a:rPr lang="en-US" smtClean="0"/>
              <a:pPr/>
              <a:t>5/24/2015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a-IR" smtClean="0"/>
              <a:t>موضوع سینار:معادلات ساختاری</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5C07AD-6B59-415E-9CC0-007B0F177DE6}" type="slidenum">
              <a:rPr lang="en-US" smtClean="0"/>
              <a:pPr/>
              <a:t>‹#›</a:t>
            </a:fld>
            <a:endParaRPr lang="en-US"/>
          </a:p>
        </p:txBody>
      </p:sp>
    </p:spTree>
    <p:extLst>
      <p:ext uri="{BB962C8B-B14F-4D97-AF65-F5344CB8AC3E}">
        <p14:creationId xmlns:p14="http://schemas.microsoft.com/office/powerpoint/2010/main" val="149078670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Footer Placeholder 5"/>
          <p:cNvSpPr>
            <a:spLocks noGrp="1"/>
          </p:cNvSpPr>
          <p:nvPr>
            <p:ph type="ftr" sz="quarter" idx="10"/>
          </p:nvPr>
        </p:nvSpPr>
        <p:spPr/>
        <p:txBody>
          <a:bodyPr/>
          <a:lstStyle/>
          <a:p>
            <a:r>
              <a:rPr lang="fa-IR" smtClean="0"/>
              <a:t>موضوع سینار:معادلات ساختاری</a:t>
            </a:r>
            <a:endParaRPr lang="en-US"/>
          </a:p>
        </p:txBody>
      </p:sp>
    </p:spTree>
    <p:extLst>
      <p:ext uri="{BB962C8B-B14F-4D97-AF65-F5344CB8AC3E}">
        <p14:creationId xmlns:p14="http://schemas.microsoft.com/office/powerpoint/2010/main" val="3459974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6" name="Footer Placeholder 5"/>
          <p:cNvSpPr>
            <a:spLocks noGrp="1"/>
          </p:cNvSpPr>
          <p:nvPr>
            <p:ph type="ftr" sz="quarter" idx="10"/>
          </p:nvPr>
        </p:nvSpPr>
        <p:spPr/>
        <p:txBody>
          <a:bodyPr/>
          <a:lstStyle/>
          <a:p>
            <a:r>
              <a:rPr lang="fa-IR" smtClean="0"/>
              <a:t>موضوع سینار:معادلات ساختاری</a:t>
            </a:r>
            <a:endParaRPr lang="en-US"/>
          </a:p>
        </p:txBody>
      </p:sp>
    </p:spTree>
    <p:extLst>
      <p:ext uri="{BB962C8B-B14F-4D97-AF65-F5344CB8AC3E}">
        <p14:creationId xmlns:p14="http://schemas.microsoft.com/office/powerpoint/2010/main" val="3887422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6" name="Footer Placeholder 5"/>
          <p:cNvSpPr>
            <a:spLocks noGrp="1"/>
          </p:cNvSpPr>
          <p:nvPr>
            <p:ph type="ftr" sz="quarter" idx="10"/>
          </p:nvPr>
        </p:nvSpPr>
        <p:spPr/>
        <p:txBody>
          <a:bodyPr/>
          <a:lstStyle/>
          <a:p>
            <a:r>
              <a:rPr lang="fa-IR" smtClean="0"/>
              <a:t>موضوع سینار:معادلات ساختاری</a:t>
            </a:r>
            <a:endParaRPr lang="en-US"/>
          </a:p>
        </p:txBody>
      </p:sp>
    </p:spTree>
    <p:extLst>
      <p:ext uri="{BB962C8B-B14F-4D97-AF65-F5344CB8AC3E}">
        <p14:creationId xmlns:p14="http://schemas.microsoft.com/office/powerpoint/2010/main" val="1050551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6" name="Footer Placeholder 5"/>
          <p:cNvSpPr>
            <a:spLocks noGrp="1"/>
          </p:cNvSpPr>
          <p:nvPr>
            <p:ph type="ftr" sz="quarter" idx="10"/>
          </p:nvPr>
        </p:nvSpPr>
        <p:spPr/>
        <p:txBody>
          <a:bodyPr/>
          <a:lstStyle/>
          <a:p>
            <a:r>
              <a:rPr lang="fa-IR" smtClean="0"/>
              <a:t>موضوع سینار:معادلات ساختاری</a:t>
            </a:r>
            <a:endParaRPr lang="en-US"/>
          </a:p>
        </p:txBody>
      </p:sp>
    </p:spTree>
    <p:extLst>
      <p:ext uri="{BB962C8B-B14F-4D97-AF65-F5344CB8AC3E}">
        <p14:creationId xmlns:p14="http://schemas.microsoft.com/office/powerpoint/2010/main" val="2988838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Footer Placeholder 5"/>
          <p:cNvSpPr>
            <a:spLocks noGrp="1"/>
          </p:cNvSpPr>
          <p:nvPr>
            <p:ph type="ftr" sz="quarter" idx="10"/>
          </p:nvPr>
        </p:nvSpPr>
        <p:spPr/>
        <p:txBody>
          <a:bodyPr/>
          <a:lstStyle/>
          <a:p>
            <a:r>
              <a:rPr lang="fa-IR" smtClean="0"/>
              <a:t>موضوع سینار:معادلات ساختاری</a:t>
            </a:r>
            <a:endParaRPr lang="en-US"/>
          </a:p>
        </p:txBody>
      </p:sp>
    </p:spTree>
    <p:extLst>
      <p:ext uri="{BB962C8B-B14F-4D97-AF65-F5344CB8AC3E}">
        <p14:creationId xmlns:p14="http://schemas.microsoft.com/office/powerpoint/2010/main" val="222250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6" name="Footer Placeholder 5"/>
          <p:cNvSpPr>
            <a:spLocks noGrp="1"/>
          </p:cNvSpPr>
          <p:nvPr>
            <p:ph type="ftr" sz="quarter" idx="10"/>
          </p:nvPr>
        </p:nvSpPr>
        <p:spPr/>
        <p:txBody>
          <a:bodyPr/>
          <a:lstStyle/>
          <a:p>
            <a:r>
              <a:rPr lang="fa-IR" smtClean="0"/>
              <a:t>موضوع سینار:معادلات ساختاری</a:t>
            </a:r>
            <a:endParaRPr lang="en-US"/>
          </a:p>
        </p:txBody>
      </p:sp>
    </p:spTree>
    <p:extLst>
      <p:ext uri="{BB962C8B-B14F-4D97-AF65-F5344CB8AC3E}">
        <p14:creationId xmlns:p14="http://schemas.microsoft.com/office/powerpoint/2010/main" val="308193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6" name="Footer Placeholder 5"/>
          <p:cNvSpPr>
            <a:spLocks noGrp="1"/>
          </p:cNvSpPr>
          <p:nvPr>
            <p:ph type="ftr" sz="quarter" idx="10"/>
          </p:nvPr>
        </p:nvSpPr>
        <p:spPr/>
        <p:txBody>
          <a:bodyPr/>
          <a:lstStyle/>
          <a:p>
            <a:r>
              <a:rPr lang="fa-IR" smtClean="0"/>
              <a:t>موضوع سینار:معادلات ساختاری</a:t>
            </a:r>
            <a:endParaRPr lang="en-US"/>
          </a:p>
        </p:txBody>
      </p:sp>
    </p:spTree>
    <p:extLst>
      <p:ext uri="{BB962C8B-B14F-4D97-AF65-F5344CB8AC3E}">
        <p14:creationId xmlns:p14="http://schemas.microsoft.com/office/powerpoint/2010/main" val="244583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6" name="Footer Placeholder 5"/>
          <p:cNvSpPr>
            <a:spLocks noGrp="1"/>
          </p:cNvSpPr>
          <p:nvPr>
            <p:ph type="ftr" sz="quarter" idx="10"/>
          </p:nvPr>
        </p:nvSpPr>
        <p:spPr/>
        <p:txBody>
          <a:bodyPr/>
          <a:lstStyle/>
          <a:p>
            <a:r>
              <a:rPr lang="fa-IR" smtClean="0"/>
              <a:t>موضوع سینار:معادلات ساختاری</a:t>
            </a:r>
            <a:endParaRPr lang="en-US"/>
          </a:p>
        </p:txBody>
      </p:sp>
    </p:spTree>
    <p:extLst>
      <p:ext uri="{BB962C8B-B14F-4D97-AF65-F5344CB8AC3E}">
        <p14:creationId xmlns:p14="http://schemas.microsoft.com/office/powerpoint/2010/main" val="189848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6" name="Footer Placeholder 5"/>
          <p:cNvSpPr>
            <a:spLocks noGrp="1"/>
          </p:cNvSpPr>
          <p:nvPr>
            <p:ph type="ftr" sz="quarter" idx="10"/>
          </p:nvPr>
        </p:nvSpPr>
        <p:spPr/>
        <p:txBody>
          <a:bodyPr/>
          <a:lstStyle/>
          <a:p>
            <a:r>
              <a:rPr lang="fa-IR" smtClean="0"/>
              <a:t>موضوع سینار:معادلات ساختاری</a:t>
            </a:r>
            <a:endParaRPr lang="en-US"/>
          </a:p>
        </p:txBody>
      </p:sp>
    </p:spTree>
    <p:extLst>
      <p:ext uri="{BB962C8B-B14F-4D97-AF65-F5344CB8AC3E}">
        <p14:creationId xmlns:p14="http://schemas.microsoft.com/office/powerpoint/2010/main" val="352190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6" name="Footer Placeholder 5"/>
          <p:cNvSpPr>
            <a:spLocks noGrp="1"/>
          </p:cNvSpPr>
          <p:nvPr>
            <p:ph type="ftr" sz="quarter" idx="10"/>
          </p:nvPr>
        </p:nvSpPr>
        <p:spPr/>
        <p:txBody>
          <a:bodyPr/>
          <a:lstStyle/>
          <a:p>
            <a:r>
              <a:rPr lang="fa-IR" smtClean="0"/>
              <a:t>موضوع سینار:معادلات ساختاری</a:t>
            </a:r>
            <a:endParaRPr lang="en-US"/>
          </a:p>
        </p:txBody>
      </p:sp>
    </p:spTree>
    <p:extLst>
      <p:ext uri="{BB962C8B-B14F-4D97-AF65-F5344CB8AC3E}">
        <p14:creationId xmlns:p14="http://schemas.microsoft.com/office/powerpoint/2010/main" val="253475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6" name="Footer Placeholder 5"/>
          <p:cNvSpPr>
            <a:spLocks noGrp="1"/>
          </p:cNvSpPr>
          <p:nvPr>
            <p:ph type="ftr" sz="quarter" idx="10"/>
          </p:nvPr>
        </p:nvSpPr>
        <p:spPr/>
        <p:txBody>
          <a:bodyPr/>
          <a:lstStyle/>
          <a:p>
            <a:r>
              <a:rPr lang="fa-IR" smtClean="0"/>
              <a:t>موضوع سینار:معادلات ساختاری</a:t>
            </a:r>
            <a:endParaRPr lang="en-US"/>
          </a:p>
        </p:txBody>
      </p:sp>
    </p:spTree>
    <p:extLst>
      <p:ext uri="{BB962C8B-B14F-4D97-AF65-F5344CB8AC3E}">
        <p14:creationId xmlns:p14="http://schemas.microsoft.com/office/powerpoint/2010/main" val="21444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6" name="Footer Placeholder 5"/>
          <p:cNvSpPr>
            <a:spLocks noGrp="1"/>
          </p:cNvSpPr>
          <p:nvPr>
            <p:ph type="ftr" sz="quarter" idx="10"/>
          </p:nvPr>
        </p:nvSpPr>
        <p:spPr/>
        <p:txBody>
          <a:bodyPr/>
          <a:lstStyle/>
          <a:p>
            <a:r>
              <a:rPr lang="fa-IR" smtClean="0"/>
              <a:t>موضوع سینار:معادلات ساختاری</a:t>
            </a:r>
            <a:endParaRPr lang="en-US"/>
          </a:p>
        </p:txBody>
      </p:sp>
    </p:spTree>
    <p:extLst>
      <p:ext uri="{BB962C8B-B14F-4D97-AF65-F5344CB8AC3E}">
        <p14:creationId xmlns:p14="http://schemas.microsoft.com/office/powerpoint/2010/main" val="101619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6" name="Footer Placeholder 5"/>
          <p:cNvSpPr>
            <a:spLocks noGrp="1"/>
          </p:cNvSpPr>
          <p:nvPr>
            <p:ph type="ftr" sz="quarter" idx="10"/>
          </p:nvPr>
        </p:nvSpPr>
        <p:spPr/>
        <p:txBody>
          <a:bodyPr/>
          <a:lstStyle/>
          <a:p>
            <a:r>
              <a:rPr lang="fa-IR" smtClean="0"/>
              <a:t>موضوع سینار:معادلات ساختاری</a:t>
            </a:r>
            <a:endParaRPr lang="en-US"/>
          </a:p>
        </p:txBody>
      </p:sp>
    </p:spTree>
    <p:extLst>
      <p:ext uri="{BB962C8B-B14F-4D97-AF65-F5344CB8AC3E}">
        <p14:creationId xmlns:p14="http://schemas.microsoft.com/office/powerpoint/2010/main" val="1166610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A1279C2-09DE-4204-8FF0-87A0A2429685}" type="datetime1">
              <a:rPr lang="en-US" smtClean="0"/>
              <a:pPr/>
              <a:t>5/24/2015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5C0EA0E-9758-4E91-9918-7F5F9969164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D1B82E-AE6A-41F5-9DBC-3C401EA42842}" type="datetime1">
              <a:rPr lang="en-US" smtClean="0"/>
              <a:pPr/>
              <a:t>5/24/2015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0EA0E-9758-4E91-9918-7F5F996916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968851-42BE-4AB5-8EFF-C50212DD8451}" type="datetime1">
              <a:rPr lang="en-US" smtClean="0"/>
              <a:pPr/>
              <a:t>5/24/2015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0EA0E-9758-4E91-9918-7F5F996916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2323506-718B-4176-ABE2-7498BDB31A6D}" type="datetime1">
              <a:rPr lang="en-US" smtClean="0"/>
              <a:pPr/>
              <a:t>5/24/2015</a:t>
            </a:fld>
            <a:endParaRPr lang="en-US"/>
          </a:p>
        </p:txBody>
      </p:sp>
      <p:sp>
        <p:nvSpPr>
          <p:cNvPr id="9" name="Slide Number Placeholder 8"/>
          <p:cNvSpPr>
            <a:spLocks noGrp="1"/>
          </p:cNvSpPr>
          <p:nvPr>
            <p:ph type="sldNum" sz="quarter" idx="15"/>
          </p:nvPr>
        </p:nvSpPr>
        <p:spPr/>
        <p:txBody>
          <a:bodyPr rtlCol="0"/>
          <a:lstStyle/>
          <a:p>
            <a:fld id="{75C0EA0E-9758-4E91-9918-7F5F9969164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4118F1D-9C0A-4E33-AE02-F0D561A38617}" type="datetime1">
              <a:rPr lang="en-US" smtClean="0"/>
              <a:pPr/>
              <a:t>5/24/2015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5C0EA0E-9758-4E91-9918-7F5F996916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976DB1E-7295-4769-847A-B63616BD68A5}" type="datetime1">
              <a:rPr lang="en-US" smtClean="0"/>
              <a:pPr/>
              <a:t>5/24/2015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0EA0E-9758-4E91-9918-7F5F9969164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68743BF-3C51-4CAA-A4AF-1AB36A60E22B}" type="datetime1">
              <a:rPr lang="en-US" smtClean="0"/>
              <a:pPr/>
              <a:t>5/24/2015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0EA0E-9758-4E91-9918-7F5F9969164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E6BC65B-3986-4766-A04C-0C264DAAB2E1}" type="datetime1">
              <a:rPr lang="en-US" smtClean="0"/>
              <a:pPr/>
              <a:t>5/24/2015</a:t>
            </a:fld>
            <a:endParaRPr lang="en-US"/>
          </a:p>
        </p:txBody>
      </p:sp>
      <p:sp>
        <p:nvSpPr>
          <p:cNvPr id="7" name="Slide Number Placeholder 6"/>
          <p:cNvSpPr>
            <a:spLocks noGrp="1"/>
          </p:cNvSpPr>
          <p:nvPr>
            <p:ph type="sldNum" sz="quarter" idx="11"/>
          </p:nvPr>
        </p:nvSpPr>
        <p:spPr/>
        <p:txBody>
          <a:bodyPr rtlCol="0"/>
          <a:lstStyle/>
          <a:p>
            <a:fld id="{75C0EA0E-9758-4E91-9918-7F5F9969164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FBA70-A563-4351-BD27-BF868669654B}" type="datetime1">
              <a:rPr lang="en-US" smtClean="0"/>
              <a:pPr/>
              <a:t>5/24/2015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C0EA0E-9758-4E91-9918-7F5F996916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646F95E-9FA8-4063-B826-ED5611E9B1C6}" type="datetime1">
              <a:rPr lang="en-US" smtClean="0"/>
              <a:pPr/>
              <a:t>5/24/2015</a:t>
            </a:fld>
            <a:endParaRPr lang="en-US"/>
          </a:p>
        </p:txBody>
      </p:sp>
      <p:sp>
        <p:nvSpPr>
          <p:cNvPr id="22" name="Slide Number Placeholder 21"/>
          <p:cNvSpPr>
            <a:spLocks noGrp="1"/>
          </p:cNvSpPr>
          <p:nvPr>
            <p:ph type="sldNum" sz="quarter" idx="15"/>
          </p:nvPr>
        </p:nvSpPr>
        <p:spPr/>
        <p:txBody>
          <a:bodyPr rtlCol="0"/>
          <a:lstStyle/>
          <a:p>
            <a:fld id="{75C0EA0E-9758-4E91-9918-7F5F9969164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4C24A4B-5A92-44DA-B3BA-86CE7ECF6E08}" type="datetime1">
              <a:rPr lang="en-US" smtClean="0"/>
              <a:pPr/>
              <a:t>5/24/2015</a:t>
            </a:fld>
            <a:endParaRPr lang="en-US"/>
          </a:p>
        </p:txBody>
      </p:sp>
      <p:sp>
        <p:nvSpPr>
          <p:cNvPr id="18" name="Slide Number Placeholder 17"/>
          <p:cNvSpPr>
            <a:spLocks noGrp="1"/>
          </p:cNvSpPr>
          <p:nvPr>
            <p:ph type="sldNum" sz="quarter" idx="11"/>
          </p:nvPr>
        </p:nvSpPr>
        <p:spPr/>
        <p:txBody>
          <a:bodyPr rtlCol="0"/>
          <a:lstStyle/>
          <a:p>
            <a:fld id="{75C0EA0E-9758-4E91-9918-7F5F9969164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1492C29-898A-415F-A6D6-A015D841FE95}" type="datetime1">
              <a:rPr lang="en-US" smtClean="0"/>
              <a:pPr/>
              <a:t>5/24/2015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5C0EA0E-9758-4E91-9918-7F5F996916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472" y="500042"/>
            <a:ext cx="7929618" cy="5857916"/>
          </a:xfrm>
        </p:spPr>
        <p:txBody>
          <a:bodyPr/>
          <a:lstStyle/>
          <a:p>
            <a:endParaRPr lang="en-US" dirty="0"/>
          </a:p>
        </p:txBody>
      </p:sp>
      <p:pic>
        <p:nvPicPr>
          <p:cNvPr id="4" name="Picture 3"/>
          <p:cNvPicPr/>
          <p:nvPr/>
        </p:nvPicPr>
        <p:blipFill>
          <a:blip r:embed="rId2" cstate="print"/>
          <a:srcRect/>
          <a:stretch>
            <a:fillRect/>
          </a:stretch>
        </p:blipFill>
        <p:spPr bwMode="auto">
          <a:xfrm>
            <a:off x="2285984" y="642918"/>
            <a:ext cx="6143669" cy="4460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75C0EA0E-9758-4E91-9918-7F5F99691648}" type="slidenum">
              <a:rPr lang="en-US" smtClean="0"/>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7686700" cy="6116786"/>
          </a:xfrm>
        </p:spPr>
        <p:txBody>
          <a:bodyPr>
            <a:normAutofit/>
          </a:bodyPr>
          <a:lstStyle/>
          <a:p>
            <a:pPr algn="r" rtl="1">
              <a:buNone/>
            </a:pPr>
            <a:endParaRPr lang="fa-IR" sz="3600" dirty="0" smtClean="0"/>
          </a:p>
          <a:p>
            <a:pPr algn="r" rtl="1">
              <a:buNone/>
            </a:pPr>
            <a:endParaRPr lang="fa-IR" sz="3600" dirty="0" smtClean="0"/>
          </a:p>
          <a:p>
            <a:pPr algn="r" rtl="1">
              <a:buNone/>
            </a:pPr>
            <a:r>
              <a:rPr lang="fa-IR" sz="2800" dirty="0" smtClean="0"/>
              <a:t>                                   مدل ساختاری </a:t>
            </a:r>
          </a:p>
          <a:p>
            <a:pPr algn="r" rtl="1">
              <a:buNone/>
            </a:pPr>
            <a:r>
              <a:rPr lang="fa-IR" sz="3600" dirty="0" smtClean="0"/>
              <a:t>                                    </a:t>
            </a:r>
          </a:p>
          <a:p>
            <a:pPr algn="r" rtl="1">
              <a:buNone/>
            </a:pPr>
            <a:r>
              <a:rPr lang="fa-IR" sz="2800" dirty="0" smtClean="0"/>
              <a:t>اجزای </a:t>
            </a:r>
            <a:r>
              <a:rPr lang="en-US" sz="2800" dirty="0" smtClean="0"/>
              <a:t>SEM</a:t>
            </a:r>
            <a:endParaRPr lang="fa-IR" sz="2800" dirty="0" smtClean="0"/>
          </a:p>
          <a:p>
            <a:pPr algn="r" rtl="1">
              <a:buNone/>
            </a:pPr>
            <a:r>
              <a:rPr lang="fa-IR" sz="3600" dirty="0" smtClean="0"/>
              <a:t>                            </a:t>
            </a:r>
          </a:p>
          <a:p>
            <a:pPr algn="r" rtl="1">
              <a:buNone/>
            </a:pPr>
            <a:r>
              <a:rPr lang="fa-IR" sz="3600" dirty="0" smtClean="0"/>
              <a:t>                           </a:t>
            </a:r>
            <a:r>
              <a:rPr lang="fa-IR" sz="2800" dirty="0" smtClean="0"/>
              <a:t>مدل اندازه گیری</a:t>
            </a:r>
            <a:r>
              <a:rPr lang="fa-IR" sz="3600" dirty="0" smtClean="0"/>
              <a:t>         </a:t>
            </a:r>
            <a:endParaRPr lang="en-US" sz="3600" dirty="0" smtClean="0"/>
          </a:p>
        </p:txBody>
      </p:sp>
      <p:sp>
        <p:nvSpPr>
          <p:cNvPr id="4" name="Slide Number Placeholder 3"/>
          <p:cNvSpPr>
            <a:spLocks noGrp="1"/>
          </p:cNvSpPr>
          <p:nvPr>
            <p:ph type="sldNum" sz="quarter" idx="15"/>
          </p:nvPr>
        </p:nvSpPr>
        <p:spPr/>
        <p:txBody>
          <a:bodyPr/>
          <a:lstStyle/>
          <a:p>
            <a:fld id="{75C0EA0E-9758-4E91-9918-7F5F99691648}" type="slidenum">
              <a:rPr lang="en-US" smtClean="0"/>
              <a:pPr/>
              <a:t>10</a:t>
            </a:fld>
            <a:endParaRPr lang="en-US"/>
          </a:p>
        </p:txBody>
      </p:sp>
      <p:sp>
        <p:nvSpPr>
          <p:cNvPr id="13"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7" name="Picture 3"/>
          <p:cNvPicPr>
            <a:picLocks noChangeAspect="1" noChangeArrowheads="1"/>
          </p:cNvPicPr>
          <p:nvPr/>
        </p:nvPicPr>
        <p:blipFill>
          <a:blip r:embed="rId2" cstate="print"/>
          <a:srcRect/>
          <a:stretch>
            <a:fillRect/>
          </a:stretch>
        </p:blipFill>
        <p:spPr bwMode="auto">
          <a:xfrm>
            <a:off x="285721" y="857232"/>
            <a:ext cx="2571767" cy="1928826"/>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285720" y="3357562"/>
            <a:ext cx="2643206" cy="2000264"/>
          </a:xfrm>
          <a:prstGeom prst="rect">
            <a:avLst/>
          </a:prstGeom>
          <a:noFill/>
          <a:ln w="9525">
            <a:noFill/>
            <a:miter lim="800000"/>
            <a:headEnd/>
            <a:tailEnd/>
          </a:ln>
          <a:effectLst/>
        </p:spPr>
      </p:pic>
      <p:cxnSp>
        <p:nvCxnSpPr>
          <p:cNvPr id="10" name="Straight Connector 9"/>
          <p:cNvCxnSpPr/>
          <p:nvPr/>
        </p:nvCxnSpPr>
        <p:spPr>
          <a:xfrm rot="10800000">
            <a:off x="5000628" y="1928802"/>
            <a:ext cx="1357322" cy="107157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rot="10800000" flipV="1">
            <a:off x="5072066" y="3000372"/>
            <a:ext cx="1285884" cy="1214446"/>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7615262" cy="6045348"/>
          </a:xfrm>
        </p:spPr>
        <p:txBody>
          <a:bodyPr/>
          <a:lstStyle/>
          <a:p>
            <a:pPr algn="r" rtl="1">
              <a:buNone/>
            </a:pPr>
            <a:endParaRPr lang="fa-IR" dirty="0" smtClean="0"/>
          </a:p>
          <a:p>
            <a:pPr algn="r" rtl="1">
              <a:buNone/>
            </a:pPr>
            <a:r>
              <a:rPr lang="fa-IR" dirty="0" smtClean="0"/>
              <a:t>                                            </a:t>
            </a:r>
            <a:endParaRPr lang="en-US" dirty="0"/>
          </a:p>
        </p:txBody>
      </p:sp>
      <p:sp>
        <p:nvSpPr>
          <p:cNvPr id="4" name="Slide Number Placeholder 3"/>
          <p:cNvSpPr>
            <a:spLocks noGrp="1"/>
          </p:cNvSpPr>
          <p:nvPr>
            <p:ph type="sldNum" sz="quarter" idx="15"/>
          </p:nvPr>
        </p:nvSpPr>
        <p:spPr/>
        <p:txBody>
          <a:bodyPr/>
          <a:lstStyle/>
          <a:p>
            <a:fld id="{75C0EA0E-9758-4E91-9918-7F5F99691648}" type="slidenum">
              <a:rPr lang="en-US" smtClean="0"/>
              <a:pPr/>
              <a:t>11</a:t>
            </a:fld>
            <a:endParaRPr lang="en-US"/>
          </a:p>
        </p:txBody>
      </p:sp>
      <p:sp>
        <p:nvSpPr>
          <p:cNvPr id="6" name="Down Arrow Callout 5"/>
          <p:cNvSpPr/>
          <p:nvPr/>
        </p:nvSpPr>
        <p:spPr>
          <a:xfrm>
            <a:off x="3143240" y="857232"/>
            <a:ext cx="2214578" cy="1000132"/>
          </a:xfrm>
          <a:prstGeom prst="downArrowCallou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cs typeface="+mj-cs"/>
              </a:rPr>
              <a:t>مدل نهایی</a:t>
            </a:r>
            <a:endParaRPr lang="en-US" sz="2800" dirty="0" smtClean="0">
              <a:solidFill>
                <a:schemeClr val="tx1"/>
              </a:solidFill>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1285852" y="2143116"/>
            <a:ext cx="6000792" cy="3143272"/>
          </a:xfrm>
          <a:prstGeom prst="rect">
            <a:avLst/>
          </a:prstGeom>
          <a:noFill/>
          <a:ln w="9525">
            <a:noFill/>
            <a:miter lim="800000"/>
            <a:headEnd/>
            <a:tailEnd/>
          </a:ln>
          <a:effectLst/>
        </p:spPr>
      </p:pic>
      <p:sp>
        <p:nvSpPr>
          <p:cNvPr id="8"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650653" y="2864556"/>
            <a:ext cx="1485900" cy="685800"/>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cs typeface="+mj-cs"/>
              </a:rPr>
              <a:t>اهمیت رابطه</a:t>
            </a:r>
            <a:endParaRPr lang="en-US" sz="2000" b="1" dirty="0">
              <a:solidFill>
                <a:schemeClr val="tx1"/>
              </a:solidFill>
              <a:cs typeface="+mj-cs"/>
            </a:endParaRPr>
          </a:p>
        </p:txBody>
      </p:sp>
      <p:sp>
        <p:nvSpPr>
          <p:cNvPr id="12" name="Oval 11"/>
          <p:cNvSpPr/>
          <p:nvPr/>
        </p:nvSpPr>
        <p:spPr>
          <a:xfrm>
            <a:off x="4822353" y="2861733"/>
            <a:ext cx="1485900" cy="6858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cs typeface="+mj-cs"/>
              </a:rPr>
              <a:t>رضایت‌مندی</a:t>
            </a:r>
            <a:endParaRPr lang="en-US" sz="2000" b="1" dirty="0">
              <a:solidFill>
                <a:schemeClr val="tx1"/>
              </a:solidFill>
              <a:cs typeface="+mj-cs"/>
            </a:endParaRPr>
          </a:p>
        </p:txBody>
      </p:sp>
      <p:cxnSp>
        <p:nvCxnSpPr>
          <p:cNvPr id="13" name="Straight Arrow Connector 12"/>
          <p:cNvCxnSpPr>
            <a:stCxn id="11" idx="6"/>
            <a:endCxn id="12" idx="2"/>
          </p:cNvCxnSpPr>
          <p:nvPr/>
        </p:nvCxnSpPr>
        <p:spPr>
          <a:xfrm flipV="1">
            <a:off x="4136553" y="3204634"/>
            <a:ext cx="685800" cy="28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rot="10800000">
            <a:off x="2185090" y="2613102"/>
            <a:ext cx="457200" cy="5362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rot="10800000" flipV="1">
            <a:off x="2250603" y="3172180"/>
            <a:ext cx="400050" cy="3019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1" idx="2"/>
            <a:endCxn id="19" idx="3"/>
          </p:cNvCxnSpPr>
          <p:nvPr/>
        </p:nvCxnSpPr>
        <p:spPr>
          <a:xfrm rot="10800000" flipV="1">
            <a:off x="2250603" y="3207456"/>
            <a:ext cx="400050" cy="10978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1107603" y="2300112"/>
            <a:ext cx="1085850" cy="533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Lotus" pitchFamily="2" charset="-78"/>
              </a:rPr>
              <a:t>طول مدت رابطه</a:t>
            </a:r>
            <a:endParaRPr lang="en-US" dirty="0">
              <a:solidFill>
                <a:schemeClr val="tx1"/>
              </a:solidFill>
              <a:cs typeface="B Lotus" pitchFamily="2" charset="-78"/>
            </a:endParaRPr>
          </a:p>
        </p:txBody>
      </p:sp>
      <p:sp>
        <p:nvSpPr>
          <p:cNvPr id="18" name="Rectangle 17"/>
          <p:cNvSpPr/>
          <p:nvPr/>
        </p:nvSpPr>
        <p:spPr>
          <a:xfrm>
            <a:off x="1164753" y="3200400"/>
            <a:ext cx="1085850" cy="533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cs typeface="B Lotus" pitchFamily="2" charset="-78"/>
              </a:rPr>
              <a:t>راه‌های </a:t>
            </a:r>
            <a:r>
              <a:rPr lang="fa-IR" sz="2000" dirty="0" smtClean="0">
                <a:solidFill>
                  <a:schemeClr val="tx1"/>
                </a:solidFill>
                <a:cs typeface="+mj-cs"/>
              </a:rPr>
              <a:t>دسترسی</a:t>
            </a:r>
            <a:endParaRPr lang="en-US" sz="2000" dirty="0">
              <a:solidFill>
                <a:schemeClr val="tx1"/>
              </a:solidFill>
              <a:cs typeface="+mj-cs"/>
            </a:endParaRPr>
          </a:p>
        </p:txBody>
      </p:sp>
      <p:sp>
        <p:nvSpPr>
          <p:cNvPr id="19" name="Rectangle 18"/>
          <p:cNvSpPr/>
          <p:nvPr/>
        </p:nvSpPr>
        <p:spPr>
          <a:xfrm>
            <a:off x="1164753" y="4038600"/>
            <a:ext cx="1085850" cy="533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cs typeface="+mj-cs"/>
              </a:rPr>
              <a:t>هزینه</a:t>
            </a:r>
            <a:endParaRPr lang="en-US" sz="2000" dirty="0">
              <a:solidFill>
                <a:schemeClr val="tx1"/>
              </a:solidFill>
              <a:cs typeface="+mj-cs"/>
            </a:endParaRPr>
          </a:p>
        </p:txBody>
      </p:sp>
      <p:cxnSp>
        <p:nvCxnSpPr>
          <p:cNvPr id="20" name="Straight Arrow Connector 19"/>
          <p:cNvCxnSpPr/>
          <p:nvPr/>
        </p:nvCxnSpPr>
        <p:spPr>
          <a:xfrm flipV="1">
            <a:off x="6308253" y="2743200"/>
            <a:ext cx="400050" cy="4600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6479703" y="2209800"/>
            <a:ext cx="1085850" cy="533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mj-cs"/>
              </a:rPr>
              <a:t>تعدد رابطه</a:t>
            </a:r>
            <a:endParaRPr lang="en-US" dirty="0">
              <a:solidFill>
                <a:schemeClr val="tx1"/>
              </a:solidFill>
              <a:cs typeface="+mj-cs"/>
            </a:endParaRPr>
          </a:p>
        </p:txBody>
      </p:sp>
      <p:sp>
        <p:nvSpPr>
          <p:cNvPr id="22" name="Rectangle 21"/>
          <p:cNvSpPr/>
          <p:nvPr/>
        </p:nvSpPr>
        <p:spPr>
          <a:xfrm>
            <a:off x="6536853" y="3733800"/>
            <a:ext cx="1085850" cy="533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mj-cs"/>
              </a:rPr>
              <a:t>بقای رابطه</a:t>
            </a:r>
            <a:endParaRPr lang="en-US" dirty="0">
              <a:solidFill>
                <a:schemeClr val="tx1"/>
              </a:solidFill>
              <a:cs typeface="+mj-cs"/>
            </a:endParaRPr>
          </a:p>
        </p:txBody>
      </p:sp>
      <p:cxnSp>
        <p:nvCxnSpPr>
          <p:cNvPr id="23" name="Straight Arrow Connector 22"/>
          <p:cNvCxnSpPr/>
          <p:nvPr/>
        </p:nvCxnSpPr>
        <p:spPr>
          <a:xfrm rot="16200000" flipH="1">
            <a:off x="6139979" y="3413125"/>
            <a:ext cx="550333" cy="2434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214282" y="214291"/>
            <a:ext cx="8429684" cy="1200329"/>
          </a:xfrm>
          <a:prstGeom prst="rect">
            <a:avLst/>
          </a:prstGeom>
          <a:noFill/>
        </p:spPr>
        <p:txBody>
          <a:bodyPr wrap="square" rtlCol="0">
            <a:spAutoFit/>
          </a:bodyPr>
          <a:lstStyle/>
          <a:p>
            <a:pPr algn="ctr" rtl="1"/>
            <a:r>
              <a:rPr lang="fa-IR" sz="2400" b="1" dirty="0" smtClean="0">
                <a:solidFill>
                  <a:schemeClr val="bg1"/>
                </a:solidFill>
                <a:cs typeface="B Lotus" pitchFamily="2" charset="-78"/>
              </a:rPr>
              <a:t>ی</a:t>
            </a:r>
            <a:r>
              <a:rPr lang="fa-IR" sz="2400" dirty="0" smtClean="0"/>
              <a:t>توجه: روابط بین متغیرهای پنهان با مشاهده شده را بارهای عاملی و روابط بین</a:t>
            </a:r>
            <a:r>
              <a:rPr lang="en-US" sz="2400" dirty="0" smtClean="0"/>
              <a:t> </a:t>
            </a:r>
            <a:r>
              <a:rPr lang="fa-IR" sz="2400" dirty="0" smtClean="0"/>
              <a:t>متغیرهای پنهان را ضرایب ساختاری گویند.</a:t>
            </a:r>
            <a:endParaRPr lang="en-US" sz="2400" dirty="0" smtClean="0"/>
          </a:p>
          <a:p>
            <a:pPr algn="ctr" rtl="1"/>
            <a:r>
              <a:rPr lang="fa-IR" sz="2400" b="1" dirty="0" smtClean="0">
                <a:solidFill>
                  <a:schemeClr val="bg1"/>
                </a:solidFill>
                <a:cs typeface="B Lotus" pitchFamily="2" charset="-78"/>
              </a:rPr>
              <a:t>ن مدل و مدل رگرسیونی وجوارد؟</a:t>
            </a:r>
            <a:endParaRPr lang="en-US" sz="2400" b="1" dirty="0">
              <a:solidFill>
                <a:schemeClr val="bg1"/>
              </a:solidFill>
              <a:cs typeface="B Lotus" pitchFamily="2" charset="-78"/>
            </a:endParaRPr>
          </a:p>
        </p:txBody>
      </p:sp>
      <p:sp>
        <p:nvSpPr>
          <p:cNvPr id="27" name="Oval 26"/>
          <p:cNvSpPr/>
          <p:nvPr/>
        </p:nvSpPr>
        <p:spPr>
          <a:xfrm>
            <a:off x="3622203" y="4572000"/>
            <a:ext cx="1485900" cy="68580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accent2">
                    <a:lumMod val="75000"/>
                  </a:schemeClr>
                </a:solidFill>
                <a:cs typeface="+mj-cs"/>
              </a:rPr>
              <a:t>متغیرهای پنهان یا مکنون</a:t>
            </a:r>
            <a:endParaRPr lang="en-US" sz="2000" b="1" dirty="0">
              <a:solidFill>
                <a:schemeClr val="accent2">
                  <a:lumMod val="75000"/>
                </a:schemeClr>
              </a:solidFill>
              <a:cs typeface="+mj-cs"/>
            </a:endParaRPr>
          </a:p>
        </p:txBody>
      </p:sp>
      <p:sp>
        <p:nvSpPr>
          <p:cNvPr id="28" name="Rectangle 27"/>
          <p:cNvSpPr/>
          <p:nvPr/>
        </p:nvSpPr>
        <p:spPr>
          <a:xfrm>
            <a:off x="936153" y="2057400"/>
            <a:ext cx="1543050" cy="304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136803" y="1905000"/>
            <a:ext cx="1543050" cy="304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541770" y="5692422"/>
            <a:ext cx="2286000" cy="68580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accent2">
                    <a:lumMod val="75000"/>
                  </a:schemeClr>
                </a:solidFill>
                <a:cs typeface="+mj-cs"/>
              </a:rPr>
              <a:t>متغیرهای آشکار یا مشاهده‌شده یا نشانگرها</a:t>
            </a:r>
            <a:endParaRPr lang="en-US" sz="2000" b="1" dirty="0">
              <a:solidFill>
                <a:schemeClr val="accent2">
                  <a:lumMod val="75000"/>
                </a:schemeClr>
              </a:solidFill>
              <a:cs typeface="+mj-cs"/>
            </a:endParaRPr>
          </a:p>
        </p:txBody>
      </p:sp>
      <p:sp>
        <p:nvSpPr>
          <p:cNvPr id="35" name="Oval 34"/>
          <p:cNvSpPr/>
          <p:nvPr/>
        </p:nvSpPr>
        <p:spPr>
          <a:xfrm>
            <a:off x="2593503" y="1676400"/>
            <a:ext cx="1600200" cy="68580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accent2">
                    <a:lumMod val="75000"/>
                  </a:schemeClr>
                </a:solidFill>
                <a:cs typeface="+mj-cs"/>
              </a:rPr>
              <a:t>متغیر پنهان مستقل یا برونزا</a:t>
            </a:r>
            <a:endParaRPr lang="en-US" sz="2000" b="1" dirty="0">
              <a:solidFill>
                <a:schemeClr val="accent2">
                  <a:lumMod val="75000"/>
                </a:schemeClr>
              </a:solidFill>
              <a:cs typeface="+mj-cs"/>
            </a:endParaRPr>
          </a:p>
        </p:txBody>
      </p:sp>
      <p:sp>
        <p:nvSpPr>
          <p:cNvPr id="36" name="Oval 35"/>
          <p:cNvSpPr/>
          <p:nvPr/>
        </p:nvSpPr>
        <p:spPr>
          <a:xfrm>
            <a:off x="4650903" y="1783644"/>
            <a:ext cx="1943100" cy="68580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accent2">
                    <a:lumMod val="75000"/>
                  </a:schemeClr>
                </a:solidFill>
                <a:cs typeface="+mj-cs"/>
              </a:rPr>
              <a:t>متغیر پنهان وابسته یا  درون‌زا</a:t>
            </a:r>
            <a:endParaRPr lang="en-US" sz="2000" b="1" dirty="0">
              <a:solidFill>
                <a:schemeClr val="accent2">
                  <a:lumMod val="75000"/>
                </a:schemeClr>
              </a:solidFill>
              <a:cs typeface="+mj-cs"/>
            </a:endParaRPr>
          </a:p>
        </p:txBody>
      </p:sp>
      <p:sp>
        <p:nvSpPr>
          <p:cNvPr id="38" name="Rectangle 2"/>
          <p:cNvSpPr txBox="1">
            <a:spLocks noChangeArrowheads="1"/>
          </p:cNvSpPr>
          <p:nvPr/>
        </p:nvSpPr>
        <p:spPr>
          <a:xfrm>
            <a:off x="3500430" y="500042"/>
            <a:ext cx="2500330" cy="642942"/>
          </a:xfrm>
          <a:prstGeom prst="rect">
            <a:avLst/>
          </a:prstGeom>
        </p:spPr>
        <p:txBody>
          <a:bodyPr/>
          <a:lstStyle/>
          <a:p>
            <a:pPr marL="0" marR="0" lvl="0" indent="0" algn="r" defTabSz="457200" rtl="1" eaLnBrk="1" fontAlgn="auto" latinLnBrk="0" hangingPunct="1">
              <a:lnSpc>
                <a:spcPct val="100000"/>
              </a:lnSpc>
              <a:spcBef>
                <a:spcPct val="0"/>
              </a:spcBef>
              <a:spcAft>
                <a:spcPts val="0"/>
              </a:spcAft>
              <a:buClrTx/>
              <a:buSzTx/>
              <a:buFontTx/>
              <a:buNone/>
              <a:tabLst/>
              <a:defRPr/>
            </a:pPr>
            <a:endParaRPr lang="en-US" sz="2800" b="1" dirty="0">
              <a:cs typeface="B Morvarid" pitchFamily="2" charset="-78"/>
            </a:endParaRPr>
          </a:p>
        </p:txBody>
      </p:sp>
      <p:sp>
        <p:nvSpPr>
          <p:cNvPr id="37" name="Slide Number Placeholder 36"/>
          <p:cNvSpPr>
            <a:spLocks noGrp="1"/>
          </p:cNvSpPr>
          <p:nvPr>
            <p:ph type="sldNum" sz="quarter" idx="12"/>
          </p:nvPr>
        </p:nvSpPr>
        <p:spPr/>
        <p:txBody>
          <a:bodyPr/>
          <a:lstStyle/>
          <a:p>
            <a:fld id="{75C0EA0E-9758-4E91-9918-7F5F99691648}" type="slidenum">
              <a:rPr lang="en-US" smtClean="0"/>
              <a:pPr/>
              <a:t>12</a:t>
            </a:fld>
            <a:endParaRPr lang="en-US"/>
          </a:p>
        </p:txBody>
      </p:sp>
      <p:cxnSp>
        <p:nvCxnSpPr>
          <p:cNvPr id="40" name="Straight Connector 39"/>
          <p:cNvCxnSpPr/>
          <p:nvPr/>
        </p:nvCxnSpPr>
        <p:spPr>
          <a:xfrm rot="5400000">
            <a:off x="4572000" y="3643314"/>
            <a:ext cx="928694" cy="642942"/>
          </a:xfrm>
          <a:prstGeom prst="line">
            <a:avLst/>
          </a:prstGeom>
        </p:spPr>
        <p:style>
          <a:lnRef idx="3">
            <a:schemeClr val="accent3"/>
          </a:lnRef>
          <a:fillRef idx="0">
            <a:schemeClr val="accent3"/>
          </a:fillRef>
          <a:effectRef idx="2">
            <a:schemeClr val="accent3"/>
          </a:effectRef>
          <a:fontRef idx="minor">
            <a:schemeClr val="tx1"/>
          </a:fontRef>
        </p:style>
      </p:cxnSp>
      <p:cxnSp>
        <p:nvCxnSpPr>
          <p:cNvPr id="42" name="Straight Connector 41"/>
          <p:cNvCxnSpPr>
            <a:stCxn id="11" idx="4"/>
          </p:cNvCxnSpPr>
          <p:nvPr/>
        </p:nvCxnSpPr>
        <p:spPr>
          <a:xfrm rot="16200000" flipH="1">
            <a:off x="3257661" y="3686297"/>
            <a:ext cx="878776" cy="606893"/>
          </a:xfrm>
          <a:prstGeom prst="line">
            <a:avLst/>
          </a:prstGeom>
        </p:spPr>
        <p:style>
          <a:lnRef idx="3">
            <a:schemeClr val="accent3"/>
          </a:lnRef>
          <a:fillRef idx="0">
            <a:schemeClr val="accent3"/>
          </a:fillRef>
          <a:effectRef idx="2">
            <a:schemeClr val="accent3"/>
          </a:effectRef>
          <a:fontRef idx="minor">
            <a:schemeClr val="tx1"/>
          </a:fontRef>
        </p:style>
      </p:cxnSp>
      <p:cxnSp>
        <p:nvCxnSpPr>
          <p:cNvPr id="45" name="Straight Connector 44"/>
          <p:cNvCxnSpPr>
            <a:stCxn id="29" idx="2"/>
          </p:cNvCxnSpPr>
          <p:nvPr/>
        </p:nvCxnSpPr>
        <p:spPr>
          <a:xfrm rot="5400000">
            <a:off x="5644908" y="4737348"/>
            <a:ext cx="1047768" cy="1479072"/>
          </a:xfrm>
          <a:prstGeom prst="line">
            <a:avLst/>
          </a:prstGeom>
        </p:spPr>
        <p:style>
          <a:lnRef idx="3">
            <a:schemeClr val="accent1"/>
          </a:lnRef>
          <a:fillRef idx="0">
            <a:schemeClr val="accent1"/>
          </a:fillRef>
          <a:effectRef idx="2">
            <a:schemeClr val="accent1"/>
          </a:effectRef>
          <a:fontRef idx="minor">
            <a:schemeClr val="tx1"/>
          </a:fontRef>
        </p:style>
      </p:cxnSp>
      <p:cxnSp>
        <p:nvCxnSpPr>
          <p:cNvPr id="49" name="Straight Connector 48"/>
          <p:cNvCxnSpPr>
            <a:stCxn id="28" idx="2"/>
          </p:cNvCxnSpPr>
          <p:nvPr/>
        </p:nvCxnSpPr>
        <p:spPr>
          <a:xfrm rot="16200000" flipH="1">
            <a:off x="2334965" y="4478113"/>
            <a:ext cx="895368" cy="214994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3238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normAutofit/>
          </a:bodyPr>
          <a:lstStyle/>
          <a:p>
            <a:pPr algn="r" rtl="1">
              <a:buNone/>
            </a:pPr>
            <a:endParaRPr lang="fa-IR" sz="4000" b="1" dirty="0" smtClean="0"/>
          </a:p>
          <a:p>
            <a:pPr algn="r" rtl="1">
              <a:buNone/>
            </a:pPr>
            <a:endParaRPr lang="fa-IR" sz="4000" b="1" dirty="0" smtClean="0"/>
          </a:p>
          <a:p>
            <a:pPr algn="r" rtl="1">
              <a:buNone/>
            </a:pPr>
            <a:endParaRPr lang="fa-IR" sz="4000" b="1" dirty="0" smtClean="0"/>
          </a:p>
          <a:p>
            <a:pPr algn="r" rtl="1">
              <a:buNone/>
            </a:pPr>
            <a:r>
              <a:rPr lang="fa-IR" sz="4000" b="1" dirty="0" smtClean="0"/>
              <a:t>     مراحل مدلسازی معادلات ساختاری</a:t>
            </a:r>
            <a:endParaRPr lang="en-US" sz="4000" dirty="0"/>
          </a:p>
        </p:txBody>
      </p:sp>
      <p:sp>
        <p:nvSpPr>
          <p:cNvPr id="4" name="Slide Number Placeholder 3"/>
          <p:cNvSpPr>
            <a:spLocks noGrp="1"/>
          </p:cNvSpPr>
          <p:nvPr>
            <p:ph type="sldNum" sz="quarter" idx="15"/>
          </p:nvPr>
        </p:nvSpPr>
        <p:spPr/>
        <p:txBody>
          <a:bodyPr/>
          <a:lstStyle/>
          <a:p>
            <a:fld id="{75C0EA0E-9758-4E91-9918-7F5F99691648}" type="slidenum">
              <a:rPr lang="en-US" smtClean="0"/>
              <a:pPr/>
              <a:t>13</a:t>
            </a:fld>
            <a:endParaRPr lang="en-US"/>
          </a:p>
        </p:txBody>
      </p:sp>
      <p:sp>
        <p:nvSpPr>
          <p:cNvPr id="5"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714348" y="785795"/>
          <a:ext cx="7210452" cy="5000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5"/>
          </p:nvPr>
        </p:nvSpPr>
        <p:spPr/>
        <p:txBody>
          <a:bodyPr/>
          <a:lstStyle/>
          <a:p>
            <a:fld id="{75C0EA0E-9758-4E91-9918-7F5F99691648}" type="slidenum">
              <a:rPr lang="en-US" smtClean="0"/>
              <a:pPr/>
              <a:t>14</a:t>
            </a:fld>
            <a:endParaRPr lang="en-US"/>
          </a:p>
        </p:txBody>
      </p:sp>
      <p:sp>
        <p:nvSpPr>
          <p:cNvPr id="5"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500042"/>
            <a:ext cx="7467600" cy="5973910"/>
          </a:xfrm>
        </p:spPr>
        <p:txBody>
          <a:bodyPr>
            <a:noAutofit/>
          </a:bodyPr>
          <a:lstStyle/>
          <a:p>
            <a:pPr algn="r" rtl="1">
              <a:buNone/>
            </a:pPr>
            <a:r>
              <a:rPr lang="fa-IR" sz="3200" b="1" dirty="0" smtClean="0">
                <a:cs typeface="+mj-cs"/>
              </a:rPr>
              <a:t>1) تدوین مدل</a:t>
            </a:r>
            <a:endParaRPr lang="en-US" sz="3200" b="1" dirty="0" smtClean="0">
              <a:cs typeface="+mj-cs"/>
            </a:endParaRPr>
          </a:p>
          <a:p>
            <a:pPr algn="r" rtl="1">
              <a:buNone/>
            </a:pPr>
            <a:endParaRPr lang="fa-IR" sz="3200" b="1" dirty="0" smtClean="0">
              <a:cs typeface="+mj-cs"/>
            </a:endParaRPr>
          </a:p>
          <a:p>
            <a:pPr algn="r" rtl="1">
              <a:buNone/>
            </a:pPr>
            <a:r>
              <a:rPr lang="fa-IR" dirty="0" smtClean="0">
                <a:cs typeface="+mj-cs"/>
              </a:rPr>
              <a:t>تدوین مدل شامل به کار بردن کلیه نظریه های مرتبط، پژوهش ها و اطلاعات در دسترس وطرح مدل نظری است.</a:t>
            </a:r>
          </a:p>
          <a:p>
            <a:pPr algn="r" rtl="1">
              <a:buNone/>
            </a:pPr>
            <a:r>
              <a:rPr lang="fa-IR" dirty="0" smtClean="0">
                <a:cs typeface="+mj-cs"/>
              </a:rPr>
              <a:t>به بیان دیگر تدوین مدل تصمیم در این باره است که :</a:t>
            </a:r>
          </a:p>
          <a:p>
            <a:pPr algn="r" rtl="1">
              <a:buNone/>
            </a:pPr>
            <a:endParaRPr lang="fa-IR" dirty="0" smtClean="0">
              <a:cs typeface="+mj-cs"/>
            </a:endParaRPr>
          </a:p>
          <a:p>
            <a:pPr algn="r" rtl="1">
              <a:lnSpc>
                <a:spcPct val="150000"/>
              </a:lnSpc>
              <a:buClr>
                <a:srgbClr val="FFFF00"/>
              </a:buClr>
              <a:buSzPct val="200000"/>
              <a:buNone/>
            </a:pPr>
            <a:r>
              <a:rPr lang="en-CA" dirty="0" smtClean="0">
                <a:cs typeface="+mj-cs"/>
              </a:rPr>
              <a:t> </a:t>
            </a:r>
            <a:r>
              <a:rPr lang="fa-IR" dirty="0" smtClean="0">
                <a:cs typeface="+mj-cs"/>
              </a:rPr>
              <a:t>چه متغیرهای پنهان  و آشکاری می بایست در مدل وارد شوند؟</a:t>
            </a:r>
          </a:p>
          <a:p>
            <a:pPr algn="r" rtl="1">
              <a:lnSpc>
                <a:spcPct val="150000"/>
              </a:lnSpc>
              <a:buClr>
                <a:srgbClr val="FFFF00"/>
              </a:buClr>
              <a:buSzPct val="200000"/>
              <a:buNone/>
            </a:pPr>
            <a:r>
              <a:rPr lang="fa-IR" dirty="0" smtClean="0">
                <a:cs typeface="+mj-cs"/>
              </a:rPr>
              <a:t> این متغیرها چگونه ارتباطی با یکدیگر دارند؟</a:t>
            </a:r>
          </a:p>
          <a:p>
            <a:pPr algn="r" rtl="1">
              <a:lnSpc>
                <a:spcPct val="150000"/>
              </a:lnSpc>
              <a:buClr>
                <a:srgbClr val="FFFF00"/>
              </a:buClr>
              <a:buSzPct val="200000"/>
              <a:buNone/>
            </a:pPr>
            <a:r>
              <a:rPr lang="fa-IR" dirty="0" smtClean="0">
                <a:cs typeface="+mj-cs"/>
              </a:rPr>
              <a:t>تاثیرات مستقیم و غیر مستقیم آن ها بر هم چگونه است؟</a:t>
            </a:r>
          </a:p>
        </p:txBody>
      </p:sp>
      <p:sp>
        <p:nvSpPr>
          <p:cNvPr id="3" name="Slide Number Placeholder 2"/>
          <p:cNvSpPr>
            <a:spLocks noGrp="1"/>
          </p:cNvSpPr>
          <p:nvPr>
            <p:ph type="sldNum" sz="quarter" idx="15"/>
          </p:nvPr>
        </p:nvSpPr>
        <p:spPr/>
        <p:txBody>
          <a:bodyPr/>
          <a:lstStyle/>
          <a:p>
            <a:fld id="{75C0EA0E-9758-4E91-9918-7F5F99691648}" type="slidenum">
              <a:rPr lang="en-US" smtClean="0"/>
              <a:pPr/>
              <a:t>15</a:t>
            </a:fld>
            <a:endParaRPr lang="en-US"/>
          </a:p>
        </p:txBody>
      </p:sp>
      <p:sp>
        <p:nvSpPr>
          <p:cNvPr id="4"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500042"/>
            <a:ext cx="7467600" cy="5973910"/>
          </a:xfrm>
        </p:spPr>
        <p:txBody>
          <a:bodyPr>
            <a:normAutofit/>
          </a:bodyPr>
          <a:lstStyle/>
          <a:p>
            <a:pPr algn="r" rtl="1">
              <a:lnSpc>
                <a:spcPct val="110000"/>
              </a:lnSpc>
              <a:buNone/>
            </a:pPr>
            <a:r>
              <a:rPr lang="fa-IR" sz="3200" b="1" dirty="0" smtClean="0"/>
              <a:t>2)تشخیص مدل</a:t>
            </a:r>
            <a:endParaRPr lang="en-US" sz="3200" b="1" dirty="0" smtClean="0"/>
          </a:p>
          <a:p>
            <a:pPr algn="r" rtl="1">
              <a:lnSpc>
                <a:spcPct val="110000"/>
              </a:lnSpc>
              <a:buNone/>
            </a:pPr>
            <a:endParaRPr lang="fa-IR" b="1" dirty="0" smtClean="0"/>
          </a:p>
          <a:p>
            <a:pPr algn="r" rtl="1">
              <a:lnSpc>
                <a:spcPct val="150000"/>
              </a:lnSpc>
              <a:buNone/>
            </a:pPr>
            <a:r>
              <a:rPr lang="fa-IR" dirty="0" smtClean="0"/>
              <a:t>در مساله تشخیص این سوال مطرح می شود: آیا بر اساس داده های نمونه ای(شامل شده درماتریس کواریانس نمونه ای</a:t>
            </a:r>
            <a:r>
              <a:rPr lang="en-US" dirty="0" smtClean="0"/>
              <a:t>(s </a:t>
            </a:r>
            <a:r>
              <a:rPr lang="fa-IR" dirty="0" smtClean="0"/>
              <a:t>و مدل نظری (تعریف شده بوسیله ماتریس کواریانس جامعه یا </a:t>
            </a:r>
            <a:r>
              <a:rPr lang="el-GR" dirty="0" smtClean="0"/>
              <a:t>Σ </a:t>
            </a:r>
            <a:r>
              <a:rPr lang="fa-IR" dirty="0" smtClean="0"/>
              <a:t>)</a:t>
            </a:r>
            <a:r>
              <a:rPr lang="el-GR" dirty="0" smtClean="0"/>
              <a:t>، </a:t>
            </a:r>
            <a:r>
              <a:rPr lang="fa-IR" dirty="0" smtClean="0"/>
              <a:t>می توان مجموعه منحصر به فردی از برآورد پارامتر ها یافت؟</a:t>
            </a:r>
            <a:endParaRPr lang="fa-IR" b="1" dirty="0" smtClean="0"/>
          </a:p>
        </p:txBody>
      </p:sp>
      <p:sp>
        <p:nvSpPr>
          <p:cNvPr id="4" name="Slide Number Placeholder 3"/>
          <p:cNvSpPr>
            <a:spLocks noGrp="1"/>
          </p:cNvSpPr>
          <p:nvPr>
            <p:ph type="sldNum" sz="quarter" idx="15"/>
          </p:nvPr>
        </p:nvSpPr>
        <p:spPr/>
        <p:txBody>
          <a:bodyPr/>
          <a:lstStyle/>
          <a:p>
            <a:fld id="{75C0EA0E-9758-4E91-9918-7F5F99691648}" type="slidenum">
              <a:rPr lang="en-US" smtClean="0"/>
              <a:pPr/>
              <a:t>16</a:t>
            </a:fld>
            <a:endParaRPr lang="en-US"/>
          </a:p>
        </p:txBody>
      </p:sp>
      <p:sp>
        <p:nvSpPr>
          <p:cNvPr id="5"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467600" cy="5902472"/>
          </a:xfrm>
        </p:spPr>
        <p:txBody>
          <a:bodyPr>
            <a:normAutofit/>
          </a:bodyPr>
          <a:lstStyle/>
          <a:p>
            <a:pPr algn="r" rtl="1">
              <a:buNone/>
            </a:pPr>
            <a:endParaRPr lang="en-US" sz="4000" b="1" dirty="0" smtClean="0"/>
          </a:p>
          <a:p>
            <a:pPr algn="r" rtl="1">
              <a:buNone/>
            </a:pPr>
            <a:endParaRPr lang="en-US" sz="4000" b="1" dirty="0" smtClean="0"/>
          </a:p>
          <a:p>
            <a:pPr algn="r" rtl="1">
              <a:buNone/>
            </a:pPr>
            <a:endParaRPr lang="en-US" sz="4000" b="1" dirty="0" smtClean="0"/>
          </a:p>
          <a:p>
            <a:pPr algn="r" rtl="1">
              <a:buNone/>
            </a:pPr>
            <a:r>
              <a:rPr lang="en-US" sz="4000" b="1" dirty="0" smtClean="0"/>
              <a:t>            </a:t>
            </a:r>
            <a:r>
              <a:rPr lang="fa-IR" sz="4000" b="1" dirty="0" smtClean="0"/>
              <a:t>سه سطح تشخیص مدل</a:t>
            </a:r>
          </a:p>
          <a:p>
            <a:pPr algn="r" rtl="1">
              <a:buNone/>
            </a:pPr>
            <a:endParaRPr lang="en-US" sz="4000" dirty="0"/>
          </a:p>
        </p:txBody>
      </p:sp>
      <p:sp>
        <p:nvSpPr>
          <p:cNvPr id="4" name="Slide Number Placeholder 3"/>
          <p:cNvSpPr>
            <a:spLocks noGrp="1"/>
          </p:cNvSpPr>
          <p:nvPr>
            <p:ph type="sldNum" sz="quarter" idx="15"/>
          </p:nvPr>
        </p:nvSpPr>
        <p:spPr/>
        <p:txBody>
          <a:bodyPr/>
          <a:lstStyle/>
          <a:p>
            <a:fld id="{75C0EA0E-9758-4E91-9918-7F5F99691648}" type="slidenum">
              <a:rPr lang="en-US" smtClean="0"/>
              <a:pPr/>
              <a:t>17</a:t>
            </a:fld>
            <a:endParaRPr lang="en-US"/>
          </a:p>
        </p:txBody>
      </p:sp>
      <p:sp>
        <p:nvSpPr>
          <p:cNvPr id="6"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85853" y="500042"/>
            <a:ext cx="5214974" cy="461665"/>
          </a:xfrm>
          <a:prstGeom prst="rect">
            <a:avLst/>
          </a:prstGeom>
          <a:noFill/>
        </p:spPr>
        <p:txBody>
          <a:bodyPr wrap="square" rtlCol="0">
            <a:spAutoFit/>
          </a:bodyPr>
          <a:lstStyle/>
          <a:p>
            <a:pPr algn="r" rtl="1"/>
            <a:r>
              <a:rPr lang="fa-IR" sz="2400" b="1" dirty="0" smtClean="0">
                <a:cs typeface="+mj-cs"/>
              </a:rPr>
              <a:t>مدل کاملا مشخص </a:t>
            </a:r>
            <a:r>
              <a:rPr lang="en-CA" sz="2400" b="1" dirty="0" smtClean="0">
                <a:effectLst>
                  <a:outerShdw blurRad="38100" dist="38100" dir="2700000" algn="tl">
                    <a:srgbClr val="000000">
                      <a:alpha val="43137"/>
                    </a:srgbClr>
                  </a:outerShdw>
                </a:effectLst>
                <a:cs typeface="B Farnaz" pitchFamily="2" charset="-78"/>
              </a:rPr>
              <a:t>Just-Identified</a:t>
            </a:r>
            <a:endParaRPr lang="en-CA" sz="2400" b="1" dirty="0">
              <a:effectLst>
                <a:outerShdw blurRad="38100" dist="38100" dir="2700000" algn="tl">
                  <a:srgbClr val="000000">
                    <a:alpha val="43137"/>
                  </a:srgbClr>
                </a:outerShdw>
              </a:effectLst>
              <a:cs typeface="B Farnaz" pitchFamily="2" charset="-78"/>
            </a:endParaRPr>
          </a:p>
        </p:txBody>
      </p:sp>
      <p:sp>
        <p:nvSpPr>
          <p:cNvPr id="11" name="TextBox 10"/>
          <p:cNvSpPr txBox="1"/>
          <p:nvPr/>
        </p:nvSpPr>
        <p:spPr>
          <a:xfrm>
            <a:off x="1000100" y="1500175"/>
            <a:ext cx="2037939" cy="954107"/>
          </a:xfrm>
          <a:prstGeom prst="rect">
            <a:avLst/>
          </a:prstGeom>
          <a:noFill/>
        </p:spPr>
        <p:txBody>
          <a:bodyPr wrap="square" rtlCol="0">
            <a:spAutoFit/>
          </a:bodyPr>
          <a:lstStyle/>
          <a:p>
            <a:r>
              <a:rPr lang="en-CA" sz="2800" dirty="0" smtClean="0"/>
              <a:t>x – y = 2</a:t>
            </a:r>
          </a:p>
          <a:p>
            <a:r>
              <a:rPr lang="en-CA" sz="2800" dirty="0" smtClean="0"/>
              <a:t>x + y = 4</a:t>
            </a:r>
            <a:endParaRPr lang="en-CA" sz="2800" dirty="0"/>
          </a:p>
        </p:txBody>
      </p:sp>
      <p:sp>
        <p:nvSpPr>
          <p:cNvPr id="12" name="Left Brace 11"/>
          <p:cNvSpPr/>
          <p:nvPr/>
        </p:nvSpPr>
        <p:spPr>
          <a:xfrm>
            <a:off x="785786" y="1571612"/>
            <a:ext cx="285752" cy="936104"/>
          </a:xfrm>
          <a:prstGeom prst="leftBrace">
            <a:avLst>
              <a:gd name="adj1" fmla="val 54131"/>
              <a:gd name="adj2" fmla="val 49603"/>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CA" dirty="0"/>
          </a:p>
        </p:txBody>
      </p:sp>
      <p:sp>
        <p:nvSpPr>
          <p:cNvPr id="13" name="Right Arrow 12"/>
          <p:cNvSpPr/>
          <p:nvPr/>
        </p:nvSpPr>
        <p:spPr>
          <a:xfrm>
            <a:off x="3143240" y="1785926"/>
            <a:ext cx="486054" cy="360040"/>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Left Brace 13"/>
          <p:cNvSpPr/>
          <p:nvPr/>
        </p:nvSpPr>
        <p:spPr>
          <a:xfrm>
            <a:off x="3857620" y="1500174"/>
            <a:ext cx="216024" cy="936104"/>
          </a:xfrm>
          <a:prstGeom prst="leftBrace">
            <a:avLst>
              <a:gd name="adj1" fmla="val 54131"/>
              <a:gd name="adj2" fmla="val 49603"/>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CA" dirty="0"/>
          </a:p>
        </p:txBody>
      </p:sp>
      <p:sp>
        <p:nvSpPr>
          <p:cNvPr id="15" name="TextBox 14"/>
          <p:cNvSpPr txBox="1"/>
          <p:nvPr/>
        </p:nvSpPr>
        <p:spPr>
          <a:xfrm>
            <a:off x="4071934" y="1428736"/>
            <a:ext cx="1631713" cy="954107"/>
          </a:xfrm>
          <a:prstGeom prst="rect">
            <a:avLst/>
          </a:prstGeom>
          <a:noFill/>
        </p:spPr>
        <p:txBody>
          <a:bodyPr wrap="square" rtlCol="0">
            <a:spAutoFit/>
          </a:bodyPr>
          <a:lstStyle/>
          <a:p>
            <a:r>
              <a:rPr lang="en-CA" sz="2800" dirty="0" smtClean="0"/>
              <a:t>x = 3</a:t>
            </a:r>
          </a:p>
          <a:p>
            <a:r>
              <a:rPr lang="en-CA" sz="2800" dirty="0" smtClean="0"/>
              <a:t>y = 1</a:t>
            </a:r>
            <a:endParaRPr lang="en-CA" sz="2800" dirty="0"/>
          </a:p>
        </p:txBody>
      </p:sp>
      <p:sp>
        <p:nvSpPr>
          <p:cNvPr id="16" name="TextBox 15"/>
          <p:cNvSpPr txBox="1"/>
          <p:nvPr/>
        </p:nvSpPr>
        <p:spPr>
          <a:xfrm>
            <a:off x="5857884" y="1571612"/>
            <a:ext cx="2143139" cy="461665"/>
          </a:xfrm>
          <a:prstGeom prst="rect">
            <a:avLst/>
          </a:prstGeom>
          <a:noFill/>
        </p:spPr>
        <p:txBody>
          <a:bodyPr wrap="square" rtlCol="0">
            <a:spAutoFit/>
          </a:bodyPr>
          <a:lstStyle/>
          <a:p>
            <a:pPr algn="ctr"/>
            <a:r>
              <a:rPr lang="fa-IR" sz="2400" dirty="0" smtClean="0">
                <a:cs typeface="B Farnaz" pitchFamily="2" charset="-78"/>
              </a:rPr>
              <a:t>دو معادله ، دو مجهول</a:t>
            </a:r>
            <a:endParaRPr lang="en-CA" sz="2400" dirty="0">
              <a:cs typeface="B Farnaz" pitchFamily="2" charset="-78"/>
            </a:endParaRPr>
          </a:p>
        </p:txBody>
      </p:sp>
      <p:sp>
        <p:nvSpPr>
          <p:cNvPr id="17" name="TextBox 16"/>
          <p:cNvSpPr txBox="1"/>
          <p:nvPr/>
        </p:nvSpPr>
        <p:spPr>
          <a:xfrm>
            <a:off x="1121207" y="4286256"/>
            <a:ext cx="6858000" cy="830997"/>
          </a:xfrm>
          <a:prstGeom prst="rect">
            <a:avLst/>
          </a:prstGeom>
          <a:noFill/>
        </p:spPr>
        <p:txBody>
          <a:bodyPr wrap="square" rtlCol="0">
            <a:spAutoFit/>
          </a:bodyPr>
          <a:lstStyle/>
          <a:p>
            <a:pPr algn="ctr" rtl="1"/>
            <a:r>
              <a:rPr lang="en-CA" sz="2400" b="1" dirty="0" smtClean="0">
                <a:cs typeface="B Farnaz" pitchFamily="2" charset="-78"/>
              </a:rPr>
              <a:t>Things we know    =     Things we want to know</a:t>
            </a:r>
            <a:endParaRPr lang="en-CA" sz="2400" b="1" dirty="0">
              <a:cs typeface="B Farnaz" pitchFamily="2" charset="-78"/>
            </a:endParaRPr>
          </a:p>
        </p:txBody>
      </p:sp>
      <p:sp>
        <p:nvSpPr>
          <p:cNvPr id="19" name="Slide Number Placeholder 18"/>
          <p:cNvSpPr>
            <a:spLocks noGrp="1"/>
          </p:cNvSpPr>
          <p:nvPr>
            <p:ph type="sldNum" sz="quarter" idx="12"/>
          </p:nvPr>
        </p:nvSpPr>
        <p:spPr/>
        <p:txBody>
          <a:bodyPr/>
          <a:lstStyle/>
          <a:p>
            <a:fld id="{75C0EA0E-9758-4E91-9918-7F5F99691648}" type="slidenum">
              <a:rPr lang="en-US" smtClean="0"/>
              <a:pPr/>
              <a:t>18</a:t>
            </a:fld>
            <a:endParaRPr lang="en-US"/>
          </a:p>
        </p:txBody>
      </p:sp>
      <p:sp>
        <p:nvSpPr>
          <p:cNvPr id="23" name="Rectangle 22"/>
          <p:cNvSpPr/>
          <p:nvPr/>
        </p:nvSpPr>
        <p:spPr>
          <a:xfrm>
            <a:off x="1357290" y="3000372"/>
            <a:ext cx="5644222" cy="830997"/>
          </a:xfrm>
          <a:prstGeom prst="rect">
            <a:avLst/>
          </a:prstGeom>
        </p:spPr>
        <p:txBody>
          <a:bodyPr wrap="square">
            <a:spAutoFit/>
          </a:bodyPr>
          <a:lstStyle/>
          <a:p>
            <a:pPr algn="r" rtl="1"/>
            <a:r>
              <a:rPr lang="fa-IR" sz="2400" dirty="0" smtClean="0"/>
              <a:t> همه ی پارامترها به دلیل وجود اطلاعات کافی در ماتریس</a:t>
            </a:r>
            <a:r>
              <a:rPr lang="en-US" sz="2400" dirty="0" smtClean="0"/>
              <a:t>s </a:t>
            </a:r>
            <a:r>
              <a:rPr lang="fa-IR" sz="2400" dirty="0" smtClean="0"/>
              <a:t> بطورمنحصربه فردی تعیین می شوند. </a:t>
            </a:r>
            <a:endParaRPr lang="en-US" sz="2400" dirty="0"/>
          </a:p>
        </p:txBody>
      </p:sp>
      <p:sp>
        <p:nvSpPr>
          <p:cNvPr id="24" name="Footer Placeholder 4"/>
          <p:cNvSpPr>
            <a:spLocks noGrp="1"/>
          </p:cNvSpPr>
          <p:nvPr>
            <p:ph type="ftr" sz="quarter" idx="4294967295"/>
          </p:nvPr>
        </p:nvSpPr>
        <p:spPr>
          <a:xfrm>
            <a:off x="714348" y="6000768"/>
            <a:ext cx="7000924" cy="357190"/>
          </a:xfrm>
          <a:prstGeom prst="rect">
            <a:avLst/>
          </a:prstGeo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4332387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28728" y="500043"/>
            <a:ext cx="4786346" cy="461665"/>
          </a:xfrm>
          <a:prstGeom prst="rect">
            <a:avLst/>
          </a:prstGeom>
          <a:noFill/>
        </p:spPr>
        <p:txBody>
          <a:bodyPr wrap="square" rtlCol="0">
            <a:spAutoFit/>
          </a:bodyPr>
          <a:lstStyle/>
          <a:p>
            <a:pPr algn="r" rtl="1"/>
            <a:r>
              <a:rPr lang="fa-IR" sz="2400" b="1" dirty="0" smtClean="0">
                <a:effectLst>
                  <a:outerShdw blurRad="38100" dist="38100" dir="2700000" algn="tl">
                    <a:srgbClr val="000000">
                      <a:alpha val="43137"/>
                    </a:srgbClr>
                  </a:outerShdw>
                </a:effectLst>
                <a:cs typeface="+mj-cs"/>
              </a:rPr>
              <a:t>مدل فرومشخص  </a:t>
            </a:r>
            <a:r>
              <a:rPr lang="en-CA" sz="2400" b="1" dirty="0" smtClean="0">
                <a:effectLst>
                  <a:outerShdw blurRad="38100" dist="38100" dir="2700000" algn="tl">
                    <a:srgbClr val="000000">
                      <a:alpha val="43137"/>
                    </a:srgbClr>
                  </a:outerShdw>
                </a:effectLst>
                <a:cs typeface="B Farnaz" pitchFamily="2" charset="-78"/>
              </a:rPr>
              <a:t>Not-Identified</a:t>
            </a:r>
            <a:endParaRPr lang="en-CA" sz="2400" b="1" dirty="0">
              <a:effectLst>
                <a:outerShdw blurRad="38100" dist="38100" dir="2700000" algn="tl">
                  <a:srgbClr val="000000">
                    <a:alpha val="43137"/>
                  </a:srgbClr>
                </a:outerShdw>
              </a:effectLst>
              <a:cs typeface="B Farnaz" pitchFamily="2" charset="-78"/>
            </a:endParaRPr>
          </a:p>
        </p:txBody>
      </p:sp>
      <p:sp>
        <p:nvSpPr>
          <p:cNvPr id="20" name="TextBox 19"/>
          <p:cNvSpPr txBox="1"/>
          <p:nvPr/>
        </p:nvSpPr>
        <p:spPr>
          <a:xfrm>
            <a:off x="1861660" y="2000240"/>
            <a:ext cx="1853084" cy="523220"/>
          </a:xfrm>
          <a:prstGeom prst="rect">
            <a:avLst/>
          </a:prstGeom>
          <a:noFill/>
        </p:spPr>
        <p:txBody>
          <a:bodyPr wrap="square" rtlCol="0">
            <a:spAutoFit/>
          </a:bodyPr>
          <a:lstStyle/>
          <a:p>
            <a:r>
              <a:rPr lang="en-CA" sz="2800" dirty="0" smtClean="0"/>
              <a:t>x + y = 4</a:t>
            </a:r>
            <a:endParaRPr lang="en-CA" sz="2800" dirty="0"/>
          </a:p>
        </p:txBody>
      </p:sp>
      <p:sp>
        <p:nvSpPr>
          <p:cNvPr id="21" name="Left Brace 20"/>
          <p:cNvSpPr/>
          <p:nvPr/>
        </p:nvSpPr>
        <p:spPr>
          <a:xfrm>
            <a:off x="1643042" y="1785926"/>
            <a:ext cx="216024" cy="936104"/>
          </a:xfrm>
          <a:prstGeom prst="leftBrace">
            <a:avLst>
              <a:gd name="adj1" fmla="val 54131"/>
              <a:gd name="adj2" fmla="val 49603"/>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CA" dirty="0"/>
          </a:p>
        </p:txBody>
      </p:sp>
      <p:sp>
        <p:nvSpPr>
          <p:cNvPr id="22" name="TextBox 21"/>
          <p:cNvSpPr txBox="1"/>
          <p:nvPr/>
        </p:nvSpPr>
        <p:spPr>
          <a:xfrm>
            <a:off x="5426056" y="1857364"/>
            <a:ext cx="2268252" cy="830997"/>
          </a:xfrm>
          <a:prstGeom prst="rect">
            <a:avLst/>
          </a:prstGeom>
          <a:noFill/>
        </p:spPr>
        <p:txBody>
          <a:bodyPr wrap="square" rtlCol="0">
            <a:spAutoFit/>
          </a:bodyPr>
          <a:lstStyle/>
          <a:p>
            <a:pPr algn="ctr"/>
            <a:r>
              <a:rPr lang="fa-IR" sz="2400" dirty="0" smtClean="0">
                <a:cs typeface="+mj-cs"/>
              </a:rPr>
              <a:t>یک  معادله ، دو مجهول</a:t>
            </a:r>
            <a:endParaRPr lang="en-CA" sz="2400" dirty="0">
              <a:cs typeface="+mj-cs"/>
            </a:endParaRPr>
          </a:p>
        </p:txBody>
      </p:sp>
      <p:sp>
        <p:nvSpPr>
          <p:cNvPr id="23" name="TextBox 22"/>
          <p:cNvSpPr txBox="1"/>
          <p:nvPr/>
        </p:nvSpPr>
        <p:spPr>
          <a:xfrm>
            <a:off x="642910" y="4643446"/>
            <a:ext cx="7643866" cy="461665"/>
          </a:xfrm>
          <a:prstGeom prst="rect">
            <a:avLst/>
          </a:prstGeom>
          <a:noFill/>
        </p:spPr>
        <p:txBody>
          <a:bodyPr wrap="square" rtlCol="0">
            <a:spAutoFit/>
          </a:bodyPr>
          <a:lstStyle/>
          <a:p>
            <a:pPr algn="ctr" rtl="1"/>
            <a:r>
              <a:rPr lang="en-CA" sz="2400" b="1" dirty="0" smtClean="0">
                <a:cs typeface="B Farnaz" pitchFamily="2" charset="-78"/>
              </a:rPr>
              <a:t>Things we know    &lt;    Things we want to know</a:t>
            </a:r>
            <a:endParaRPr lang="en-CA" sz="2400" b="1" dirty="0">
              <a:cs typeface="B Farnaz" pitchFamily="2" charset="-78"/>
            </a:endParaRPr>
          </a:p>
        </p:txBody>
      </p:sp>
      <p:sp>
        <p:nvSpPr>
          <p:cNvPr id="9" name="Slide Number Placeholder 8"/>
          <p:cNvSpPr>
            <a:spLocks noGrp="1"/>
          </p:cNvSpPr>
          <p:nvPr>
            <p:ph type="sldNum" sz="quarter" idx="12"/>
          </p:nvPr>
        </p:nvSpPr>
        <p:spPr/>
        <p:txBody>
          <a:bodyPr/>
          <a:lstStyle/>
          <a:p>
            <a:fld id="{75C0EA0E-9758-4E91-9918-7F5F99691648}" type="slidenum">
              <a:rPr lang="en-US" smtClean="0"/>
              <a:pPr/>
              <a:t>19</a:t>
            </a:fld>
            <a:endParaRPr lang="en-US"/>
          </a:p>
        </p:txBody>
      </p:sp>
      <p:sp>
        <p:nvSpPr>
          <p:cNvPr id="12" name="Rectangle 11"/>
          <p:cNvSpPr/>
          <p:nvPr/>
        </p:nvSpPr>
        <p:spPr>
          <a:xfrm>
            <a:off x="1000100" y="3357562"/>
            <a:ext cx="6500858" cy="830997"/>
          </a:xfrm>
          <a:prstGeom prst="rect">
            <a:avLst/>
          </a:prstGeom>
        </p:spPr>
        <p:txBody>
          <a:bodyPr wrap="square">
            <a:spAutoFit/>
          </a:bodyPr>
          <a:lstStyle/>
          <a:p>
            <a:pPr algn="r" rtl="1"/>
            <a:r>
              <a:rPr lang="fa-IR" sz="2400" dirty="0" smtClean="0">
                <a:cs typeface="+mj-cs"/>
              </a:rPr>
              <a:t>یک یا تعداد بیشتری از پارامترها نتوانند بطور یکتایی تعیین شوند، زیرا اطلاعات کافی در ماتریس</a:t>
            </a:r>
            <a:r>
              <a:rPr lang="en-US" sz="2400" dirty="0" smtClean="0">
                <a:cs typeface="+mj-cs"/>
              </a:rPr>
              <a:t>s </a:t>
            </a:r>
            <a:r>
              <a:rPr lang="fa-IR" sz="2400" dirty="0" smtClean="0">
                <a:cs typeface="+mj-cs"/>
              </a:rPr>
              <a:t> وجود ندارد</a:t>
            </a:r>
            <a:endParaRPr lang="en-US" sz="2400" dirty="0">
              <a:cs typeface="+mj-cs"/>
            </a:endParaRPr>
          </a:p>
        </p:txBody>
      </p:sp>
      <p:sp>
        <p:nvSpPr>
          <p:cNvPr id="13" name="Footer Placeholder 4"/>
          <p:cNvSpPr>
            <a:spLocks noGrp="1"/>
          </p:cNvSpPr>
          <p:nvPr>
            <p:ph type="ftr" sz="quarter" idx="4294967295"/>
          </p:nvPr>
        </p:nvSpPr>
        <p:spPr>
          <a:xfrm>
            <a:off x="714348" y="6000768"/>
            <a:ext cx="7000924" cy="357190"/>
          </a:xfrm>
          <a:prstGeom prst="rect">
            <a:avLst/>
          </a:prstGeo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433238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467600" cy="5902472"/>
          </a:xfrm>
        </p:spPr>
        <p:txBody>
          <a:bodyPr>
            <a:normAutofit/>
          </a:bodyPr>
          <a:lstStyle/>
          <a:p>
            <a:pPr algn="r" rtl="1">
              <a:buNone/>
            </a:pPr>
            <a:r>
              <a:rPr lang="en-US" b="1" dirty="0" smtClean="0"/>
              <a:t>         </a:t>
            </a:r>
            <a:endParaRPr lang="fa-IR" b="1" dirty="0" smtClean="0"/>
          </a:p>
          <a:p>
            <a:pPr algn="r" rtl="1">
              <a:buNone/>
            </a:pPr>
            <a:r>
              <a:rPr lang="fa-IR" b="1" dirty="0" smtClean="0"/>
              <a:t>                                      عنوان سمینار:</a:t>
            </a:r>
          </a:p>
          <a:p>
            <a:pPr algn="r" rtl="1">
              <a:buNone/>
            </a:pPr>
            <a:endParaRPr lang="en-US" b="1" dirty="0" smtClean="0"/>
          </a:p>
          <a:p>
            <a:pPr algn="r" rtl="1">
              <a:buNone/>
            </a:pPr>
            <a:r>
              <a:rPr lang="fa-IR" sz="2800" b="1" dirty="0" smtClean="0"/>
              <a:t>مدل </a:t>
            </a:r>
            <a:r>
              <a:rPr lang="fa-IR" sz="2800" b="1" dirty="0" smtClean="0"/>
              <a:t>سازی معادلات ساختاری</a:t>
            </a:r>
            <a:r>
              <a:rPr lang="en-US" sz="2800" b="1" dirty="0" smtClean="0"/>
              <a:t> </a:t>
            </a:r>
            <a:r>
              <a:rPr lang="fa-IR" sz="2800" b="1" dirty="0" smtClean="0"/>
              <a:t> </a:t>
            </a:r>
            <a:r>
              <a:rPr lang="en-US" sz="1600" b="1" dirty="0" smtClean="0"/>
              <a:t>Structural Equation Modeling (SEM)</a:t>
            </a:r>
          </a:p>
          <a:p>
            <a:pPr algn="r" rtl="1">
              <a:buNone/>
            </a:pPr>
            <a:endParaRPr lang="en-US" b="1" dirty="0" smtClean="0"/>
          </a:p>
          <a:p>
            <a:pPr algn="r" rtl="1">
              <a:buNone/>
            </a:pPr>
            <a:r>
              <a:rPr lang="fa-IR" sz="2800" b="1" dirty="0" smtClean="0"/>
              <a:t>                                استادراهنما:</a:t>
            </a:r>
          </a:p>
          <a:p>
            <a:pPr algn="r" rtl="1">
              <a:buNone/>
            </a:pPr>
            <a:r>
              <a:rPr lang="fa-IR" sz="2800" b="1" dirty="0" smtClean="0"/>
              <a:t>                         جناب آقای دکتررضایی</a:t>
            </a:r>
            <a:endParaRPr lang="en-US" sz="2800" b="1" dirty="0" smtClean="0"/>
          </a:p>
          <a:p>
            <a:pPr algn="r" rtl="1">
              <a:buNone/>
            </a:pPr>
            <a:r>
              <a:rPr lang="fa-IR" sz="2800" b="1" dirty="0" smtClean="0"/>
              <a:t>                                ارائه دهنده:</a:t>
            </a:r>
          </a:p>
          <a:p>
            <a:pPr algn="ctr" rtl="1">
              <a:buNone/>
            </a:pPr>
            <a:r>
              <a:rPr lang="fa-IR" sz="2800" b="1" dirty="0" smtClean="0">
                <a:cs typeface="+mj-cs"/>
              </a:rPr>
              <a:t>مژگان گرشاسبی</a:t>
            </a:r>
            <a:endParaRPr lang="en-US" sz="2800" b="1" dirty="0" smtClean="0">
              <a:cs typeface="+mj-cs"/>
            </a:endParaRPr>
          </a:p>
          <a:p>
            <a:pPr algn="ctr" rtl="1">
              <a:buNone/>
            </a:pPr>
            <a:endParaRPr lang="en-US" sz="2800" b="1" dirty="0" smtClean="0"/>
          </a:p>
          <a:p>
            <a:pPr algn="ctr" rtl="1">
              <a:buNone/>
            </a:pPr>
            <a:r>
              <a:rPr lang="fa-IR" sz="2800" b="1" dirty="0" smtClean="0"/>
              <a:t>خرداد1394</a:t>
            </a:r>
            <a:endParaRPr lang="en-US" sz="2800" dirty="0"/>
          </a:p>
        </p:txBody>
      </p:sp>
      <p:sp>
        <p:nvSpPr>
          <p:cNvPr id="4" name="Slide Number Placeholder 3"/>
          <p:cNvSpPr>
            <a:spLocks noGrp="1"/>
          </p:cNvSpPr>
          <p:nvPr>
            <p:ph type="sldNum" sz="quarter" idx="15"/>
          </p:nvPr>
        </p:nvSpPr>
        <p:spPr/>
        <p:txBody>
          <a:bodyPr/>
          <a:lstStyle/>
          <a:p>
            <a:fld id="{75C0EA0E-9758-4E91-9918-7F5F99691648}"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0101" y="357166"/>
            <a:ext cx="5500725" cy="461665"/>
          </a:xfrm>
          <a:prstGeom prst="rect">
            <a:avLst/>
          </a:prstGeom>
          <a:noFill/>
        </p:spPr>
        <p:txBody>
          <a:bodyPr wrap="square" rtlCol="0">
            <a:spAutoFit/>
          </a:bodyPr>
          <a:lstStyle/>
          <a:p>
            <a:pPr algn="r" rtl="1"/>
            <a:r>
              <a:rPr lang="fa-IR" sz="2400" b="1" dirty="0" smtClean="0">
                <a:cs typeface="+mj-cs"/>
              </a:rPr>
              <a:t>مدل فرامشخص  </a:t>
            </a:r>
            <a:r>
              <a:rPr lang="en-CA" sz="2400" b="1" dirty="0" smtClean="0">
                <a:effectLst>
                  <a:outerShdw blurRad="38100" dist="38100" dir="2700000" algn="tl">
                    <a:srgbClr val="000000">
                      <a:alpha val="43137"/>
                    </a:srgbClr>
                  </a:outerShdw>
                </a:effectLst>
                <a:cs typeface="B Farnaz" pitchFamily="2" charset="-78"/>
              </a:rPr>
              <a:t>Over-Identified</a:t>
            </a:r>
            <a:endParaRPr lang="en-CA" sz="2400" b="1" dirty="0">
              <a:effectLst>
                <a:outerShdw blurRad="38100" dist="38100" dir="2700000" algn="tl">
                  <a:srgbClr val="000000">
                    <a:alpha val="43137"/>
                  </a:srgbClr>
                </a:outerShdw>
              </a:effectLst>
              <a:cs typeface="B Farnaz" pitchFamily="2" charset="-78"/>
            </a:endParaRPr>
          </a:p>
        </p:txBody>
      </p:sp>
      <p:sp>
        <p:nvSpPr>
          <p:cNvPr id="13" name="TextBox 12"/>
          <p:cNvSpPr txBox="1"/>
          <p:nvPr/>
        </p:nvSpPr>
        <p:spPr>
          <a:xfrm>
            <a:off x="1071538" y="1214423"/>
            <a:ext cx="2571768" cy="1384995"/>
          </a:xfrm>
          <a:prstGeom prst="rect">
            <a:avLst/>
          </a:prstGeom>
          <a:noFill/>
        </p:spPr>
        <p:txBody>
          <a:bodyPr wrap="square" rtlCol="0">
            <a:spAutoFit/>
          </a:bodyPr>
          <a:lstStyle/>
          <a:p>
            <a:r>
              <a:rPr lang="en-CA" sz="2800" dirty="0" smtClean="0"/>
              <a:t>x + y = 4</a:t>
            </a:r>
          </a:p>
          <a:p>
            <a:r>
              <a:rPr lang="en-CA" sz="2800" dirty="0" smtClean="0"/>
              <a:t>x – y = 2</a:t>
            </a:r>
          </a:p>
          <a:p>
            <a:r>
              <a:rPr lang="en-CA" sz="2800" dirty="0" smtClean="0"/>
              <a:t>2 </a:t>
            </a:r>
            <a:r>
              <a:rPr lang="en-US" sz="2800" dirty="0" smtClean="0"/>
              <a:t>x</a:t>
            </a:r>
            <a:r>
              <a:rPr lang="en-CA" sz="2800" dirty="0" smtClean="0"/>
              <a:t>– y^2 = 3</a:t>
            </a:r>
          </a:p>
        </p:txBody>
      </p:sp>
      <p:sp>
        <p:nvSpPr>
          <p:cNvPr id="14" name="Left Brace 13"/>
          <p:cNvSpPr/>
          <p:nvPr/>
        </p:nvSpPr>
        <p:spPr>
          <a:xfrm>
            <a:off x="785786" y="1357298"/>
            <a:ext cx="214314" cy="1224136"/>
          </a:xfrm>
          <a:prstGeom prst="leftBrace">
            <a:avLst>
              <a:gd name="adj1" fmla="val 54131"/>
              <a:gd name="adj2" fmla="val 49603"/>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CA" dirty="0"/>
          </a:p>
        </p:txBody>
      </p:sp>
      <p:sp>
        <p:nvSpPr>
          <p:cNvPr id="15" name="TextBox 14"/>
          <p:cNvSpPr txBox="1"/>
          <p:nvPr/>
        </p:nvSpPr>
        <p:spPr>
          <a:xfrm>
            <a:off x="4786314" y="1643051"/>
            <a:ext cx="2799137" cy="461665"/>
          </a:xfrm>
          <a:prstGeom prst="rect">
            <a:avLst/>
          </a:prstGeom>
          <a:noFill/>
        </p:spPr>
        <p:txBody>
          <a:bodyPr wrap="square" rtlCol="0">
            <a:spAutoFit/>
          </a:bodyPr>
          <a:lstStyle/>
          <a:p>
            <a:pPr algn="ctr"/>
            <a:r>
              <a:rPr lang="fa-IR" sz="2400" dirty="0" smtClean="0">
                <a:cs typeface="+mj-cs"/>
              </a:rPr>
              <a:t>سه  معادله ، دو مجهول</a:t>
            </a:r>
            <a:endParaRPr lang="en-CA" sz="2400" dirty="0">
              <a:cs typeface="+mj-cs"/>
            </a:endParaRPr>
          </a:p>
        </p:txBody>
      </p:sp>
      <p:sp>
        <p:nvSpPr>
          <p:cNvPr id="16" name="TextBox 15"/>
          <p:cNvSpPr txBox="1"/>
          <p:nvPr/>
        </p:nvSpPr>
        <p:spPr>
          <a:xfrm>
            <a:off x="1132115" y="4429132"/>
            <a:ext cx="6858000" cy="830997"/>
          </a:xfrm>
          <a:prstGeom prst="rect">
            <a:avLst/>
          </a:prstGeom>
          <a:noFill/>
        </p:spPr>
        <p:txBody>
          <a:bodyPr wrap="square" rtlCol="0">
            <a:spAutoFit/>
          </a:bodyPr>
          <a:lstStyle/>
          <a:p>
            <a:pPr algn="ctr" rtl="1"/>
            <a:r>
              <a:rPr lang="en-CA" sz="2400" b="1" dirty="0" smtClean="0">
                <a:cs typeface="B Farnaz" pitchFamily="2" charset="-78"/>
              </a:rPr>
              <a:t>Things we know    &gt;    Things we want to know</a:t>
            </a:r>
            <a:endParaRPr lang="en-CA" sz="2400" b="1" dirty="0">
              <a:cs typeface="B Farnaz" pitchFamily="2" charset="-78"/>
            </a:endParaRPr>
          </a:p>
        </p:txBody>
      </p:sp>
      <p:sp>
        <p:nvSpPr>
          <p:cNvPr id="9" name="Slide Number Placeholder 8"/>
          <p:cNvSpPr>
            <a:spLocks noGrp="1"/>
          </p:cNvSpPr>
          <p:nvPr>
            <p:ph type="sldNum" sz="quarter" idx="12"/>
          </p:nvPr>
        </p:nvSpPr>
        <p:spPr/>
        <p:txBody>
          <a:bodyPr/>
          <a:lstStyle/>
          <a:p>
            <a:fld id="{75C0EA0E-9758-4E91-9918-7F5F99691648}" type="slidenum">
              <a:rPr lang="en-US" smtClean="0"/>
              <a:pPr/>
              <a:t>20</a:t>
            </a:fld>
            <a:endParaRPr lang="en-US"/>
          </a:p>
        </p:txBody>
      </p:sp>
      <p:sp>
        <p:nvSpPr>
          <p:cNvPr id="18" name="Rectangle 17"/>
          <p:cNvSpPr/>
          <p:nvPr/>
        </p:nvSpPr>
        <p:spPr>
          <a:xfrm>
            <a:off x="1285852" y="3143248"/>
            <a:ext cx="6286544" cy="830997"/>
          </a:xfrm>
          <a:prstGeom prst="rect">
            <a:avLst/>
          </a:prstGeom>
        </p:spPr>
        <p:txBody>
          <a:bodyPr wrap="square">
            <a:spAutoFit/>
          </a:bodyPr>
          <a:lstStyle/>
          <a:p>
            <a:pPr algn="r" rtl="1"/>
            <a:r>
              <a:rPr lang="fa-IR" sz="2400" dirty="0" smtClean="0">
                <a:cs typeface="+mj-cs"/>
              </a:rPr>
              <a:t>بیش از یک جواب برای برآورد یک یا چند پارامتر وجود دارد زیرا اطلاعات موجود در ماتریس </a:t>
            </a:r>
            <a:r>
              <a:rPr lang="en-US" sz="2400" dirty="0" smtClean="0">
                <a:cs typeface="+mj-cs"/>
              </a:rPr>
              <a:t>s</a:t>
            </a:r>
            <a:r>
              <a:rPr lang="fa-IR" sz="2400" dirty="0" smtClean="0">
                <a:cs typeface="+mj-cs"/>
              </a:rPr>
              <a:t> بیش از حد کفایت است. </a:t>
            </a:r>
            <a:endParaRPr lang="en-US" sz="2400" dirty="0">
              <a:cs typeface="+mj-cs"/>
            </a:endParaRPr>
          </a:p>
        </p:txBody>
      </p:sp>
      <p:sp>
        <p:nvSpPr>
          <p:cNvPr id="19" name="Footer Placeholder 4"/>
          <p:cNvSpPr>
            <a:spLocks noGrp="1"/>
          </p:cNvSpPr>
          <p:nvPr>
            <p:ph type="ftr" sz="quarter" idx="4294967295"/>
          </p:nvPr>
        </p:nvSpPr>
        <p:spPr>
          <a:xfrm>
            <a:off x="714348" y="6000768"/>
            <a:ext cx="7000924" cy="357190"/>
          </a:xfrm>
          <a:prstGeom prst="rect">
            <a:avLst/>
          </a:prstGeo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4332387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21</a:t>
            </a:fld>
            <a:endParaRPr lang="en-US"/>
          </a:p>
        </p:txBody>
      </p:sp>
      <p:sp>
        <p:nvSpPr>
          <p:cNvPr id="6" name="Content Placeholder 5"/>
          <p:cNvSpPr txBox="1">
            <a:spLocks noGrp="1"/>
          </p:cNvSpPr>
          <p:nvPr>
            <p:ph sz="quarter" idx="1"/>
          </p:nvPr>
        </p:nvSpPr>
        <p:spPr>
          <a:xfrm>
            <a:off x="457200" y="428625"/>
            <a:ext cx="7467600" cy="2246769"/>
          </a:xfrm>
          <a:prstGeom prst="rect">
            <a:avLst/>
          </a:prstGeom>
          <a:noFill/>
        </p:spPr>
        <p:txBody>
          <a:bodyPr wrap="square" rtlCol="0">
            <a:spAutoFit/>
          </a:bodyPr>
          <a:lstStyle/>
          <a:p>
            <a:pPr rtl="1">
              <a:buNone/>
            </a:pPr>
            <a:r>
              <a:rPr lang="en-CA" b="1" dirty="0" smtClean="0">
                <a:cs typeface="B Farnaz" pitchFamily="2" charset="-78"/>
              </a:rPr>
              <a:t>IN Structural Equation Modeling: </a:t>
            </a:r>
          </a:p>
          <a:p>
            <a:pPr rtl="1">
              <a:buNone/>
            </a:pPr>
            <a:endParaRPr lang="fa-IR" b="1" dirty="0" smtClean="0">
              <a:cs typeface="B Farnaz" pitchFamily="2" charset="-78"/>
            </a:endParaRPr>
          </a:p>
          <a:p>
            <a:pPr rtl="1">
              <a:buNone/>
            </a:pPr>
            <a:endParaRPr lang="en-CA" b="1" dirty="0" smtClean="0">
              <a:cs typeface="B Farnaz" pitchFamily="2" charset="-78"/>
            </a:endParaRPr>
          </a:p>
          <a:p>
            <a:pPr rtl="1">
              <a:buNone/>
            </a:pPr>
            <a:r>
              <a:rPr lang="en-CA" b="1" dirty="0" smtClean="0">
                <a:cs typeface="B Farnaz" pitchFamily="2" charset="-78"/>
              </a:rPr>
              <a:t>Things we know    ?  Things we want to know</a:t>
            </a:r>
          </a:p>
          <a:p>
            <a:pPr rtl="1">
              <a:buNone/>
            </a:pPr>
            <a:endParaRPr lang="en-CA" b="1" dirty="0">
              <a:cs typeface="B Farnaz" pitchFamily="2" charset="-78"/>
            </a:endParaRPr>
          </a:p>
        </p:txBody>
      </p:sp>
      <p:sp>
        <p:nvSpPr>
          <p:cNvPr id="7" name="Rectangular Callout 6"/>
          <p:cNvSpPr/>
          <p:nvPr/>
        </p:nvSpPr>
        <p:spPr>
          <a:xfrm>
            <a:off x="642910" y="3000372"/>
            <a:ext cx="2643206" cy="1521565"/>
          </a:xfrm>
          <a:prstGeom prst="wedgeRectCallout">
            <a:avLst>
              <a:gd name="adj1" fmla="val 19405"/>
              <a:gd name="adj2" fmla="val -81744"/>
            </a:avLst>
          </a:prstGeom>
          <a:solidFill>
            <a:schemeClr val="bg1"/>
          </a:solidFill>
          <a:ln w="5715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2400" dirty="0" smtClean="0">
                <a:solidFill>
                  <a:schemeClr val="tx1"/>
                </a:solidFill>
                <a:effectLst>
                  <a:outerShdw blurRad="38100" dist="38100" dir="2700000" algn="tl">
                    <a:srgbClr val="000000">
                      <a:alpha val="43137"/>
                    </a:srgbClr>
                  </a:outerShdw>
                </a:effectLst>
                <a:cs typeface="+mj-cs"/>
              </a:rPr>
              <a:t>تعداد عناصر مجزادرماتریس واریانس کواریانس مشاهده شده</a:t>
            </a:r>
            <a:endParaRPr lang="en-CA" sz="2400" dirty="0">
              <a:solidFill>
                <a:schemeClr val="tx1"/>
              </a:solidFill>
              <a:effectLst>
                <a:outerShdw blurRad="38100" dist="38100" dir="2700000" algn="tl">
                  <a:srgbClr val="000000">
                    <a:alpha val="43137"/>
                  </a:srgbClr>
                </a:outerShdw>
              </a:effectLst>
              <a:cs typeface="+mj-cs"/>
            </a:endParaRPr>
          </a:p>
        </p:txBody>
      </p:sp>
      <p:sp>
        <p:nvSpPr>
          <p:cNvPr id="8" name="Rectangular Callout 7"/>
          <p:cNvSpPr/>
          <p:nvPr/>
        </p:nvSpPr>
        <p:spPr>
          <a:xfrm>
            <a:off x="4714876" y="2928934"/>
            <a:ext cx="2286016" cy="1593003"/>
          </a:xfrm>
          <a:prstGeom prst="wedgeRectCallout">
            <a:avLst>
              <a:gd name="adj1" fmla="val 19997"/>
              <a:gd name="adj2" fmla="val -80456"/>
            </a:avLst>
          </a:prstGeom>
          <a:solidFill>
            <a:schemeClr val="bg1"/>
          </a:solidFill>
          <a:ln w="5715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2400" dirty="0" smtClean="0">
                <a:solidFill>
                  <a:schemeClr val="tx1"/>
                </a:solidFill>
                <a:cs typeface="+mj-cs"/>
              </a:rPr>
              <a:t>تعداد پارامترهای نامعلوم</a:t>
            </a:r>
            <a:endParaRPr lang="en-CA" sz="2400" dirty="0">
              <a:solidFill>
                <a:schemeClr val="tx1"/>
              </a:solidFill>
              <a:cs typeface="+mj-cs"/>
            </a:endParaRPr>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71868" y="3143248"/>
            <a:ext cx="857256" cy="1228725"/>
          </a:xfrm>
          <a:prstGeom prst="rect">
            <a:avLst/>
          </a:prstGeom>
          <a:noFill/>
        </p:spPr>
      </p:pic>
      <p:sp>
        <p:nvSpPr>
          <p:cNvPr id="13" name="TextBox 12"/>
          <p:cNvSpPr txBox="1"/>
          <p:nvPr/>
        </p:nvSpPr>
        <p:spPr>
          <a:xfrm>
            <a:off x="3428992" y="5072074"/>
            <a:ext cx="3571900" cy="584775"/>
          </a:xfrm>
          <a:prstGeom prst="rect">
            <a:avLst/>
          </a:prstGeom>
          <a:noFill/>
        </p:spPr>
        <p:txBody>
          <a:bodyPr wrap="square" rtlCol="0">
            <a:spAutoFit/>
          </a:bodyPr>
          <a:lstStyle/>
          <a:p>
            <a:r>
              <a:rPr lang="en-US" sz="3200" dirty="0" smtClean="0"/>
              <a:t>(</a:t>
            </a:r>
            <a:r>
              <a:rPr lang="en-US" sz="3200" dirty="0" err="1" smtClean="0"/>
              <a:t>p+q</a:t>
            </a:r>
            <a:r>
              <a:rPr lang="en-US" sz="3200" dirty="0" smtClean="0"/>
              <a:t>) (p+q+1) ∕  2</a:t>
            </a:r>
            <a:endParaRPr lang="en-US" sz="3200" dirty="0"/>
          </a:p>
        </p:txBody>
      </p:sp>
      <p:sp>
        <p:nvSpPr>
          <p:cNvPr id="15"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11" name="Shape 10"/>
          <p:cNvCxnSpPr>
            <a:stCxn id="7" idx="2"/>
          </p:cNvCxnSpPr>
          <p:nvPr/>
        </p:nvCxnSpPr>
        <p:spPr>
          <a:xfrm rot="16200000" flipH="1">
            <a:off x="2271632" y="4214818"/>
            <a:ext cx="885960" cy="1500198"/>
          </a:xfrm>
          <a:prstGeom prst="bentConnector2">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7467600" cy="6045348"/>
          </a:xfrm>
        </p:spPr>
        <p:txBody>
          <a:bodyPr>
            <a:normAutofit lnSpcReduction="10000"/>
          </a:bodyPr>
          <a:lstStyle/>
          <a:p>
            <a:pPr algn="r" rtl="1">
              <a:lnSpc>
                <a:spcPct val="150000"/>
              </a:lnSpc>
              <a:buNone/>
            </a:pPr>
            <a:r>
              <a:rPr lang="fa-IR" sz="3200" b="1" dirty="0" smtClean="0"/>
              <a:t>3) برآوردپارامترها:</a:t>
            </a:r>
          </a:p>
          <a:p>
            <a:pPr algn="r" rtl="1">
              <a:lnSpc>
                <a:spcPct val="150000"/>
              </a:lnSpc>
              <a:buNone/>
            </a:pPr>
            <a:r>
              <a:rPr lang="fa-IR" dirty="0" smtClean="0"/>
              <a:t>دراین بخش شیوه های مختلف برآوردپارامترهابررسی می شودکه همان برآوردپارامترهای جامعه دریک مدل معادله ساختاری است.</a:t>
            </a:r>
          </a:p>
          <a:p>
            <a:pPr algn="r" rtl="1">
              <a:lnSpc>
                <a:spcPct val="150000"/>
              </a:lnSpc>
              <a:buNone/>
            </a:pPr>
            <a:r>
              <a:rPr lang="fa-IR" dirty="0" smtClean="0"/>
              <a:t>ماخواهان بدست آوردن برآوردهایی برای هریک ازپارامترهای تعیین شده درمدل هستیم که ماتریس نظری </a:t>
            </a:r>
            <a:r>
              <a:rPr lang="el-GR" dirty="0" smtClean="0"/>
              <a:t>Σ</a:t>
            </a:r>
            <a:r>
              <a:rPr lang="fa-IR" dirty="0" smtClean="0"/>
              <a:t> راتولید می کند.</a:t>
            </a:r>
          </a:p>
          <a:p>
            <a:pPr algn="r" rtl="1">
              <a:lnSpc>
                <a:spcPct val="150000"/>
              </a:lnSpc>
              <a:buNone/>
            </a:pPr>
            <a:r>
              <a:rPr lang="fa-IR" dirty="0" smtClean="0"/>
              <a:t>دراین روش هاازیک تابع معیار(مانند حداقل مربعات وزنی</a:t>
            </a:r>
            <a:r>
              <a:rPr lang="en-US" dirty="0" smtClean="0"/>
              <a:t>,</a:t>
            </a:r>
            <a:r>
              <a:rPr lang="fa-IR" dirty="0" smtClean="0"/>
              <a:t>حداقل مربعات تعمیم یافته وحداکثردرستنمایی) که تفاوت بین ∑ و</a:t>
            </a:r>
            <a:r>
              <a:rPr lang="en-US" dirty="0" smtClean="0"/>
              <a:t>S</a:t>
            </a:r>
            <a:r>
              <a:rPr lang="fa-IR" dirty="0" smtClean="0"/>
              <a:t> رااندازه می گیرداستفاده می کنند.</a:t>
            </a:r>
          </a:p>
          <a:p>
            <a:pPr algn="r" rtl="1">
              <a:lnSpc>
                <a:spcPct val="150000"/>
              </a:lnSpc>
              <a:buNone/>
            </a:pPr>
            <a:endParaRPr lang="fa-IR" dirty="0" smtClean="0"/>
          </a:p>
          <a:p>
            <a:pPr algn="r" rtl="1">
              <a:lnSpc>
                <a:spcPct val="150000"/>
              </a:lnSpc>
              <a:buNone/>
            </a:pPr>
            <a:r>
              <a:rPr lang="fa-IR" dirty="0" smtClean="0"/>
              <a:t> </a:t>
            </a:r>
            <a:endParaRPr lang="en-US" dirty="0"/>
          </a:p>
        </p:txBody>
      </p:sp>
      <p:sp>
        <p:nvSpPr>
          <p:cNvPr id="4" name="Slide Number Placeholder 3"/>
          <p:cNvSpPr>
            <a:spLocks noGrp="1"/>
          </p:cNvSpPr>
          <p:nvPr>
            <p:ph type="sldNum" sz="quarter" idx="15"/>
          </p:nvPr>
        </p:nvSpPr>
        <p:spPr/>
        <p:txBody>
          <a:bodyPr/>
          <a:lstStyle/>
          <a:p>
            <a:fld id="{75C0EA0E-9758-4E91-9918-7F5F99691648}" type="slidenum">
              <a:rPr lang="en-US" smtClean="0"/>
              <a:pPr/>
              <a:t>22</a:t>
            </a:fld>
            <a:endParaRPr lang="en-US"/>
          </a:p>
        </p:txBody>
      </p:sp>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89415" y="571480"/>
            <a:ext cx="5616624" cy="1200329"/>
          </a:xfrm>
          <a:prstGeom prst="rect">
            <a:avLst/>
          </a:prstGeom>
          <a:noFill/>
        </p:spPr>
        <p:txBody>
          <a:bodyPr wrap="square" rtlCol="0">
            <a:spAutoFit/>
          </a:bodyPr>
          <a:lstStyle/>
          <a:p>
            <a:pPr algn="r" rtl="1"/>
            <a:r>
              <a:rPr lang="fa-IR" sz="2400" i="1" dirty="0" smtClean="0">
                <a:effectLst>
                  <a:outerShdw blurRad="38100" dist="38100" dir="2700000" algn="tl">
                    <a:srgbClr val="000000">
                      <a:alpha val="43137"/>
                    </a:srgbClr>
                  </a:outerShdw>
                </a:effectLst>
                <a:cs typeface="+mj-cs"/>
              </a:rPr>
              <a:t>این روش سعی بر این دارد که:</a:t>
            </a:r>
          </a:p>
          <a:p>
            <a:pPr algn="r" rtl="1"/>
            <a:r>
              <a:rPr lang="fa-IR" sz="2400" u="sng" dirty="0" smtClean="0">
                <a:effectLst>
                  <a:outerShdw blurRad="38100" dist="38100" dir="2700000" algn="tl">
                    <a:srgbClr val="000000">
                      <a:alpha val="43137"/>
                    </a:srgbClr>
                  </a:outerShdw>
                </a:effectLst>
                <a:cs typeface="+mj-cs"/>
              </a:rPr>
              <a:t>تفاوت بین کواریانس نمونه ای و کواریانسی که به وسیله مدل تئوری بدست می آید را حداقل کند.</a:t>
            </a:r>
            <a:endParaRPr lang="en-CA" sz="2400" u="sng" dirty="0">
              <a:effectLst>
                <a:outerShdw blurRad="38100" dist="38100" dir="2700000" algn="tl">
                  <a:srgbClr val="000000">
                    <a:alpha val="43137"/>
                  </a:srgbClr>
                </a:outerShdw>
              </a:effectLst>
              <a:cs typeface="+mj-cs"/>
            </a:endParaRPr>
          </a:p>
        </p:txBody>
      </p:sp>
      <p:sp>
        <p:nvSpPr>
          <p:cNvPr id="18" name="Right Arrow Callout 17"/>
          <p:cNvSpPr/>
          <p:nvPr/>
        </p:nvSpPr>
        <p:spPr>
          <a:xfrm>
            <a:off x="1034143" y="2214554"/>
            <a:ext cx="4619668" cy="3214710"/>
          </a:xfrm>
          <a:prstGeom prst="rightArrowCallout">
            <a:avLst>
              <a:gd name="adj1" fmla="val 29384"/>
              <a:gd name="adj2" fmla="val 28287"/>
              <a:gd name="adj3" fmla="val 32123"/>
              <a:gd name="adj4" fmla="val 71776"/>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smtClean="0">
              <a:solidFill>
                <a:schemeClr val="tx1"/>
              </a:solidFill>
              <a:effectLst>
                <a:outerShdw blurRad="38100" dist="38100" dir="2700000" algn="tl">
                  <a:srgbClr val="000000">
                    <a:alpha val="43137"/>
                  </a:srgbClr>
                </a:outerShdw>
              </a:effectLst>
              <a:cs typeface="+mj-cs"/>
            </a:endParaRPr>
          </a:p>
          <a:p>
            <a:pPr algn="ctr"/>
            <a:endParaRPr lang="en-CA" b="1" dirty="0" smtClean="0">
              <a:solidFill>
                <a:schemeClr val="tx1"/>
              </a:solidFill>
              <a:effectLst>
                <a:outerShdw blurRad="38100" dist="38100" dir="2700000" algn="tl">
                  <a:srgbClr val="000000">
                    <a:alpha val="43137"/>
                  </a:srgbClr>
                </a:outerShdw>
              </a:effectLst>
              <a:cs typeface="+mj-cs"/>
            </a:endParaRPr>
          </a:p>
          <a:p>
            <a:pPr algn="ctr"/>
            <a:endParaRPr lang="en-CA" sz="2200" b="1" dirty="0" smtClean="0">
              <a:solidFill>
                <a:schemeClr val="tx1"/>
              </a:solidFill>
              <a:effectLst>
                <a:outerShdw blurRad="38100" dist="38100" dir="2700000" algn="tl">
                  <a:srgbClr val="000000">
                    <a:alpha val="43137"/>
                  </a:srgbClr>
                </a:outerShdw>
              </a:effectLst>
              <a:cs typeface="+mj-cs"/>
            </a:endParaRPr>
          </a:p>
          <a:p>
            <a:pPr algn="ctr"/>
            <a:r>
              <a:rPr lang="en-CA" sz="2200" b="1" dirty="0" smtClean="0">
                <a:solidFill>
                  <a:schemeClr val="tx1"/>
                </a:solidFill>
                <a:effectLst>
                  <a:outerShdw blurRad="38100" dist="38100" dir="2700000" algn="tl">
                    <a:srgbClr val="000000">
                      <a:alpha val="43137"/>
                    </a:srgbClr>
                  </a:outerShdw>
                </a:effectLst>
                <a:cs typeface="+mj-cs"/>
              </a:rPr>
              <a:t>Φ : Matrix of Model Parameters</a:t>
            </a:r>
          </a:p>
          <a:p>
            <a:pPr algn="ctr"/>
            <a:endParaRPr lang="en-CA" sz="2200" b="1" dirty="0" smtClean="0">
              <a:solidFill>
                <a:schemeClr val="tx1"/>
              </a:solidFill>
              <a:effectLst>
                <a:outerShdw blurRad="38100" dist="38100" dir="2700000" algn="tl">
                  <a:srgbClr val="000000">
                    <a:alpha val="43137"/>
                  </a:srgbClr>
                </a:outerShdw>
              </a:effectLst>
              <a:cs typeface="+mj-cs"/>
            </a:endParaRPr>
          </a:p>
          <a:p>
            <a:pPr algn="ctr"/>
            <a:r>
              <a:rPr lang="el-GR" sz="2200" b="1" dirty="0" smtClean="0">
                <a:solidFill>
                  <a:schemeClr val="tx1"/>
                </a:solidFill>
                <a:effectLst>
                  <a:outerShdw blurRad="38100" dist="38100" dir="2700000" algn="tl">
                    <a:srgbClr val="000000">
                      <a:alpha val="43137"/>
                    </a:srgbClr>
                  </a:outerShdw>
                </a:effectLst>
                <a:cs typeface="+mj-cs"/>
              </a:rPr>
              <a:t>Σ</a:t>
            </a:r>
            <a:r>
              <a:rPr lang="en-CA" sz="2200" b="1" dirty="0" smtClean="0">
                <a:solidFill>
                  <a:schemeClr val="tx1"/>
                </a:solidFill>
                <a:effectLst>
                  <a:outerShdw blurRad="38100" dist="38100" dir="2700000" algn="tl">
                    <a:srgbClr val="000000">
                      <a:alpha val="43137"/>
                    </a:srgbClr>
                  </a:outerShdw>
                </a:effectLst>
                <a:cs typeface="+mj-cs"/>
              </a:rPr>
              <a:t> (Φ): Covariance Matrix predicted by the </a:t>
            </a:r>
            <a:r>
              <a:rPr lang="en-CA" sz="2200" b="1" dirty="0" err="1" smtClean="0">
                <a:solidFill>
                  <a:schemeClr val="tx1"/>
                </a:solidFill>
                <a:effectLst>
                  <a:outerShdw blurRad="38100" dist="38100" dir="2700000" algn="tl">
                    <a:srgbClr val="000000">
                      <a:alpha val="43137"/>
                    </a:srgbClr>
                  </a:outerShdw>
                </a:effectLst>
                <a:cs typeface="+mj-cs"/>
              </a:rPr>
              <a:t>theorical</a:t>
            </a:r>
            <a:r>
              <a:rPr lang="en-CA" sz="2200" b="1" dirty="0" smtClean="0">
                <a:solidFill>
                  <a:schemeClr val="tx1"/>
                </a:solidFill>
                <a:effectLst>
                  <a:outerShdw blurRad="38100" dist="38100" dir="2700000" algn="tl">
                    <a:srgbClr val="000000">
                      <a:alpha val="43137"/>
                    </a:srgbClr>
                  </a:outerShdw>
                </a:effectLst>
                <a:cs typeface="+mj-cs"/>
              </a:rPr>
              <a:t> model</a:t>
            </a:r>
          </a:p>
          <a:p>
            <a:pPr algn="ctr"/>
            <a:endParaRPr lang="en-CA" sz="2200" b="1" dirty="0" smtClean="0">
              <a:solidFill>
                <a:schemeClr val="tx1"/>
              </a:solidFill>
              <a:effectLst>
                <a:outerShdw blurRad="38100" dist="38100" dir="2700000" algn="tl">
                  <a:srgbClr val="000000">
                    <a:alpha val="43137"/>
                  </a:srgbClr>
                </a:outerShdw>
              </a:effectLst>
              <a:cs typeface="+mj-cs"/>
            </a:endParaRPr>
          </a:p>
          <a:p>
            <a:pPr algn="ctr"/>
            <a:r>
              <a:rPr lang="en-CA" sz="2200" b="1" dirty="0" smtClean="0">
                <a:solidFill>
                  <a:schemeClr val="tx1"/>
                </a:solidFill>
                <a:effectLst>
                  <a:outerShdw blurRad="38100" dist="38100" dir="2700000" algn="tl">
                    <a:srgbClr val="000000">
                      <a:alpha val="43137"/>
                    </a:srgbClr>
                  </a:outerShdw>
                </a:effectLst>
                <a:cs typeface="+mj-cs"/>
              </a:rPr>
              <a:t>S: Sample Covariance Matrix</a:t>
            </a:r>
          </a:p>
          <a:p>
            <a:pPr algn="ctr"/>
            <a:endParaRPr lang="en-CA" b="1" dirty="0" smtClean="0">
              <a:solidFill>
                <a:schemeClr val="tx1"/>
              </a:solidFill>
              <a:effectLst>
                <a:outerShdw blurRad="38100" dist="38100" dir="2700000" algn="tl">
                  <a:srgbClr val="000000">
                    <a:alpha val="43137"/>
                  </a:srgbClr>
                </a:outerShdw>
              </a:effectLst>
              <a:cs typeface="+mj-cs"/>
            </a:endParaRPr>
          </a:p>
          <a:p>
            <a:pPr algn="ctr"/>
            <a:endParaRPr lang="en-CA" b="1" dirty="0" smtClean="0">
              <a:solidFill>
                <a:schemeClr val="tx1"/>
              </a:solidFill>
              <a:effectLst>
                <a:outerShdw blurRad="38100" dist="38100" dir="2700000" algn="tl">
                  <a:srgbClr val="000000">
                    <a:alpha val="43137"/>
                  </a:srgbClr>
                </a:outerShdw>
              </a:effectLst>
              <a:cs typeface="+mj-cs"/>
            </a:endParaRPr>
          </a:p>
          <a:p>
            <a:pPr algn="ctr"/>
            <a:endParaRPr lang="en-CA" dirty="0">
              <a:solidFill>
                <a:schemeClr val="tx1"/>
              </a:solidFill>
              <a:cs typeface="+mj-cs"/>
            </a:endParaRPr>
          </a:p>
        </p:txBody>
      </p:sp>
      <p:sp>
        <p:nvSpPr>
          <p:cNvPr id="19" name="TextBox 18"/>
          <p:cNvSpPr txBox="1"/>
          <p:nvPr/>
        </p:nvSpPr>
        <p:spPr>
          <a:xfrm>
            <a:off x="5715008" y="3429000"/>
            <a:ext cx="2714644" cy="707886"/>
          </a:xfrm>
          <a:prstGeom prst="rect">
            <a:avLst/>
          </a:prstGeom>
          <a:noFill/>
          <a:ln>
            <a:solidFill>
              <a:schemeClr val="accent6">
                <a:lumMod val="75000"/>
              </a:schemeClr>
            </a:solidFill>
          </a:ln>
        </p:spPr>
        <p:txBody>
          <a:bodyPr wrap="square" rtlCol="0">
            <a:spAutoFit/>
          </a:bodyPr>
          <a:lstStyle/>
          <a:p>
            <a:r>
              <a:rPr lang="el-GR" sz="4000" b="1" dirty="0" smtClean="0">
                <a:effectLst>
                  <a:outerShdw blurRad="38100" dist="38100" dir="2700000" algn="tl">
                    <a:srgbClr val="000000">
                      <a:alpha val="43137"/>
                    </a:srgbClr>
                  </a:outerShdw>
                </a:effectLst>
                <a:cs typeface="+mj-cs"/>
              </a:rPr>
              <a:t>Σ</a:t>
            </a:r>
            <a:r>
              <a:rPr lang="en-CA" sz="4000" b="1" dirty="0" smtClean="0">
                <a:effectLst>
                  <a:outerShdw blurRad="38100" dist="38100" dir="2700000" algn="tl">
                    <a:srgbClr val="000000">
                      <a:alpha val="43137"/>
                    </a:srgbClr>
                  </a:outerShdw>
                </a:effectLst>
                <a:cs typeface="+mj-cs"/>
              </a:rPr>
              <a:t> (Φ) = S </a:t>
            </a:r>
            <a:endParaRPr lang="en-CA" sz="4000" dirty="0">
              <a:cs typeface="+mj-cs"/>
            </a:endParaRPr>
          </a:p>
        </p:txBody>
      </p:sp>
      <p:sp>
        <p:nvSpPr>
          <p:cNvPr id="7" name="Slide Number Placeholder 6"/>
          <p:cNvSpPr>
            <a:spLocks noGrp="1"/>
          </p:cNvSpPr>
          <p:nvPr>
            <p:ph type="sldNum" sz="quarter" idx="12"/>
          </p:nvPr>
        </p:nvSpPr>
        <p:spPr/>
        <p:txBody>
          <a:bodyPr/>
          <a:lstStyle/>
          <a:p>
            <a:fld id="{75C0EA0E-9758-4E91-9918-7F5F99691648}" type="slidenum">
              <a:rPr lang="en-US" smtClean="0"/>
              <a:pPr/>
              <a:t>23</a:t>
            </a:fld>
            <a:endParaRPr lang="en-US"/>
          </a:p>
        </p:txBody>
      </p:sp>
      <p:sp>
        <p:nvSpPr>
          <p:cNvPr id="8"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extLst>
      <p:ext uri="{BB962C8B-B14F-4D97-AF65-F5344CB8AC3E}">
        <p14:creationId xmlns:p14="http://schemas.microsoft.com/office/powerpoint/2010/main" val="34332387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57754" y="5097445"/>
            <a:ext cx="4300538" cy="495300"/>
          </a:xfrm>
          <a:prstGeom prst="rect">
            <a:avLst/>
          </a:prstGeom>
          <a:noFill/>
        </p:spPr>
      </p:pic>
      <p:sp>
        <p:nvSpPr>
          <p:cNvPr id="13" name="TextBox 12"/>
          <p:cNvSpPr txBox="1"/>
          <p:nvPr/>
        </p:nvSpPr>
        <p:spPr>
          <a:xfrm>
            <a:off x="1817694" y="1064998"/>
            <a:ext cx="5508612" cy="584775"/>
          </a:xfrm>
          <a:prstGeom prst="rect">
            <a:avLst/>
          </a:prstGeom>
          <a:noFill/>
          <a:ln w="28575">
            <a:solidFill>
              <a:srgbClr val="D37D3D"/>
            </a:solidFill>
          </a:ln>
        </p:spPr>
        <p:txBody>
          <a:bodyPr wrap="square" rtlCol="0">
            <a:spAutoFit/>
          </a:bodyPr>
          <a:lstStyle/>
          <a:p>
            <a:pPr algn="r" rtl="1"/>
            <a:r>
              <a:rPr lang="fa-IR" sz="3200" dirty="0" smtClean="0">
                <a:solidFill>
                  <a:srgbClr val="D37D3D"/>
                </a:solidFill>
                <a:effectLst>
                  <a:outerShdw blurRad="38100" dist="38100" dir="2700000" algn="tl">
                    <a:srgbClr val="000000">
                      <a:alpha val="43137"/>
                    </a:srgbClr>
                  </a:outerShdw>
                </a:effectLst>
                <a:cs typeface="B Farnaz" pitchFamily="2" charset="-78"/>
              </a:rPr>
              <a:t>روش </a:t>
            </a:r>
            <a:r>
              <a:rPr lang="en-CA" sz="3200" b="1" dirty="0" smtClean="0">
                <a:solidFill>
                  <a:srgbClr val="D37D3D"/>
                </a:solidFill>
                <a:effectLst>
                  <a:outerShdw blurRad="38100" dist="38100" dir="2700000" algn="tl">
                    <a:srgbClr val="000000">
                      <a:alpha val="43137"/>
                    </a:srgbClr>
                  </a:outerShdw>
                </a:effectLst>
                <a:latin typeface="+mj-lt"/>
                <a:cs typeface="B Farnaz" pitchFamily="2" charset="-78"/>
              </a:rPr>
              <a:t>OLS</a:t>
            </a:r>
            <a:r>
              <a:rPr lang="fa-IR" sz="3200" dirty="0" smtClean="0">
                <a:solidFill>
                  <a:srgbClr val="D37D3D"/>
                </a:solidFill>
                <a:effectLst>
                  <a:outerShdw blurRad="38100" dist="38100" dir="2700000" algn="tl">
                    <a:srgbClr val="000000">
                      <a:alpha val="43137"/>
                    </a:srgbClr>
                  </a:outerShdw>
                </a:effectLst>
                <a:cs typeface="B Farnaz" pitchFamily="2" charset="-78"/>
              </a:rPr>
              <a:t>  </a:t>
            </a:r>
            <a:endParaRPr lang="en-CA" sz="3200" dirty="0">
              <a:solidFill>
                <a:srgbClr val="D37D3D"/>
              </a:solidFill>
              <a:effectLst>
                <a:outerShdw blurRad="38100" dist="38100" dir="2700000" algn="tl">
                  <a:srgbClr val="000000">
                    <a:alpha val="43137"/>
                  </a:srgbClr>
                </a:outerShdw>
              </a:effectLst>
              <a:cs typeface="B Farnaz" pitchFamily="2" charset="-78"/>
            </a:endParaRPr>
          </a:p>
        </p:txBody>
      </p:sp>
      <p:sp>
        <p:nvSpPr>
          <p:cNvPr id="14" name="TextBox 13"/>
          <p:cNvSpPr txBox="1"/>
          <p:nvPr/>
        </p:nvSpPr>
        <p:spPr>
          <a:xfrm>
            <a:off x="1817694" y="2649174"/>
            <a:ext cx="5508612" cy="584775"/>
          </a:xfrm>
          <a:prstGeom prst="rect">
            <a:avLst/>
          </a:prstGeom>
          <a:noFill/>
          <a:ln w="28575">
            <a:solidFill>
              <a:srgbClr val="D37D3D"/>
            </a:solidFill>
          </a:ln>
        </p:spPr>
        <p:txBody>
          <a:bodyPr wrap="square" rtlCol="0">
            <a:spAutoFit/>
          </a:bodyPr>
          <a:lstStyle/>
          <a:p>
            <a:pPr algn="r" rtl="1"/>
            <a:r>
              <a:rPr lang="fa-IR" sz="3200" dirty="0" smtClean="0">
                <a:solidFill>
                  <a:srgbClr val="D37D3D"/>
                </a:solidFill>
                <a:effectLst>
                  <a:outerShdw blurRad="38100" dist="38100" dir="2700000" algn="tl">
                    <a:srgbClr val="000000">
                      <a:alpha val="43137"/>
                    </a:srgbClr>
                  </a:outerShdw>
                </a:effectLst>
                <a:cs typeface="B Farnaz" pitchFamily="2" charset="-78"/>
              </a:rPr>
              <a:t>روش </a:t>
            </a:r>
            <a:r>
              <a:rPr lang="en-CA" sz="3200" b="1" dirty="0" smtClean="0">
                <a:solidFill>
                  <a:srgbClr val="D37D3D"/>
                </a:solidFill>
                <a:effectLst>
                  <a:outerShdw blurRad="38100" dist="38100" dir="2700000" algn="tl">
                    <a:srgbClr val="000000">
                      <a:alpha val="43137"/>
                    </a:srgbClr>
                  </a:outerShdw>
                </a:effectLst>
                <a:latin typeface="+mj-lt"/>
                <a:cs typeface="B Farnaz" pitchFamily="2" charset="-78"/>
              </a:rPr>
              <a:t>GLS</a:t>
            </a:r>
            <a:endParaRPr lang="en-CA" sz="3200" dirty="0">
              <a:solidFill>
                <a:srgbClr val="D37D3D"/>
              </a:solidFill>
              <a:effectLst>
                <a:outerShdw blurRad="38100" dist="38100" dir="2700000" algn="tl">
                  <a:srgbClr val="000000">
                    <a:alpha val="43137"/>
                  </a:srgbClr>
                </a:outerShdw>
              </a:effectLst>
              <a:cs typeface="B Farnaz" pitchFamily="2" charset="-78"/>
            </a:endParaRPr>
          </a:p>
        </p:txBody>
      </p:sp>
      <p:sp>
        <p:nvSpPr>
          <p:cNvPr id="15" name="TextBox 14"/>
          <p:cNvSpPr txBox="1"/>
          <p:nvPr/>
        </p:nvSpPr>
        <p:spPr>
          <a:xfrm>
            <a:off x="1871700" y="4233350"/>
            <a:ext cx="5508612" cy="584775"/>
          </a:xfrm>
          <a:prstGeom prst="rect">
            <a:avLst/>
          </a:prstGeom>
          <a:noFill/>
          <a:ln w="28575">
            <a:solidFill>
              <a:srgbClr val="D37D3D"/>
            </a:solidFill>
          </a:ln>
        </p:spPr>
        <p:txBody>
          <a:bodyPr wrap="square" rtlCol="0">
            <a:spAutoFit/>
          </a:bodyPr>
          <a:lstStyle/>
          <a:p>
            <a:pPr algn="r" rtl="1"/>
            <a:r>
              <a:rPr lang="fa-IR" sz="3200" dirty="0" smtClean="0">
                <a:solidFill>
                  <a:srgbClr val="D37D3D"/>
                </a:solidFill>
                <a:effectLst>
                  <a:outerShdw blurRad="38100" dist="38100" dir="2700000" algn="tl">
                    <a:srgbClr val="000000">
                      <a:alpha val="43137"/>
                    </a:srgbClr>
                  </a:outerShdw>
                </a:effectLst>
                <a:cs typeface="B Farnaz" pitchFamily="2" charset="-78"/>
              </a:rPr>
              <a:t>روش </a:t>
            </a:r>
            <a:r>
              <a:rPr lang="en-CA" sz="3200" b="1" dirty="0" smtClean="0">
                <a:solidFill>
                  <a:srgbClr val="D37D3D"/>
                </a:solidFill>
                <a:effectLst>
                  <a:outerShdw blurRad="38100" dist="38100" dir="2700000" algn="tl">
                    <a:srgbClr val="000000">
                      <a:alpha val="43137"/>
                    </a:srgbClr>
                  </a:outerShdw>
                </a:effectLst>
                <a:latin typeface="+mj-lt"/>
                <a:cs typeface="B Farnaz" pitchFamily="2" charset="-78"/>
              </a:rPr>
              <a:t>ML</a:t>
            </a:r>
            <a:endParaRPr lang="en-CA" sz="3200" dirty="0">
              <a:solidFill>
                <a:srgbClr val="D37D3D"/>
              </a:solidFill>
              <a:effectLst>
                <a:outerShdw blurRad="38100" dist="38100" dir="2700000" algn="tl">
                  <a:srgbClr val="000000">
                    <a:alpha val="43137"/>
                  </a:srgbClr>
                </a:outerShdw>
              </a:effectLst>
              <a:cs typeface="B Farnaz" pitchFamily="2" charset="-78"/>
            </a:endParaRPr>
          </a:p>
        </p:txBody>
      </p:sp>
      <p:pic>
        <p:nvPicPr>
          <p:cNvPr id="1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37874" y="1929094"/>
            <a:ext cx="2606613" cy="475593"/>
          </a:xfrm>
          <a:prstGeom prst="rect">
            <a:avLst/>
          </a:prstGeom>
          <a:noFill/>
        </p:spPr>
      </p:pic>
      <p:pic>
        <p:nvPicPr>
          <p:cNvPr id="2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005826" y="3369253"/>
            <a:ext cx="3331276" cy="817491"/>
          </a:xfrm>
          <a:prstGeom prst="rect">
            <a:avLst/>
          </a:prstGeom>
          <a:noFill/>
        </p:spPr>
      </p:pic>
      <p:sp>
        <p:nvSpPr>
          <p:cNvPr id="9" name="Slide Number Placeholder 8"/>
          <p:cNvSpPr>
            <a:spLocks noGrp="1"/>
          </p:cNvSpPr>
          <p:nvPr>
            <p:ph type="sldNum" sz="quarter" idx="12"/>
          </p:nvPr>
        </p:nvSpPr>
        <p:spPr/>
        <p:txBody>
          <a:bodyPr/>
          <a:lstStyle/>
          <a:p>
            <a:fld id="{75C0EA0E-9758-4E91-9918-7F5F99691648}" type="slidenum">
              <a:rPr lang="en-US" smtClean="0"/>
              <a:pPr/>
              <a:t>24</a:t>
            </a:fld>
            <a:endParaRPr lang="en-US"/>
          </a:p>
        </p:txBody>
      </p:sp>
      <p:sp>
        <p:nvSpPr>
          <p:cNvPr id="11"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extLst>
      <p:ext uri="{BB962C8B-B14F-4D97-AF65-F5344CB8AC3E}">
        <p14:creationId xmlns:p14="http://schemas.microsoft.com/office/powerpoint/2010/main" val="34332387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8604"/>
            <a:ext cx="7467600" cy="6045348"/>
          </a:xfrm>
        </p:spPr>
        <p:txBody>
          <a:bodyPr/>
          <a:lstStyle/>
          <a:p>
            <a:pPr algn="r" rtl="1">
              <a:lnSpc>
                <a:spcPct val="150000"/>
              </a:lnSpc>
              <a:buNone/>
            </a:pPr>
            <a:r>
              <a:rPr lang="fa-IR" sz="3200" b="1" dirty="0" smtClean="0"/>
              <a:t>4) آزمون مدل:</a:t>
            </a:r>
          </a:p>
          <a:p>
            <a:pPr algn="r" rtl="1">
              <a:lnSpc>
                <a:spcPct val="150000"/>
              </a:lnSpc>
              <a:buNone/>
            </a:pPr>
            <a:r>
              <a:rPr lang="fa-IR" dirty="0" smtClean="0"/>
              <a:t>هنگامی كه یك مدل به طور مناسبی مشخص شد و داده ها به طور صحیح وارد گردیدند،برازش داده ها به مدل فرضی را باید ارزیابی نمود. تعدادی آزمون برای ارزیابی این موضوع كه مدل تا چه حد روابط مشاهده شده ی بین متغیرهای قابل اندازه گیری را توصیف می نماید، به كار می روند.</a:t>
            </a:r>
          </a:p>
          <a:p>
            <a:pPr algn="r" rtl="1">
              <a:lnSpc>
                <a:spcPct val="150000"/>
              </a:lnSpc>
              <a:buNone/>
            </a:pPr>
            <a:r>
              <a:rPr lang="fa-IR" dirty="0" smtClean="0"/>
              <a:t>برنامه های کامپیوتری مختلف شاخص های مختلفی راارائه می دهندوهیچ توافقی دراین موضوع که کدام یک ازآنهابهترین هستند وجودندارد.</a:t>
            </a:r>
            <a:endParaRPr lang="en-US" dirty="0"/>
          </a:p>
        </p:txBody>
      </p:sp>
      <p:sp>
        <p:nvSpPr>
          <p:cNvPr id="4" name="Slide Number Placeholder 3"/>
          <p:cNvSpPr>
            <a:spLocks noGrp="1"/>
          </p:cNvSpPr>
          <p:nvPr>
            <p:ph type="sldNum" sz="quarter" idx="15"/>
          </p:nvPr>
        </p:nvSpPr>
        <p:spPr/>
        <p:txBody>
          <a:bodyPr/>
          <a:lstStyle/>
          <a:p>
            <a:fld id="{75C0EA0E-9758-4E91-9918-7F5F99691648}" type="slidenum">
              <a:rPr lang="en-US" smtClean="0"/>
              <a:pPr/>
              <a:t>25</a:t>
            </a:fld>
            <a:endParaRPr lang="en-US"/>
          </a:p>
        </p:txBody>
      </p:sp>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26</a:t>
            </a:fld>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500562" y="428604"/>
            <a:ext cx="3571900" cy="598013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57158" y="357166"/>
            <a:ext cx="3786213"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348343" y="357166"/>
            <a:ext cx="8009871" cy="6101693"/>
          </a:xfrm>
          <a:prstGeom prst="rect">
            <a:avLst/>
          </a:prstGeom>
        </p:spPr>
        <p:txBody>
          <a:bodyPr rtlCol="0">
            <a:noAutofit/>
          </a:bodyPr>
          <a:lstStyle/>
          <a:p>
            <a:pPr marL="342900" marR="0" lvl="0" indent="-342900" defTabSz="457200" rtl="1" eaLnBrk="1" fontAlgn="auto" latinLnBrk="0" hangingPunct="1">
              <a:lnSpc>
                <a:spcPct val="100000"/>
              </a:lnSpc>
              <a:spcBef>
                <a:spcPct val="20000"/>
              </a:spcBef>
              <a:spcAft>
                <a:spcPts val="0"/>
              </a:spcAft>
              <a:buClr>
                <a:schemeClr val="accent1"/>
              </a:buClr>
              <a:buSzPct val="80000"/>
              <a:tabLst/>
              <a:defRPr/>
            </a:pPr>
            <a:r>
              <a:rPr kumimoji="0" lang="fr-FR"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CHI SQUARE TEST:</a:t>
            </a: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kumimoji="0" lang="fr-FR"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مقدار کای دو بطور سنتی برای ارزیابی برازش کلی یک مدل مورد بررسی قرار می گیرد.</a:t>
            </a: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فرض صفر این آزمون مناسب بودن مدل است که در صورتی که در سطح 0.05 معنادار نباشد ، مدل مناسب را نشان می دهد.</a:t>
            </a: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endPar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معایب:</a:t>
            </a: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این آزمون در صورت برقراری فرض نرمال بودن جامعه نتایج مناسبی می دهد در غیر صورت مدل را رد می کند حتی اگر مدل واقعا مناسب باشد.</a:t>
            </a: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بسیار به اندازه نمونه حساس است. درصورتی که نمونه بزرگ باشد، مدل تقریبا همیشه رد می شود. اندازه نمونه کوچک نیز توان آزمون بقدری پایین است که نمی تواند بخوبی مدل مناسب را تشخیص دهد.</a:t>
            </a:r>
          </a:p>
        </p:txBody>
      </p:sp>
      <p:sp>
        <p:nvSpPr>
          <p:cNvPr id="9" name="Slide Number Placeholder 8"/>
          <p:cNvSpPr>
            <a:spLocks noGrp="1"/>
          </p:cNvSpPr>
          <p:nvPr>
            <p:ph type="sldNum" sz="quarter" idx="12"/>
          </p:nvPr>
        </p:nvSpPr>
        <p:spPr/>
        <p:txBody>
          <a:bodyPr/>
          <a:lstStyle/>
          <a:p>
            <a:fld id="{75C0EA0E-9758-4E91-9918-7F5F99691648}" type="slidenum">
              <a:rPr lang="en-US" smtClean="0"/>
              <a:pPr/>
              <a:t>27</a:t>
            </a:fld>
            <a:endParaRPr lang="en-US"/>
          </a:p>
        </p:txBody>
      </p:sp>
      <p:sp>
        <p:nvSpPr>
          <p:cNvPr id="5"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extLst>
      <p:ext uri="{BB962C8B-B14F-4D97-AF65-F5344CB8AC3E}">
        <p14:creationId xmlns:p14="http://schemas.microsoft.com/office/powerpoint/2010/main" val="34332387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txBox="1">
            <a:spLocks/>
          </p:cNvSpPr>
          <p:nvPr/>
        </p:nvSpPr>
        <p:spPr>
          <a:xfrm>
            <a:off x="500034" y="428604"/>
            <a:ext cx="7715304" cy="3896655"/>
          </a:xfrm>
          <a:prstGeom prst="rect">
            <a:avLst/>
          </a:prstGeom>
        </p:spPr>
        <p:txBody>
          <a:bodyPr rtlCol="0">
            <a:noAutofit/>
          </a:bodyPr>
          <a:lstStyle/>
          <a:p>
            <a:pPr marL="342900" marR="0" lvl="0" indent="-342900" defTabSz="457200" rtl="1" eaLnBrk="1" fontAlgn="auto" latinLnBrk="0" hangingPunct="1">
              <a:lnSpc>
                <a:spcPct val="100000"/>
              </a:lnSpc>
              <a:spcBef>
                <a:spcPct val="20000"/>
              </a:spcBef>
              <a:spcAft>
                <a:spcPts val="0"/>
              </a:spcAft>
              <a:buClr>
                <a:schemeClr val="accent1"/>
              </a:buClr>
              <a:buSzPct val="80000"/>
              <a:tabLst/>
              <a:defRPr/>
            </a:pPr>
            <a:r>
              <a:rPr kumimoji="0" lang="en-CA"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Root Mean Square Error Approximation </a:t>
            </a:r>
            <a:endParaRPr kumimoji="0" lang="fa-IR"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a:p>
            <a:pPr marL="342900" marR="0" lvl="0" indent="-342900" defTabSz="457200" rtl="1" eaLnBrk="1" fontAlgn="auto" latinLnBrk="0" hangingPunct="1">
              <a:lnSpc>
                <a:spcPct val="100000"/>
              </a:lnSpc>
              <a:spcBef>
                <a:spcPct val="20000"/>
              </a:spcBef>
              <a:spcAft>
                <a:spcPts val="0"/>
              </a:spcAft>
              <a:buClr>
                <a:schemeClr val="accent1"/>
              </a:buClr>
              <a:buSzPct val="80000"/>
              <a:tabLst/>
              <a:defRPr/>
            </a:pPr>
            <a:r>
              <a:rPr kumimoji="0" lang="en-CA"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(RMSEA)</a:t>
            </a:r>
            <a:endParaRPr kumimoji="0" lang="fa-IR"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kumimoji="0" lang="fr-FR"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این شاخص می گوید که مدل ما چقدر خوب توانسته است ماتریس واریانس- کواریانس جامعه را برازش دهد.</a:t>
            </a: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endPar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این شاخص بعنوان یکی از آگاهی بخش ترین شاخص ها بکار می رود زیرا به تعداد پارامترهای برآورد شده در مدل حساس است. یعنی در شرایط یکسان مدلی را انتخاب می کند که تعداد کمتری پارامتر داشته باشد.</a:t>
            </a:r>
          </a:p>
        </p:txBody>
      </p:sp>
      <p:pic>
        <p:nvPicPr>
          <p:cNvPr id="11" name="Picture 3"/>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2428860" y="3929066"/>
            <a:ext cx="3857652" cy="500066"/>
          </a:xfrm>
          <a:prstGeom prst="rect">
            <a:avLst/>
          </a:prstGeom>
          <a:noFill/>
        </p:spPr>
      </p:pic>
      <p:pic>
        <p:nvPicPr>
          <p:cNvPr id="12" name="Picture 2"/>
          <p:cNvPicPr>
            <a:picLocks noChangeAspect="1" noChangeArrowheads="1"/>
          </p:cNvPicPr>
          <p:nvPr/>
        </p:nvPicPr>
        <p:blipFill>
          <a:blip r:embed="rId4"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2071670" y="4500570"/>
            <a:ext cx="4429156" cy="571504"/>
          </a:xfrm>
          <a:prstGeom prst="rect">
            <a:avLst/>
          </a:prstGeom>
          <a:noFill/>
        </p:spPr>
      </p:pic>
      <p:pic>
        <p:nvPicPr>
          <p:cNvPr id="13" name="Picture 1"/>
          <p:cNvPicPr>
            <a:picLocks noChangeAspect="1" noChangeArrowheads="1"/>
          </p:cNvPicPr>
          <p:nvPr/>
        </p:nvPicPr>
        <p:blipFill>
          <a:blip r:embed="rId5"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2500298" y="5214950"/>
            <a:ext cx="3429024" cy="428628"/>
          </a:xfrm>
          <a:prstGeom prst="rect">
            <a:avLst/>
          </a:prstGeom>
          <a:noFill/>
        </p:spPr>
      </p:pic>
      <p:sp>
        <p:nvSpPr>
          <p:cNvPr id="14" name="Slide Number Placeholder 13"/>
          <p:cNvSpPr>
            <a:spLocks noGrp="1"/>
          </p:cNvSpPr>
          <p:nvPr>
            <p:ph type="sldNum" sz="quarter" idx="12"/>
          </p:nvPr>
        </p:nvSpPr>
        <p:spPr/>
        <p:txBody>
          <a:bodyPr/>
          <a:lstStyle/>
          <a:p>
            <a:fld id="{75C0EA0E-9758-4E91-9918-7F5F99691648}" type="slidenum">
              <a:rPr lang="en-US" smtClean="0"/>
              <a:pPr/>
              <a:t>28</a:t>
            </a:fld>
            <a:endParaRPr lang="en-US"/>
          </a:p>
        </p:txBody>
      </p:sp>
      <p:sp>
        <p:nvSpPr>
          <p:cNvPr id="8"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extLst>
      <p:ext uri="{BB962C8B-B14F-4D97-AF65-F5344CB8AC3E}">
        <p14:creationId xmlns:p14="http://schemas.microsoft.com/office/powerpoint/2010/main" val="34332387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500743" y="428604"/>
            <a:ext cx="7935686" cy="5929354"/>
          </a:xfrm>
          <a:prstGeom prst="rect">
            <a:avLst/>
          </a:prstGeom>
        </p:spPr>
        <p:txBody>
          <a:bodyPr rtlCol="0">
            <a:noAutofit/>
          </a:bodyPr>
          <a:lstStyle/>
          <a:p>
            <a:pPr marL="342900" marR="0" lvl="0" indent="-342900" algn="r" defTabSz="457200" rtl="1" eaLnBrk="1" fontAlgn="auto" latinLnBrk="0" hangingPunct="1">
              <a:lnSpc>
                <a:spcPct val="100000"/>
              </a:lnSpc>
              <a:spcBef>
                <a:spcPct val="20000"/>
              </a:spcBef>
              <a:spcAft>
                <a:spcPts val="0"/>
              </a:spcAft>
              <a:buClr>
                <a:schemeClr val="accent1"/>
              </a:buClr>
              <a:buSzPct val="80000"/>
              <a:tabLst/>
              <a:defRPr/>
            </a:pPr>
            <a:r>
              <a:rPr kumimoji="0" lang="fa-IR" sz="20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r>
              <a:rPr kumimoji="0" lang="en-CA" sz="20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Goodness of Fit Index</a:t>
            </a:r>
            <a:r>
              <a:rPr kumimoji="0" lang="en-CA" sz="2000" b="1" i="0" u="none" strike="noStrike" kern="1200" cap="none" spc="0" normalizeH="0" noProof="0" dirty="0" smtClean="0">
                <a:ln>
                  <a:noFill/>
                </a:ln>
                <a:effectLst>
                  <a:outerShdw blurRad="38100" dist="38100" dir="2700000" algn="tl">
                    <a:srgbClr val="000000">
                      <a:alpha val="43137"/>
                    </a:srgbClr>
                  </a:outerShdw>
                </a:effectLst>
                <a:uLnTx/>
                <a:uFillTx/>
                <a:latin typeface="+mj-lt"/>
                <a:ea typeface="+mj-ea"/>
                <a:cs typeface="+mj-cs"/>
              </a:rPr>
              <a:t> </a:t>
            </a:r>
            <a:r>
              <a:rPr kumimoji="0" lang="en-CA" sz="20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(GFI)</a:t>
            </a:r>
            <a:r>
              <a:rPr kumimoji="0" lang="fr-FR" sz="20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a:t>
            </a: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kumimoji="0" lang="fr-FR"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endParaRPr kumimoji="0" lang="fa-IR" sz="2400" b="1" i="0" u="none" strike="noStrike" kern="1200" cap="none" spc="0" normalizeH="0" baseline="0" noProof="0" dirty="0" smtClean="0">
              <a:ln>
                <a:noFill/>
              </a:ln>
              <a:uLnTx/>
              <a:uFillTx/>
              <a:latin typeface="+mj-lt"/>
              <a:ea typeface="+mj-ea"/>
              <a:cs typeface="+mj-cs"/>
            </a:endParaRP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uLnTx/>
                <a:uFillTx/>
                <a:latin typeface="+mj-lt"/>
                <a:ea typeface="+mj-ea"/>
                <a:cs typeface="+mj-cs"/>
              </a:rPr>
              <a:t>این شاخص</a:t>
            </a:r>
            <a:r>
              <a:rPr kumimoji="0" lang="fa-IR" sz="2400" b="0" i="0" u="none" strike="noStrike" kern="1200" cap="none" spc="0" normalizeH="0" noProof="0" dirty="0" smtClean="0">
                <a:ln>
                  <a:noFill/>
                </a:ln>
                <a:uLnTx/>
                <a:uFillTx/>
                <a:latin typeface="+mj-lt"/>
                <a:ea typeface="+mj-ea"/>
                <a:cs typeface="+mj-cs"/>
              </a:rPr>
              <a:t> </a:t>
            </a:r>
            <a:r>
              <a:rPr kumimoji="0" lang="fa-IR" sz="2400" b="0" i="0" u="none" strike="noStrike" kern="1200" cap="none" spc="0" normalizeH="0" baseline="0" noProof="0" dirty="0" smtClean="0">
                <a:ln>
                  <a:noFill/>
                </a:ln>
                <a:uLnTx/>
                <a:uFillTx/>
                <a:latin typeface="+mj-lt"/>
                <a:ea typeface="+mj-ea"/>
                <a:cs typeface="+mj-cs"/>
              </a:rPr>
              <a:t>نشان می دهد که ماتریس کواریانس مدل تا چه حد نزدیک به ماتریس کواریانس نمونه ای است.</a:t>
            </a:r>
          </a:p>
          <a:p>
            <a:pPr marL="342900" marR="0" lvl="0" indent="-342900" defTabSz="457200" eaLnBrk="1" fontAlgn="auto" latinLnBrk="0" hangingPunct="1">
              <a:lnSpc>
                <a:spcPct val="100000"/>
              </a:lnSpc>
              <a:spcBef>
                <a:spcPct val="20000"/>
              </a:spcBef>
              <a:spcAft>
                <a:spcPts val="0"/>
              </a:spcAft>
              <a:buClr>
                <a:srgbClr val="FA007D"/>
              </a:buClr>
              <a:buSzPct val="80000"/>
              <a:tabLst/>
              <a:defRPr/>
            </a:pPr>
            <a:r>
              <a:rPr lang="en-US" sz="2400" b="1" dirty="0" smtClean="0">
                <a:latin typeface="+mj-lt"/>
                <a:ea typeface="+mj-ea"/>
                <a:cs typeface="+mj-cs"/>
              </a:rPr>
              <a:t>GFI&gt;0.9    Good Fit                                                        </a:t>
            </a:r>
            <a:endParaRPr kumimoji="0" lang="fa-IR" sz="2400" b="1" i="0" u="none" strike="noStrike" kern="1200" cap="none" spc="0" normalizeH="0" baseline="0" noProof="0" dirty="0" smtClean="0">
              <a:ln>
                <a:noFill/>
              </a:ln>
              <a:uLnTx/>
              <a:uFillTx/>
              <a:latin typeface="+mj-lt"/>
              <a:ea typeface="+mj-ea"/>
              <a:cs typeface="+mj-cs"/>
            </a:endParaRP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uLnTx/>
                <a:uFillTx/>
                <a:latin typeface="+mj-lt"/>
                <a:ea typeface="+mj-ea"/>
                <a:cs typeface="+mj-cs"/>
              </a:rPr>
              <a:t>معایب:</a:t>
            </a: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uLnTx/>
                <a:uFillTx/>
                <a:latin typeface="+mj-lt"/>
                <a:ea typeface="+mj-ea"/>
                <a:cs typeface="+mj-cs"/>
              </a:rPr>
              <a:t>زمانی که اندازه نمونه کم باشد، به سمت مقادیر کوچکتر اریب می شود.</a:t>
            </a: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uLnTx/>
                <a:uFillTx/>
                <a:latin typeface="+mj-lt"/>
                <a:ea typeface="+mj-ea"/>
                <a:cs typeface="+mj-cs"/>
              </a:rPr>
              <a:t>زمانی که اندازه نمونه بزرگ باشد، به سمت مقادیر بزرگتر اریب می شود.</a:t>
            </a: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uLnTx/>
                <a:uFillTx/>
                <a:latin typeface="+mj-lt"/>
                <a:ea typeface="+mj-ea"/>
                <a:cs typeface="+mj-cs"/>
              </a:rPr>
              <a:t> با افزیش تعداد پارامترها مقدار بزرگتری می گی</a:t>
            </a:r>
            <a:r>
              <a:rPr lang="fa-IR" sz="2400" dirty="0" smtClean="0">
                <a:latin typeface="+mj-lt"/>
                <a:ea typeface="+mj-ea"/>
                <a:cs typeface="+mj-cs"/>
              </a:rPr>
              <a:t>رد </a:t>
            </a: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lang="fa-IR" sz="2400" dirty="0" smtClean="0">
                <a:latin typeface="+mj-lt"/>
                <a:ea typeface="+mj-ea"/>
                <a:cs typeface="+mj-cs"/>
              </a:rPr>
              <a:t> بنابراین بهتر است که </a:t>
            </a:r>
            <a:r>
              <a:rPr kumimoji="0" lang="fa-IR" sz="2400" b="0" i="0" u="none" strike="noStrike" kern="1200" cap="none" spc="0" normalizeH="0" baseline="0" noProof="0" dirty="0" smtClean="0">
                <a:ln>
                  <a:noFill/>
                </a:ln>
                <a:uLnTx/>
                <a:uFillTx/>
                <a:latin typeface="+mj-lt"/>
                <a:ea typeface="+mj-ea"/>
                <a:cs typeface="+mj-cs"/>
              </a:rPr>
              <a:t>از </a:t>
            </a:r>
            <a:r>
              <a:rPr kumimoji="0" lang="en-CA" sz="2400" b="1" i="0" u="none" strike="noStrike" kern="1200" cap="none" spc="0" normalizeH="0" baseline="0" noProof="0" dirty="0" smtClean="0">
                <a:ln>
                  <a:noFill/>
                </a:ln>
                <a:uLnTx/>
                <a:uFillTx/>
                <a:latin typeface="+mj-lt"/>
                <a:ea typeface="+mj-ea"/>
                <a:cs typeface="+mj-cs"/>
              </a:rPr>
              <a:t>AGFI</a:t>
            </a:r>
            <a:r>
              <a:rPr kumimoji="0" lang="fa-IR" sz="2400" b="0" i="0" u="none" strike="noStrike" kern="1200" cap="none" spc="0" normalizeH="0" baseline="0" noProof="0" dirty="0" smtClean="0">
                <a:ln>
                  <a:noFill/>
                </a:ln>
                <a:uLnTx/>
                <a:uFillTx/>
                <a:latin typeface="+mj-lt"/>
                <a:ea typeface="+mj-ea"/>
                <a:cs typeface="+mj-cs"/>
              </a:rPr>
              <a:t> استفاده شود زیرا به تعداد پارامترها حساس نیست ولی هنوز تحت تاثیر اندازه نمونه است.</a:t>
            </a:r>
            <a:endParaRPr lang="en-US" sz="2000" dirty="0" smtClean="0">
              <a:effectLst>
                <a:outerShdw blurRad="38100" dist="38100" dir="2700000" algn="tl">
                  <a:srgbClr val="000000">
                    <a:alpha val="43137"/>
                  </a:srgbClr>
                </a:outerShdw>
              </a:effectLst>
              <a:latin typeface="+mj-lt"/>
              <a:ea typeface="+mj-ea"/>
              <a:cs typeface="+mj-cs"/>
            </a:endParaRPr>
          </a:p>
          <a:p>
            <a:pPr marL="342900" marR="0" lvl="0" indent="-342900" defTabSz="457200" eaLnBrk="1" fontAlgn="auto" latinLnBrk="0" hangingPunct="1">
              <a:lnSpc>
                <a:spcPct val="100000"/>
              </a:lnSpc>
              <a:spcBef>
                <a:spcPct val="20000"/>
              </a:spcBef>
              <a:spcAft>
                <a:spcPts val="0"/>
              </a:spcAft>
              <a:buClr>
                <a:srgbClr val="FA007D"/>
              </a:buClr>
              <a:buSzPct val="80000"/>
              <a:tabLst/>
              <a:defRPr/>
            </a:pPr>
            <a:r>
              <a:rPr kumimoji="0" lang="en-US" sz="2400" b="1" i="0" u="none" strike="noStrike" kern="1200" cap="none" spc="0" normalizeH="0" baseline="0" noProof="0" dirty="0" smtClean="0">
                <a:ln>
                  <a:noFill/>
                </a:ln>
                <a:uLnTx/>
                <a:uFillTx/>
                <a:latin typeface="+mj-lt"/>
                <a:ea typeface="+mj-ea"/>
                <a:cs typeface="+mj-cs"/>
              </a:rPr>
              <a:t>AGFI</a:t>
            </a:r>
            <a:r>
              <a:rPr kumimoji="0" lang="en-US" sz="2400" b="1" i="0" u="none" strike="noStrike" kern="1200" cap="none" spc="0" normalizeH="0" noProof="0" dirty="0" smtClean="0">
                <a:ln>
                  <a:noFill/>
                </a:ln>
                <a:uLnTx/>
                <a:uFillTx/>
                <a:latin typeface="+mj-lt"/>
                <a:ea typeface="+mj-ea"/>
                <a:cs typeface="+mj-cs"/>
              </a:rPr>
              <a:t> &gt;0.9    Good  Fit                                                                         </a:t>
            </a:r>
            <a:endParaRPr kumimoji="0" lang="en-CA" sz="2400" b="1" i="0" u="none" strike="noStrike" kern="1200" cap="none" spc="0" normalizeH="0" baseline="0" noProof="0" dirty="0" smtClean="0">
              <a:ln>
                <a:noFill/>
              </a:ln>
              <a:uLnTx/>
              <a:uFillTx/>
              <a:latin typeface="+mj-lt"/>
              <a:ea typeface="+mj-ea"/>
              <a:cs typeface="+mj-cs"/>
            </a:endParaRP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endParaRPr kumimoji="0" lang="fa-IR"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p:txBody>
      </p:sp>
      <p:sp>
        <p:nvSpPr>
          <p:cNvPr id="9" name="Slide Number Placeholder 8"/>
          <p:cNvSpPr>
            <a:spLocks noGrp="1"/>
          </p:cNvSpPr>
          <p:nvPr>
            <p:ph type="sldNum" sz="quarter" idx="12"/>
          </p:nvPr>
        </p:nvSpPr>
        <p:spPr/>
        <p:txBody>
          <a:bodyPr/>
          <a:lstStyle/>
          <a:p>
            <a:fld id="{75C0EA0E-9758-4E91-9918-7F5F99691648}" type="slidenum">
              <a:rPr lang="en-US" smtClean="0"/>
              <a:pPr/>
              <a:t>29</a:t>
            </a:fld>
            <a:endParaRPr lang="en-US"/>
          </a:p>
        </p:txBody>
      </p:sp>
      <p:sp>
        <p:nvSpPr>
          <p:cNvPr id="7"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extLst>
      <p:ext uri="{BB962C8B-B14F-4D97-AF65-F5344CB8AC3E}">
        <p14:creationId xmlns:p14="http://schemas.microsoft.com/office/powerpoint/2010/main" val="3433238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7615262" cy="6188224"/>
          </a:xfrm>
        </p:spPr>
        <p:txBody>
          <a:bodyPr>
            <a:normAutofit fontScale="92500" lnSpcReduction="20000"/>
          </a:bodyPr>
          <a:lstStyle/>
          <a:p>
            <a:pPr algn="r" rtl="1">
              <a:lnSpc>
                <a:spcPct val="150000"/>
              </a:lnSpc>
              <a:buNone/>
            </a:pPr>
            <a:r>
              <a:rPr lang="fa-IR" sz="4000" b="1" dirty="0" smtClean="0"/>
              <a:t>مقدمه</a:t>
            </a:r>
            <a:endParaRPr lang="en-US" sz="4000" b="1" dirty="0" smtClean="0"/>
          </a:p>
          <a:p>
            <a:pPr algn="r" rtl="1">
              <a:lnSpc>
                <a:spcPct val="150000"/>
              </a:lnSpc>
              <a:buNone/>
            </a:pPr>
            <a:r>
              <a:rPr lang="fa-IR" sz="2800" b="1" dirty="0" smtClean="0"/>
              <a:t>مدل سازی معادله ساختاری چیست؟</a:t>
            </a:r>
          </a:p>
          <a:p>
            <a:pPr algn="r" rtl="1">
              <a:lnSpc>
                <a:spcPct val="150000"/>
              </a:lnSpc>
              <a:buNone/>
            </a:pPr>
            <a:r>
              <a:rPr lang="fa-IR" dirty="0" smtClean="0"/>
              <a:t>مدل معادلات ساختاری </a:t>
            </a:r>
            <a:r>
              <a:rPr lang="en-US" dirty="0" smtClean="0"/>
              <a:t>(SEM)</a:t>
            </a:r>
            <a:r>
              <a:rPr lang="fa-IR" dirty="0" smtClean="0"/>
              <a:t> تحلیل چند متغیری بسیار نیرومند از خانواده رگرسیون چند متغیری است که به محقق امکان می</a:t>
            </a:r>
            <a:r>
              <a:rPr lang="en-US" dirty="0" smtClean="0"/>
              <a:t> </a:t>
            </a:r>
            <a:r>
              <a:rPr lang="fa-IR" dirty="0" smtClean="0"/>
              <a:t>دهد مجموعه</a:t>
            </a:r>
            <a:r>
              <a:rPr lang="en-US" dirty="0" smtClean="0"/>
              <a:t> </a:t>
            </a:r>
            <a:r>
              <a:rPr lang="fa-IR" dirty="0" smtClean="0"/>
              <a:t>ای از معادلات رگرسیون رابه طور همزمان مورد آزمون قرار دهد.</a:t>
            </a:r>
          </a:p>
          <a:p>
            <a:pPr algn="r">
              <a:lnSpc>
                <a:spcPct val="150000"/>
              </a:lnSpc>
              <a:buNone/>
            </a:pPr>
            <a:r>
              <a:rPr lang="fa-IR" dirty="0" smtClean="0"/>
              <a:t>مدل سازی معادله ساختاری دیدگاهی است که در آن الگوهای فرضی از ارتباطات مستقیم وغیرمستقیم در میان یک مجموعه از متغیرهای مشاهده شده و پنهان بررسی می شود.</a:t>
            </a:r>
          </a:p>
          <a:p>
            <a:pPr algn="r" rtl="1">
              <a:lnSpc>
                <a:spcPct val="150000"/>
              </a:lnSpc>
              <a:buNone/>
            </a:pPr>
            <a:r>
              <a:rPr lang="fa-IR" dirty="0" smtClean="0"/>
              <a:t>کاربرد اصلی آن در موضوعات چند متغیره ای است که نمی توان آنها را به شیوه دو متغیری با در نظر گرفتن هربار یک متغیر مستقل با یک متغیر وابسته انجام داد.</a:t>
            </a:r>
          </a:p>
          <a:p>
            <a:pPr algn="r" rtl="1">
              <a:lnSpc>
                <a:spcPct val="150000"/>
              </a:lnSpc>
              <a:buNone/>
            </a:pPr>
            <a:r>
              <a:rPr lang="fa-IR" dirty="0" smtClean="0"/>
              <a:t>                                                     </a:t>
            </a:r>
          </a:p>
        </p:txBody>
      </p:sp>
      <p:sp>
        <p:nvSpPr>
          <p:cNvPr id="4" name="Slide Number Placeholder 3"/>
          <p:cNvSpPr>
            <a:spLocks noGrp="1"/>
          </p:cNvSpPr>
          <p:nvPr>
            <p:ph type="sldNum" sz="quarter" idx="15"/>
          </p:nvPr>
        </p:nvSpPr>
        <p:spPr/>
        <p:txBody>
          <a:bodyPr/>
          <a:lstStyle/>
          <a:p>
            <a:fld id="{75C0EA0E-9758-4E91-9918-7F5F99691648}" type="slidenum">
              <a:rPr lang="en-US" smtClean="0"/>
              <a:pPr/>
              <a:t>3</a:t>
            </a:fld>
            <a:endParaRPr lang="en-US"/>
          </a:p>
        </p:txBody>
      </p:sp>
      <p:sp>
        <p:nvSpPr>
          <p:cNvPr id="5"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txBox="1">
            <a:spLocks/>
          </p:cNvSpPr>
          <p:nvPr/>
        </p:nvSpPr>
        <p:spPr>
          <a:xfrm>
            <a:off x="468087" y="571480"/>
            <a:ext cx="7890128" cy="5572163"/>
          </a:xfrm>
          <a:prstGeom prst="rect">
            <a:avLst/>
          </a:prstGeom>
        </p:spPr>
        <p:txBody>
          <a:bodyPr rtlCol="0">
            <a:noAutofit/>
          </a:bodyPr>
          <a:lstStyle/>
          <a:p>
            <a:pPr marL="342900" marR="0" lvl="0" indent="-342900" algn="r" defTabSz="457200" rtl="1" eaLnBrk="1" fontAlgn="auto" latinLnBrk="0" hangingPunct="1">
              <a:lnSpc>
                <a:spcPct val="100000"/>
              </a:lnSpc>
              <a:spcBef>
                <a:spcPct val="20000"/>
              </a:spcBef>
              <a:spcAft>
                <a:spcPts val="0"/>
              </a:spcAft>
              <a:buClr>
                <a:schemeClr val="accent1"/>
              </a:buClr>
              <a:buSzPct val="80000"/>
              <a:tabLst/>
              <a:defRPr/>
            </a:pPr>
            <a:r>
              <a:rPr kumimoji="0" lang="fa-IR"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r>
              <a:rPr kumimoji="0" lang="en-CA" sz="2800" b="1" i="0" u="none" strike="noStrike" kern="1200" cap="none" spc="0" normalizeH="0" baseline="0" noProof="0" dirty="0" err="1" smtClean="0">
                <a:ln>
                  <a:noFill/>
                </a:ln>
                <a:effectLst>
                  <a:outerShdw blurRad="38100" dist="38100" dir="2700000" algn="tl">
                    <a:srgbClr val="000000">
                      <a:alpha val="43137"/>
                    </a:srgbClr>
                  </a:outerShdw>
                </a:effectLst>
                <a:uLnTx/>
                <a:uFillTx/>
                <a:latin typeface="+mj-lt"/>
                <a:ea typeface="+mj-ea"/>
                <a:cs typeface="+mj-cs"/>
              </a:rPr>
              <a:t>Normed</a:t>
            </a:r>
            <a:r>
              <a:rPr kumimoji="0" lang="en-CA"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 Fit Index (NFI)</a:t>
            </a:r>
            <a:r>
              <a:rPr kumimoji="0" lang="fr-FR"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a:t>
            </a: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kumimoji="0" lang="fr-FR"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endParaRPr kumimoji="0" lang="fa-IR"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a:p>
            <a:pPr marL="342900" marR="0" lvl="0" indent="-342900" algn="just" defTabSz="457200" rtl="1" eaLnBrk="1" fontAlgn="auto" latinLnBrk="0" hangingPunct="1">
              <a:lnSpc>
                <a:spcPct val="15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این شاخص مقدار کای دوی مدل را با مقدار کای دوی فرض صفر که در آن هیچ ارتباطی معنادار نیست مقایسه می کند.</a:t>
            </a:r>
          </a:p>
          <a:p>
            <a:pPr marL="342900" marR="0" lvl="0" indent="-342900" algn="just" defTabSz="457200" rtl="1" eaLnBrk="1" fontAlgn="auto" latinLnBrk="0" hangingPunct="1">
              <a:lnSpc>
                <a:spcPct val="15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هرچه مقدار آن به یک نزدیکتر باشد، مدل بهتری را نشان می دهد.</a:t>
            </a:r>
          </a:p>
          <a:p>
            <a:pPr marL="342900" marR="0" lvl="0" indent="-342900" defTabSz="457200" eaLnBrk="1" fontAlgn="auto" latinLnBrk="0" hangingPunct="1">
              <a:lnSpc>
                <a:spcPct val="150000"/>
              </a:lnSpc>
              <a:spcBef>
                <a:spcPct val="20000"/>
              </a:spcBef>
              <a:spcAft>
                <a:spcPts val="0"/>
              </a:spcAft>
              <a:buClr>
                <a:srgbClr val="FA007D"/>
              </a:buClr>
              <a:buSzPct val="80000"/>
              <a:tabLst/>
              <a:defRPr/>
            </a:pPr>
            <a:r>
              <a:rPr kumimoji="0" lang="en-US" sz="2400" b="1" i="0" u="none" strike="noStrike" kern="1200" cap="none" spc="0" normalizeH="0" baseline="0" noProof="0" dirty="0" smtClean="0">
                <a:ln>
                  <a:noFill/>
                </a:ln>
                <a:uLnTx/>
                <a:uFillTx/>
                <a:latin typeface="+mj-lt"/>
                <a:ea typeface="+mj-ea"/>
                <a:cs typeface="+mj-cs"/>
              </a:rPr>
              <a:t>NFI &gt; 0.9    Good Fit</a:t>
            </a:r>
            <a:endParaRPr kumimoji="0" lang="fa-IR" sz="2400" b="1" i="0" u="none" strike="noStrike" kern="1200" cap="none" spc="0" normalizeH="0" baseline="0" noProof="0" dirty="0" smtClean="0">
              <a:ln>
                <a:noFill/>
              </a:ln>
              <a:uLnTx/>
              <a:uFillTx/>
              <a:latin typeface="+mj-lt"/>
              <a:ea typeface="+mj-ea"/>
              <a:cs typeface="+mj-cs"/>
            </a:endParaRPr>
          </a:p>
          <a:p>
            <a:pPr marL="342900" marR="0" lvl="0" indent="-342900" algn="just" defTabSz="457200" rtl="1" eaLnBrk="1" fontAlgn="auto" latinLnBrk="0" hangingPunct="1">
              <a:lnSpc>
                <a:spcPct val="15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معایب:</a:t>
            </a:r>
          </a:p>
          <a:p>
            <a:pPr marL="342900" marR="0" lvl="0" indent="-342900" algn="just" defTabSz="457200" rtl="1" eaLnBrk="1" fontAlgn="auto" latinLnBrk="0" hangingPunct="1">
              <a:lnSpc>
                <a:spcPct val="15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زمانی که اندازه نمونه کوچکتر از 200  باشد، این شاخص کم برآورد می شود.</a:t>
            </a: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r>
              <a:rPr lang="fa-IR" sz="2800" b="1" dirty="0" smtClean="0">
                <a:effectLst>
                  <a:outerShdw blurRad="38100" dist="38100" dir="2700000" algn="tl">
                    <a:srgbClr val="000000">
                      <a:alpha val="43137"/>
                    </a:srgbClr>
                  </a:outerShdw>
                </a:effectLst>
                <a:latin typeface="+mj-lt"/>
                <a:ea typeface="+mj-ea"/>
                <a:cs typeface="+mj-cs"/>
              </a:rPr>
              <a:t>           </a:t>
            </a:r>
            <a:endParaRPr kumimoji="0" lang="fa-IR"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endParaRPr kumimoji="0" lang="fa-IR" sz="20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p:txBody>
      </p:sp>
      <p:sp>
        <p:nvSpPr>
          <p:cNvPr id="13" name="Slide Number Placeholder 12"/>
          <p:cNvSpPr>
            <a:spLocks noGrp="1"/>
          </p:cNvSpPr>
          <p:nvPr>
            <p:ph type="sldNum" sz="quarter" idx="12"/>
          </p:nvPr>
        </p:nvSpPr>
        <p:spPr/>
        <p:txBody>
          <a:bodyPr/>
          <a:lstStyle/>
          <a:p>
            <a:fld id="{75C0EA0E-9758-4E91-9918-7F5F99691648}" type="slidenum">
              <a:rPr lang="en-US" smtClean="0"/>
              <a:pPr/>
              <a:t>30</a:t>
            </a:fld>
            <a:endParaRPr lang="en-US"/>
          </a:p>
        </p:txBody>
      </p:sp>
      <p:sp>
        <p:nvSpPr>
          <p:cNvPr id="10"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extLst>
      <p:ext uri="{BB962C8B-B14F-4D97-AF65-F5344CB8AC3E}">
        <p14:creationId xmlns:p14="http://schemas.microsoft.com/office/powerpoint/2010/main" val="34332387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500034" y="428604"/>
            <a:ext cx="8045252" cy="5263379"/>
          </a:xfrm>
          <a:prstGeom prst="rect">
            <a:avLst/>
          </a:prstGeom>
        </p:spPr>
        <p:txBody>
          <a:bodyPr rtlCol="0">
            <a:normAutofit/>
          </a:bodyPr>
          <a:lstStyle/>
          <a:p>
            <a:pPr marL="342900" marR="0" lvl="0" indent="-342900" algn="r" defTabSz="457200" rtl="1" eaLnBrk="1" fontAlgn="auto" latinLnBrk="0" hangingPunct="1">
              <a:lnSpc>
                <a:spcPct val="100000"/>
              </a:lnSpc>
              <a:spcBef>
                <a:spcPct val="20000"/>
              </a:spcBef>
              <a:spcAft>
                <a:spcPts val="0"/>
              </a:spcAft>
              <a:buClr>
                <a:schemeClr val="accent1"/>
              </a:buClr>
              <a:buSzPct val="80000"/>
              <a:tabLst/>
              <a:defRPr/>
            </a:pPr>
            <a:r>
              <a:rPr kumimoji="0" lang="fa-IR" sz="32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r>
              <a:rPr kumimoji="0" lang="en-CA" sz="32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Comparative Fit Index (CFI)</a:t>
            </a:r>
            <a:r>
              <a:rPr kumimoji="0" lang="fr-FR" sz="32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a:t>
            </a:r>
            <a:r>
              <a:rPr kumimoji="0" lang="fa-IR" sz="32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endParaRPr kumimoji="0" lang="fr-FR" sz="32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endParaRPr kumimoji="0" lang="fa-IR"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a:p>
            <a:pPr marL="342900" marR="0" lvl="0" indent="-342900" algn="just" defTabSz="457200" rtl="1" eaLnBrk="1" fontAlgn="auto" latinLnBrk="0" hangingPunct="1">
              <a:lnSpc>
                <a:spcPct val="150000"/>
              </a:lnSpc>
              <a:spcBef>
                <a:spcPct val="20000"/>
              </a:spcBef>
              <a:spcAft>
                <a:spcPts val="0"/>
              </a:spcAft>
              <a:buClr>
                <a:srgbClr val="FA007D"/>
              </a:buClr>
              <a:buSzPct val="80000"/>
              <a:tabLst/>
              <a:defRPr/>
            </a:pPr>
            <a:r>
              <a:rPr kumimoji="0" lang="fr-FR" sz="28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این شاخص مقدار</a:t>
            </a:r>
            <a:r>
              <a:rPr kumimoji="0" lang="en-CA"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اصلاح شده </a:t>
            </a:r>
            <a:r>
              <a:rPr kumimoji="0" lang="en-CA"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NFI</a:t>
            </a: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است.که اندازه نمونه را در بر می گیرد.</a:t>
            </a:r>
          </a:p>
          <a:p>
            <a:pPr marL="342900" marR="0" lvl="0" indent="-342900" algn="just" defTabSz="457200" rtl="1" eaLnBrk="1" fontAlgn="auto" latinLnBrk="0" hangingPunct="1">
              <a:lnSpc>
                <a:spcPct val="15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برای اندازه نمونه کوچک نیز مناسب است.</a:t>
            </a:r>
          </a:p>
          <a:p>
            <a:pPr marL="342900" marR="0" lvl="0" indent="-342900" algn="just" defTabSz="457200" rtl="1" eaLnBrk="1" fontAlgn="auto" latinLnBrk="0" hangingPunct="1">
              <a:lnSpc>
                <a:spcPct val="150000"/>
              </a:lnSpc>
              <a:spcBef>
                <a:spcPct val="20000"/>
              </a:spcBef>
              <a:spcAft>
                <a:spcPts val="0"/>
              </a:spcAft>
              <a:buClr>
                <a:srgbClr val="FA007D"/>
              </a:buClr>
              <a:buSzPct val="80000"/>
              <a:tabLst/>
              <a:defRPr/>
            </a:pPr>
            <a:r>
              <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برای محاسبه این شاخص فرض می شود که همه متغیرهای پنهان از هم مستقل هستند، سپس ماتریس کواریانس نمونه ای با این فرض مقایسه می شود.</a:t>
            </a:r>
            <a:endPar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a:p>
            <a:pPr marL="342900" marR="0" lvl="0" indent="-342900" algn="just" defTabSz="457200" rtl="1" eaLnBrk="1" fontAlgn="auto" latinLnBrk="0" hangingPunct="1">
              <a:lnSpc>
                <a:spcPct val="150000"/>
              </a:lnSpc>
              <a:spcBef>
                <a:spcPct val="20000"/>
              </a:spcBef>
              <a:spcAft>
                <a:spcPts val="0"/>
              </a:spcAft>
              <a:buClr>
                <a:srgbClr val="FA007D"/>
              </a:buClr>
              <a:buSzPct val="80000"/>
              <a:tabLst/>
              <a:defRPr/>
            </a:pPr>
            <a:endParaRPr lang="en-US" sz="2400" dirty="0" smtClean="0">
              <a:effectLst>
                <a:outerShdw blurRad="38100" dist="38100" dir="2700000" algn="tl">
                  <a:srgbClr val="000000">
                    <a:alpha val="43137"/>
                  </a:srgbClr>
                </a:outerShdw>
              </a:effectLst>
              <a:latin typeface="+mj-lt"/>
              <a:ea typeface="+mj-ea"/>
              <a:cs typeface="+mj-cs"/>
            </a:endParaRPr>
          </a:p>
          <a:p>
            <a:pPr marL="342900" marR="0" lvl="0" indent="-342900" defTabSz="457200" eaLnBrk="1" fontAlgn="auto" latinLnBrk="0" hangingPunct="1">
              <a:lnSpc>
                <a:spcPct val="150000"/>
              </a:lnSpc>
              <a:spcBef>
                <a:spcPct val="20000"/>
              </a:spcBef>
              <a:spcAft>
                <a:spcPts val="0"/>
              </a:spcAft>
              <a:buClr>
                <a:srgbClr val="FA007D"/>
              </a:buClr>
              <a:buSzPct val="80000"/>
              <a:tabLst/>
              <a:defRPr/>
            </a:pPr>
            <a:r>
              <a:rPr kumimoji="0" lang="en-US" sz="2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CFI &gt; 0.9    Good Fit</a:t>
            </a:r>
            <a:endParaRPr kumimoji="0" lang="fa-IR" sz="2400" b="1" i="0" u="none" strike="noStrike" kern="1200" cap="none" spc="0" normalizeH="0" baseline="0" noProof="0" dirty="0" smtClean="0">
              <a:ln>
                <a:noFill/>
              </a:ln>
              <a:uLnTx/>
              <a:uFillTx/>
              <a:latin typeface="+mj-lt"/>
              <a:ea typeface="+mj-ea"/>
              <a:cs typeface="+mj-cs"/>
            </a:endParaRP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endPar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endPar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a:p>
            <a:pPr marL="342900" marR="0" lvl="0" indent="-342900" algn="just" defTabSz="457200" rtl="1" eaLnBrk="1" fontAlgn="auto" latinLnBrk="0" hangingPunct="1">
              <a:lnSpc>
                <a:spcPct val="100000"/>
              </a:lnSpc>
              <a:spcBef>
                <a:spcPct val="20000"/>
              </a:spcBef>
              <a:spcAft>
                <a:spcPts val="0"/>
              </a:spcAft>
              <a:buClr>
                <a:srgbClr val="FA007D"/>
              </a:buClr>
              <a:buSzPct val="80000"/>
              <a:tabLst/>
              <a:defRPr/>
            </a:pPr>
            <a:endParaRPr kumimoji="0" lang="fa-IR"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p:txBody>
      </p:sp>
      <p:sp>
        <p:nvSpPr>
          <p:cNvPr id="8" name="Slide Number Placeholder 7"/>
          <p:cNvSpPr>
            <a:spLocks noGrp="1"/>
          </p:cNvSpPr>
          <p:nvPr>
            <p:ph type="sldNum" sz="quarter" idx="12"/>
          </p:nvPr>
        </p:nvSpPr>
        <p:spPr/>
        <p:txBody>
          <a:bodyPr/>
          <a:lstStyle/>
          <a:p>
            <a:fld id="{75C0EA0E-9758-4E91-9918-7F5F99691648}" type="slidenum">
              <a:rPr lang="en-US" smtClean="0"/>
              <a:pPr/>
              <a:t>31</a:t>
            </a:fld>
            <a:endParaRPr lang="en-US"/>
          </a:p>
        </p:txBody>
      </p:sp>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extLst>
      <p:ext uri="{BB962C8B-B14F-4D97-AF65-F5344CB8AC3E}">
        <p14:creationId xmlns:p14="http://schemas.microsoft.com/office/powerpoint/2010/main" val="34332387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7901014" cy="6188224"/>
          </a:xfrm>
        </p:spPr>
        <p:txBody>
          <a:bodyPr>
            <a:noAutofit/>
          </a:bodyPr>
          <a:lstStyle/>
          <a:p>
            <a:pPr algn="r" rtl="1">
              <a:lnSpc>
                <a:spcPct val="150000"/>
              </a:lnSpc>
              <a:buNone/>
            </a:pPr>
            <a:r>
              <a:rPr lang="fa-IR" dirty="0" smtClean="0">
                <a:cs typeface="+mj-cs"/>
              </a:rPr>
              <a:t>5)اصلاح مدل:</a:t>
            </a:r>
          </a:p>
          <a:p>
            <a:pPr algn="r" rtl="1">
              <a:lnSpc>
                <a:spcPct val="150000"/>
              </a:lnSpc>
              <a:buNone/>
            </a:pPr>
            <a:r>
              <a:rPr lang="fa-IR" dirty="0" smtClean="0">
                <a:cs typeface="+mj-cs"/>
              </a:rPr>
              <a:t>اگر برازش یک مدل نظری به قوتی نبود که انتظار داشتیم، آنگاه گام</a:t>
            </a:r>
            <a:r>
              <a:rPr lang="en-US" dirty="0" smtClean="0">
                <a:cs typeface="+mj-cs"/>
              </a:rPr>
              <a:t> </a:t>
            </a:r>
            <a:r>
              <a:rPr lang="fa-IR" dirty="0" smtClean="0">
                <a:cs typeface="+mj-cs"/>
              </a:rPr>
              <a:t>بعدی،اصلاح مدل وارزیابی مدل جایگزین و اصلاح شده است.</a:t>
            </a:r>
          </a:p>
          <a:p>
            <a:pPr algn="r" rtl="1">
              <a:lnSpc>
                <a:spcPct val="150000"/>
              </a:lnSpc>
              <a:buNone/>
            </a:pPr>
            <a:endParaRPr lang="fa-IR" dirty="0" smtClean="0">
              <a:cs typeface="+mj-cs"/>
            </a:endParaRPr>
          </a:p>
          <a:p>
            <a:pPr algn="r" rtl="1">
              <a:lnSpc>
                <a:spcPct val="150000"/>
              </a:lnSpc>
              <a:buNone/>
            </a:pPr>
            <a:r>
              <a:rPr lang="fa-IR" dirty="0" smtClean="0">
                <a:solidFill>
                  <a:srgbClr val="C00000"/>
                </a:solidFill>
                <a:cs typeface="+mj-cs"/>
              </a:rPr>
              <a:t>شاید بتوان مجموعه اصلاحات ممکن را به سه دسته تقسیم نمود :</a:t>
            </a:r>
            <a:endParaRPr lang="en-US" dirty="0" smtClean="0">
              <a:cs typeface="+mj-cs"/>
            </a:endParaRPr>
          </a:p>
          <a:p>
            <a:pPr algn="r" rtl="1">
              <a:lnSpc>
                <a:spcPct val="150000"/>
              </a:lnSpc>
              <a:buNone/>
            </a:pPr>
            <a:endParaRPr lang="en-US" dirty="0" smtClean="0">
              <a:cs typeface="+mj-cs"/>
            </a:endParaRPr>
          </a:p>
          <a:p>
            <a:pPr algn="r" rtl="1">
              <a:lnSpc>
                <a:spcPct val="150000"/>
              </a:lnSpc>
              <a:buNone/>
            </a:pPr>
            <a:endParaRPr lang="en-US" dirty="0" smtClean="0">
              <a:cs typeface="+mj-cs"/>
            </a:endParaRPr>
          </a:p>
          <a:p>
            <a:pPr algn="r" rtl="1">
              <a:lnSpc>
                <a:spcPct val="150000"/>
              </a:lnSpc>
              <a:buNone/>
            </a:pPr>
            <a:endParaRPr lang="fa-IR" dirty="0" smtClean="0">
              <a:cs typeface="+mj-cs"/>
            </a:endParaRPr>
          </a:p>
          <a:p>
            <a:pPr algn="r" rtl="1">
              <a:lnSpc>
                <a:spcPct val="150000"/>
              </a:lnSpc>
              <a:buNone/>
            </a:pPr>
            <a:endParaRPr lang="fa-IR" dirty="0" smtClean="0">
              <a:cs typeface="+mj-cs"/>
            </a:endParaRPr>
          </a:p>
        </p:txBody>
      </p:sp>
      <p:sp>
        <p:nvSpPr>
          <p:cNvPr id="4" name="Slide Number Placeholder 3"/>
          <p:cNvSpPr>
            <a:spLocks noGrp="1"/>
          </p:cNvSpPr>
          <p:nvPr>
            <p:ph type="sldNum" sz="quarter" idx="15"/>
          </p:nvPr>
        </p:nvSpPr>
        <p:spPr/>
        <p:txBody>
          <a:bodyPr/>
          <a:lstStyle/>
          <a:p>
            <a:fld id="{75C0EA0E-9758-4E91-9918-7F5F99691648}" type="slidenum">
              <a:rPr lang="en-US" smtClean="0"/>
              <a:pPr/>
              <a:t>32</a:t>
            </a:fld>
            <a:endParaRPr lang="en-US"/>
          </a:p>
        </p:txBody>
      </p:sp>
      <p:sp>
        <p:nvSpPr>
          <p:cNvPr id="6" name="Rectangle 5"/>
          <p:cNvSpPr/>
          <p:nvPr/>
        </p:nvSpPr>
        <p:spPr>
          <a:xfrm>
            <a:off x="5715008" y="3571876"/>
            <a:ext cx="2643206" cy="2000264"/>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r" rtl="1">
              <a:lnSpc>
                <a:spcPct val="150000"/>
              </a:lnSpc>
              <a:buNone/>
            </a:pPr>
            <a:r>
              <a:rPr lang="fa-IR" sz="2000" dirty="0" smtClean="0">
                <a:solidFill>
                  <a:schemeClr val="tx1"/>
                </a:solidFill>
              </a:rPr>
              <a:t>گروه اول اصلاحاتی هستند که به متغیرهای حاضر در مدل یا غایب از مدل مربوط می شوند. </a:t>
            </a:r>
            <a:endParaRPr lang="en-US" sz="2000" dirty="0" smtClean="0">
              <a:solidFill>
                <a:schemeClr val="tx1"/>
              </a:solidFill>
            </a:endParaRPr>
          </a:p>
        </p:txBody>
      </p:sp>
      <p:sp>
        <p:nvSpPr>
          <p:cNvPr id="7" name="Rectangle 6"/>
          <p:cNvSpPr/>
          <p:nvPr/>
        </p:nvSpPr>
        <p:spPr>
          <a:xfrm>
            <a:off x="3143240" y="3571876"/>
            <a:ext cx="2428892" cy="2000264"/>
          </a:xfrm>
          <a:prstGeom prst="rect">
            <a:avLst/>
          </a:prstGeom>
          <a:ln w="3810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r" rtl="1">
              <a:lnSpc>
                <a:spcPct val="150000"/>
              </a:lnSpc>
              <a:buNone/>
            </a:pPr>
            <a:r>
              <a:rPr lang="fa-IR" sz="2000" dirty="0" smtClean="0">
                <a:solidFill>
                  <a:schemeClr val="tx1"/>
                </a:solidFill>
              </a:rPr>
              <a:t>گروه دوم از اصلاحات آنهایی هستند که به داده های ورودی مربوط می شوند. </a:t>
            </a:r>
          </a:p>
        </p:txBody>
      </p:sp>
      <p:sp>
        <p:nvSpPr>
          <p:cNvPr id="8" name="Rectangle 7"/>
          <p:cNvSpPr/>
          <p:nvPr/>
        </p:nvSpPr>
        <p:spPr>
          <a:xfrm>
            <a:off x="357158" y="3571876"/>
            <a:ext cx="2643206" cy="2000264"/>
          </a:xfrm>
          <a:prstGeom prst="rect">
            <a:avLst/>
          </a:prstGeom>
          <a:ln w="381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r" rtl="1">
              <a:buNone/>
            </a:pPr>
            <a:r>
              <a:rPr lang="fa-IR" sz="2000" dirty="0" smtClean="0">
                <a:solidFill>
                  <a:schemeClr val="tx1"/>
                </a:solidFill>
              </a:rPr>
              <a:t>گروه سوم از اصلاحات، گروهی هستند که به پارامترهای آزاد و ثابت در مدل تدوین شده مربوط می شوند. </a:t>
            </a:r>
            <a:endParaRPr lang="en-US" sz="2000" dirty="0">
              <a:solidFill>
                <a:schemeClr val="tx1"/>
              </a:solidFill>
            </a:endParaRPr>
          </a:p>
        </p:txBody>
      </p:sp>
      <p:sp>
        <p:nvSpPr>
          <p:cNvPr id="9"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0042"/>
            <a:ext cx="7467600" cy="6000792"/>
          </a:xfrm>
        </p:spPr>
        <p:txBody>
          <a:bodyPr/>
          <a:lstStyle/>
          <a:p>
            <a:pPr algn="r" rtl="1">
              <a:buNone/>
            </a:pPr>
            <a:endParaRPr lang="en-US" dirty="0"/>
          </a:p>
        </p:txBody>
      </p:sp>
      <p:sp>
        <p:nvSpPr>
          <p:cNvPr id="4" name="Slide Number Placeholder 3"/>
          <p:cNvSpPr>
            <a:spLocks noGrp="1"/>
          </p:cNvSpPr>
          <p:nvPr>
            <p:ph type="sldNum" sz="quarter" idx="15"/>
          </p:nvPr>
        </p:nvSpPr>
        <p:spPr/>
        <p:txBody>
          <a:bodyPr/>
          <a:lstStyle/>
          <a:p>
            <a:fld id="{75C0EA0E-9758-4E91-9918-7F5F99691648}" type="slidenum">
              <a:rPr lang="en-US" smtClean="0"/>
              <a:pPr/>
              <a:t>33</a:t>
            </a:fld>
            <a:endParaRPr lang="en-US"/>
          </a:p>
        </p:txBody>
      </p:sp>
      <p:sp>
        <p:nvSpPr>
          <p:cNvPr id="7" name="Horizontal Scroll 6"/>
          <p:cNvSpPr/>
          <p:nvPr/>
        </p:nvSpPr>
        <p:spPr>
          <a:xfrm>
            <a:off x="1142976" y="571480"/>
            <a:ext cx="5786478" cy="5429288"/>
          </a:xfrm>
          <a:prstGeom prst="horizontalScroll">
            <a:avLst/>
          </a:prstGeom>
          <a:ln w="76200"/>
        </p:spPr>
        <p:style>
          <a:lnRef idx="2">
            <a:schemeClr val="accent3"/>
          </a:lnRef>
          <a:fillRef idx="1">
            <a:schemeClr val="lt1"/>
          </a:fillRef>
          <a:effectRef idx="0">
            <a:schemeClr val="accent3"/>
          </a:effectRef>
          <a:fontRef idx="minor">
            <a:schemeClr val="dk1"/>
          </a:fontRef>
        </p:style>
        <p:txBody>
          <a:bodyPr rtlCol="0" anchor="ctr"/>
          <a:lstStyle/>
          <a:p>
            <a:pPr algn="r" rtl="1">
              <a:buNone/>
            </a:pPr>
            <a:r>
              <a:rPr lang="fa-IR" sz="2400" dirty="0" smtClean="0">
                <a:solidFill>
                  <a:schemeClr val="tx1"/>
                </a:solidFill>
              </a:rPr>
              <a:t>درکل شاخص های اصلاح نشان می دهندکه اگرپارامتری رابه مدل بیافزاییم تاچه مقدارمی تواندسبب کاهش کای دومدل شود.</a:t>
            </a:r>
          </a:p>
        </p:txBody>
      </p:sp>
      <p:sp>
        <p:nvSpPr>
          <p:cNvPr id="10" name="Down Ribbon 9"/>
          <p:cNvSpPr/>
          <p:nvPr/>
        </p:nvSpPr>
        <p:spPr>
          <a:xfrm>
            <a:off x="1071538" y="1500174"/>
            <a:ext cx="6715172" cy="3500462"/>
          </a:xfrm>
          <a:prstGeom prst="ribbon">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rtl="1">
              <a:lnSpc>
                <a:spcPct val="150000"/>
              </a:lnSpc>
              <a:buNone/>
            </a:pPr>
            <a:r>
              <a:rPr lang="fa-IR" sz="2400" dirty="0" smtClean="0">
                <a:solidFill>
                  <a:schemeClr val="tx1"/>
                </a:solidFill>
              </a:rPr>
              <a:t>گاهی ممکن است نتایج نشان دهندکه متغیرهای خطارا می توان بایکدیگرهمبسته کرد.</a:t>
            </a:r>
          </a:p>
        </p:txBody>
      </p:sp>
      <p:sp>
        <p:nvSpPr>
          <p:cNvPr id="12" name="7-Point Star 11"/>
          <p:cNvSpPr/>
          <p:nvPr/>
        </p:nvSpPr>
        <p:spPr>
          <a:xfrm>
            <a:off x="785786" y="214290"/>
            <a:ext cx="7358114" cy="5643602"/>
          </a:xfrm>
          <a:prstGeom prst="star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r" rtl="1">
              <a:lnSpc>
                <a:spcPct val="150000"/>
              </a:lnSpc>
              <a:buNone/>
            </a:pPr>
            <a:endParaRPr lang="fa-IR" sz="2400" dirty="0" smtClean="0">
              <a:solidFill>
                <a:schemeClr val="tx1"/>
              </a:solidFill>
            </a:endParaRPr>
          </a:p>
          <a:p>
            <a:pPr algn="r" rtl="1">
              <a:lnSpc>
                <a:spcPct val="150000"/>
              </a:lnSpc>
              <a:buNone/>
            </a:pPr>
            <a:r>
              <a:rPr lang="fa-IR" sz="2400" dirty="0" smtClean="0">
                <a:solidFill>
                  <a:schemeClr val="tx1"/>
                </a:solidFill>
              </a:rPr>
              <a:t>درمجموع می توان گفت شایدبا افزودن پارامتری دررابطه باوزن های رگرسیونی ویاباافزودن پارامتردررابطه بامتغیرهای خطابتوان به کاهش یکسانی درکای دودست یافت اماافزودن وزن های رگرسیونی به لحاظ نظری قابلیت توجیه بالاتری دارد.</a:t>
            </a:r>
            <a:endParaRPr lang="en-US" sz="2400" dirty="0">
              <a:solidFill>
                <a:schemeClr val="tx1"/>
              </a:solidFill>
            </a:endParaRPr>
          </a:p>
        </p:txBody>
      </p:sp>
      <p:sp>
        <p:nvSpPr>
          <p:cNvPr id="15"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lstStyle/>
          <a:p>
            <a:pPr algn="r" rtl="1">
              <a:buNone/>
            </a:pPr>
            <a:endParaRPr lang="fa-IR" dirty="0" smtClean="0"/>
          </a:p>
          <a:p>
            <a:pPr algn="r" rtl="1">
              <a:buNone/>
            </a:pPr>
            <a:endParaRPr lang="fa-IR" dirty="0" smtClean="0"/>
          </a:p>
          <a:p>
            <a:pPr algn="r" rtl="1">
              <a:buNone/>
            </a:pPr>
            <a:endParaRPr lang="fa-IR" dirty="0" smtClean="0"/>
          </a:p>
          <a:p>
            <a:pPr algn="r" rtl="1">
              <a:buNone/>
            </a:pPr>
            <a:endParaRPr lang="fa-IR" dirty="0" smtClean="0"/>
          </a:p>
          <a:p>
            <a:pPr algn="r" rtl="1">
              <a:buNone/>
            </a:pPr>
            <a:endParaRPr lang="fa-IR" dirty="0" smtClean="0"/>
          </a:p>
          <a:p>
            <a:pPr algn="r" rtl="1">
              <a:buNone/>
            </a:pPr>
            <a:r>
              <a:rPr lang="fa-IR" sz="6000" b="1" dirty="0" smtClean="0"/>
              <a:t>              </a:t>
            </a:r>
            <a:r>
              <a:rPr lang="fa-IR" sz="4400" b="1" dirty="0" smtClean="0"/>
              <a:t>مثال عملی    </a:t>
            </a:r>
            <a:endParaRPr lang="en-US" sz="4400" b="1" dirty="0"/>
          </a:p>
        </p:txBody>
      </p:sp>
      <p:sp>
        <p:nvSpPr>
          <p:cNvPr id="4" name="Slide Number Placeholder 3"/>
          <p:cNvSpPr>
            <a:spLocks noGrp="1"/>
          </p:cNvSpPr>
          <p:nvPr>
            <p:ph type="sldNum" sz="quarter" idx="15"/>
          </p:nvPr>
        </p:nvSpPr>
        <p:spPr/>
        <p:txBody>
          <a:bodyPr/>
          <a:lstStyle/>
          <a:p>
            <a:fld id="{75C0EA0E-9758-4E91-9918-7F5F99691648}" type="slidenum">
              <a:rPr lang="en-US" smtClean="0"/>
              <a:pPr/>
              <a:t>34</a:t>
            </a:fld>
            <a:endParaRPr lang="en-US"/>
          </a:p>
        </p:txBody>
      </p:sp>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7467600" cy="6188224"/>
          </a:xfrm>
        </p:spPr>
        <p:txBody>
          <a:bodyPr>
            <a:normAutofit/>
          </a:bodyPr>
          <a:lstStyle/>
          <a:p>
            <a:pPr algn="r" rtl="1">
              <a:buNone/>
            </a:pPr>
            <a:r>
              <a:rPr lang="fa-IR" sz="3200" dirty="0" smtClean="0"/>
              <a:t>مدل نظری تحقیق:</a:t>
            </a:r>
            <a:endParaRPr lang="en-US" sz="3200" dirty="0"/>
          </a:p>
        </p:txBody>
      </p:sp>
      <p:sp>
        <p:nvSpPr>
          <p:cNvPr id="4" name="Slide Number Placeholder 3"/>
          <p:cNvSpPr>
            <a:spLocks noGrp="1"/>
          </p:cNvSpPr>
          <p:nvPr>
            <p:ph type="sldNum" sz="quarter" idx="15"/>
          </p:nvPr>
        </p:nvSpPr>
        <p:spPr/>
        <p:txBody>
          <a:bodyPr/>
          <a:lstStyle/>
          <a:p>
            <a:fld id="{75C0EA0E-9758-4E91-9918-7F5F99691648}" type="slidenum">
              <a:rPr lang="en-US" smtClean="0"/>
              <a:pPr/>
              <a:t>35</a:t>
            </a:fld>
            <a:endParaRPr lang="en-US"/>
          </a:p>
        </p:txBody>
      </p:sp>
      <p:sp>
        <p:nvSpPr>
          <p:cNvPr id="5" name="Oval 4"/>
          <p:cNvSpPr/>
          <p:nvPr/>
        </p:nvSpPr>
        <p:spPr>
          <a:xfrm>
            <a:off x="714348" y="2714620"/>
            <a:ext cx="2786082" cy="1357322"/>
          </a:xfrm>
          <a:prstGeom prst="ellipse">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800" dirty="0" smtClean="0">
                <a:solidFill>
                  <a:schemeClr val="tx1"/>
                </a:solidFill>
              </a:rPr>
              <a:t>عدالت سازمانی</a:t>
            </a:r>
          </a:p>
          <a:p>
            <a:pPr algn="ctr"/>
            <a:r>
              <a:rPr lang="en-US" sz="2800" dirty="0" smtClean="0">
                <a:solidFill>
                  <a:schemeClr val="tx1"/>
                </a:solidFill>
              </a:rPr>
              <a:t>justice</a:t>
            </a:r>
            <a:endParaRPr lang="en-US" sz="2800" dirty="0">
              <a:solidFill>
                <a:schemeClr val="tx1"/>
              </a:solidFill>
            </a:endParaRPr>
          </a:p>
        </p:txBody>
      </p:sp>
      <p:sp>
        <p:nvSpPr>
          <p:cNvPr id="6" name="Oval 5"/>
          <p:cNvSpPr/>
          <p:nvPr/>
        </p:nvSpPr>
        <p:spPr>
          <a:xfrm>
            <a:off x="3000364" y="857232"/>
            <a:ext cx="2357454" cy="1214446"/>
          </a:xfrm>
          <a:prstGeom prst="ellipse">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800" dirty="0" smtClean="0">
                <a:solidFill>
                  <a:schemeClr val="tx1"/>
                </a:solidFill>
              </a:rPr>
              <a:t>تعهدسازمانی</a:t>
            </a:r>
            <a:endParaRPr lang="en-US" sz="2800" dirty="0" smtClean="0">
              <a:solidFill>
                <a:schemeClr val="tx1"/>
              </a:solidFill>
            </a:endParaRPr>
          </a:p>
          <a:p>
            <a:pPr algn="ctr"/>
            <a:r>
              <a:rPr lang="en-US" sz="2800" dirty="0" smtClean="0">
                <a:solidFill>
                  <a:schemeClr val="tx1"/>
                </a:solidFill>
              </a:rPr>
              <a:t>com</a:t>
            </a:r>
            <a:endParaRPr lang="en-US" sz="2800" dirty="0">
              <a:solidFill>
                <a:schemeClr val="tx1"/>
              </a:solidFill>
            </a:endParaRPr>
          </a:p>
        </p:txBody>
      </p:sp>
      <p:sp>
        <p:nvSpPr>
          <p:cNvPr id="7" name="Oval 6"/>
          <p:cNvSpPr/>
          <p:nvPr/>
        </p:nvSpPr>
        <p:spPr>
          <a:xfrm>
            <a:off x="3000364" y="4286256"/>
            <a:ext cx="2786082" cy="1214446"/>
          </a:xfrm>
          <a:prstGeom prst="ellipse">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800" dirty="0" smtClean="0">
                <a:solidFill>
                  <a:schemeClr val="tx1"/>
                </a:solidFill>
              </a:rPr>
              <a:t>اعتمادسازمانی</a:t>
            </a:r>
            <a:endParaRPr lang="en-US" sz="2800" dirty="0" smtClean="0">
              <a:solidFill>
                <a:schemeClr val="tx1"/>
              </a:solidFill>
            </a:endParaRPr>
          </a:p>
          <a:p>
            <a:pPr algn="ctr"/>
            <a:r>
              <a:rPr lang="en-US" sz="2800" dirty="0" smtClean="0">
                <a:solidFill>
                  <a:schemeClr val="tx1"/>
                </a:solidFill>
              </a:rPr>
              <a:t>trust</a:t>
            </a:r>
            <a:endParaRPr lang="en-US" sz="2800" dirty="0"/>
          </a:p>
        </p:txBody>
      </p:sp>
      <p:sp>
        <p:nvSpPr>
          <p:cNvPr id="8" name="Oval 7"/>
          <p:cNvSpPr/>
          <p:nvPr/>
        </p:nvSpPr>
        <p:spPr>
          <a:xfrm>
            <a:off x="5000628" y="2571744"/>
            <a:ext cx="2714644" cy="1428760"/>
          </a:xfrm>
          <a:prstGeom prst="ellipse">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smtClean="0">
                <a:solidFill>
                  <a:schemeClr val="tx1"/>
                </a:solidFill>
              </a:rPr>
              <a:t>رفتارهای شهروندی سازمانی</a:t>
            </a:r>
          </a:p>
          <a:p>
            <a:pPr algn="ctr"/>
            <a:r>
              <a:rPr lang="en-US" sz="2400" dirty="0" err="1" smtClean="0">
                <a:solidFill>
                  <a:schemeClr val="tx1"/>
                </a:solidFill>
              </a:rPr>
              <a:t>ocb</a:t>
            </a:r>
            <a:endParaRPr lang="en-US" sz="2400" dirty="0">
              <a:solidFill>
                <a:schemeClr val="tx1"/>
              </a:solidFill>
            </a:endParaRPr>
          </a:p>
        </p:txBody>
      </p:sp>
      <p:cxnSp>
        <p:nvCxnSpPr>
          <p:cNvPr id="10" name="Straight Arrow Connector 9"/>
          <p:cNvCxnSpPr>
            <a:stCxn id="5" idx="0"/>
          </p:cNvCxnSpPr>
          <p:nvPr/>
        </p:nvCxnSpPr>
        <p:spPr>
          <a:xfrm rot="5400000" flipH="1" flipV="1">
            <a:off x="2214546" y="1678769"/>
            <a:ext cx="928694" cy="1143008"/>
          </a:xfrm>
          <a:prstGeom prst="straightConnector1">
            <a:avLst/>
          </a:prstGeom>
          <a:ln>
            <a:solidFill>
              <a:schemeClr val="tx1">
                <a:lumMod val="95000"/>
                <a:lumOff val="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a:off x="2928926" y="3929066"/>
            <a:ext cx="714380" cy="428628"/>
          </a:xfrm>
          <a:prstGeom prst="straightConnector1">
            <a:avLst/>
          </a:prstGeom>
          <a:ln>
            <a:solidFill>
              <a:schemeClr val="tx1">
                <a:lumMod val="95000"/>
                <a:lumOff val="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p:nvPr/>
        </p:nvCxnSpPr>
        <p:spPr>
          <a:xfrm>
            <a:off x="5072066" y="1857364"/>
            <a:ext cx="857256" cy="714380"/>
          </a:xfrm>
          <a:prstGeom prst="straightConnector1">
            <a:avLst/>
          </a:prstGeom>
          <a:ln>
            <a:solidFill>
              <a:schemeClr val="tx1">
                <a:lumMod val="95000"/>
                <a:lumOff val="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p:nvPr/>
        </p:nvCxnSpPr>
        <p:spPr>
          <a:xfrm flipV="1">
            <a:off x="4786314" y="4000504"/>
            <a:ext cx="1285884" cy="285752"/>
          </a:xfrm>
          <a:prstGeom prst="straightConnector1">
            <a:avLst/>
          </a:prstGeom>
          <a:ln>
            <a:solidFill>
              <a:schemeClr val="tx1">
                <a:lumMod val="95000"/>
                <a:lumOff val="5000"/>
              </a:schemeClr>
            </a:solidFill>
            <a:tailEnd type="arrow"/>
          </a:ln>
        </p:spPr>
        <p:style>
          <a:lnRef idx="3">
            <a:schemeClr val="accent3"/>
          </a:lnRef>
          <a:fillRef idx="0">
            <a:schemeClr val="accent3"/>
          </a:fillRef>
          <a:effectRef idx="2">
            <a:schemeClr val="accent3"/>
          </a:effectRef>
          <a:fontRef idx="minor">
            <a:schemeClr val="tx1"/>
          </a:fontRef>
        </p:style>
      </p:cxnSp>
      <p:sp>
        <p:nvSpPr>
          <p:cNvPr id="14"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36</a:t>
            </a:fld>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85720" y="214290"/>
            <a:ext cx="8143932" cy="5572164"/>
          </a:xfrm>
          <a:prstGeom prst="rect">
            <a:avLst/>
          </a:prstGeom>
          <a:noFill/>
          <a:ln w="9525">
            <a:noFill/>
            <a:miter lim="800000"/>
            <a:headEnd/>
            <a:tailEnd/>
          </a:ln>
          <a:effectLst/>
        </p:spPr>
      </p:pic>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37</a:t>
            </a:fld>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500034" y="428604"/>
            <a:ext cx="7643866" cy="5072098"/>
          </a:xfrm>
          <a:prstGeom prst="rect">
            <a:avLst/>
          </a:prstGeom>
          <a:noFill/>
          <a:ln w="9525">
            <a:noFill/>
            <a:miter lim="800000"/>
            <a:headEnd/>
            <a:tailEnd/>
          </a:ln>
          <a:effectLst/>
        </p:spPr>
      </p:pic>
      <p:sp>
        <p:nvSpPr>
          <p:cNvPr id="7"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38</a:t>
            </a:fld>
            <a:endParaRPr lang="en-US"/>
          </a:p>
        </p:txBody>
      </p:sp>
      <p:pic>
        <p:nvPicPr>
          <p:cNvPr id="2051" name="Picture 3"/>
          <p:cNvPicPr>
            <a:picLocks noGrp="1" noChangeAspect="1" noChangeArrowheads="1"/>
          </p:cNvPicPr>
          <p:nvPr>
            <p:ph sz="quarter" idx="1"/>
          </p:nvPr>
        </p:nvPicPr>
        <p:blipFill>
          <a:blip r:embed="rId2" cstate="print"/>
          <a:srcRect/>
          <a:stretch>
            <a:fillRect/>
          </a:stretch>
        </p:blipFill>
        <p:spPr bwMode="auto">
          <a:xfrm>
            <a:off x="357158" y="214290"/>
            <a:ext cx="7715304" cy="5715039"/>
          </a:xfrm>
          <a:prstGeom prst="rect">
            <a:avLst/>
          </a:prstGeom>
          <a:noFill/>
          <a:ln w="9525">
            <a:noFill/>
            <a:miter lim="800000"/>
            <a:headEnd/>
            <a:tailEnd/>
          </a:ln>
          <a:effectLst/>
        </p:spPr>
      </p:pic>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39</a:t>
            </a:fld>
            <a:endParaRPr lang="en-US"/>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357158" y="928670"/>
            <a:ext cx="8215370" cy="4714907"/>
          </a:xfrm>
          <a:prstGeom prst="rect">
            <a:avLst/>
          </a:prstGeom>
          <a:noFill/>
          <a:ln w="9525">
            <a:noFill/>
            <a:miter lim="800000"/>
            <a:headEnd/>
            <a:tailEnd/>
          </a:ln>
          <a:effectLst/>
        </p:spPr>
      </p:pic>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428604"/>
            <a:ext cx="7467600" cy="6045348"/>
          </a:xfrm>
        </p:spPr>
        <p:txBody>
          <a:bodyPr>
            <a:normAutofit lnSpcReduction="10000"/>
          </a:bodyPr>
          <a:lstStyle/>
          <a:p>
            <a:pPr algn="r" rtl="1">
              <a:buNone/>
            </a:pPr>
            <a:r>
              <a:rPr lang="fa-IR" sz="3600" dirty="0" smtClean="0"/>
              <a:t>تعریف</a:t>
            </a:r>
            <a:r>
              <a:rPr lang="en-US" sz="3600" dirty="0" smtClean="0"/>
              <a:t>SEM </a:t>
            </a:r>
            <a:r>
              <a:rPr lang="fa-IR" sz="3600" dirty="0" smtClean="0"/>
              <a:t> </a:t>
            </a:r>
          </a:p>
          <a:p>
            <a:pPr algn="r" rtl="1">
              <a:buNone/>
            </a:pPr>
            <a:endParaRPr lang="fa-IR" dirty="0" smtClean="0"/>
          </a:p>
          <a:p>
            <a:pPr algn="r" rtl="1">
              <a:lnSpc>
                <a:spcPct val="150000"/>
              </a:lnSpc>
              <a:buNone/>
            </a:pPr>
            <a:r>
              <a:rPr lang="fa-IR" dirty="0" smtClean="0"/>
              <a:t>مدل معادله ساختاری اساسا تركیب مدل های مسیر و مدل های تحلیل عاملی تاییدی است.</a:t>
            </a:r>
            <a:endParaRPr lang="en-US" dirty="0" smtClean="0"/>
          </a:p>
          <a:p>
            <a:pPr algn="r" rtl="1">
              <a:lnSpc>
                <a:spcPct val="150000"/>
              </a:lnSpc>
              <a:buNone/>
            </a:pPr>
            <a:r>
              <a:rPr lang="fa-IR" b="1" dirty="0" smtClean="0"/>
              <a:t>تحلیل مسیر</a:t>
            </a:r>
            <a:r>
              <a:rPr lang="fa-IR" dirty="0" smtClean="0"/>
              <a:t>بطور کامل با متغیرهای آشکار تعریف شده است اما در آن چند متغیر مستقل آشکار و چند متغیروابسته آشکار بکار می رودورابطه علی بین مجموعه ای ازمتغیرهای مستقل ووابسته را ارزیابی می کند.</a:t>
            </a:r>
            <a:endParaRPr lang="en-US" dirty="0" smtClean="0"/>
          </a:p>
          <a:p>
            <a:pPr algn="r" rtl="1">
              <a:lnSpc>
                <a:spcPct val="150000"/>
              </a:lnSpc>
              <a:buNone/>
            </a:pPr>
            <a:r>
              <a:rPr lang="fa-IR" b="1" dirty="0" smtClean="0"/>
              <a:t>تحلیل عاملی </a:t>
            </a:r>
            <a:r>
              <a:rPr lang="fa-IR" dirty="0" smtClean="0"/>
              <a:t>شامل متغیرهای آشکاری است که فرض شده یک یاچندمتغیرپنهان رااندازه گیری می کند.  </a:t>
            </a:r>
          </a:p>
          <a:p>
            <a:pPr algn="r" rtl="1">
              <a:lnSpc>
                <a:spcPct val="150000"/>
              </a:lnSpc>
              <a:buNone/>
            </a:pPr>
            <a:r>
              <a:rPr lang="en-US" dirty="0" smtClean="0"/>
              <a:t>SEM</a:t>
            </a:r>
            <a:r>
              <a:rPr lang="fa-IR" dirty="0" smtClean="0"/>
              <a:t> هردومدل فوق را شامل می شود.</a:t>
            </a:r>
          </a:p>
          <a:p>
            <a:pPr algn="r" rtl="1">
              <a:buNone/>
            </a:pPr>
            <a:r>
              <a:rPr lang="fa-IR" dirty="0" smtClean="0"/>
              <a:t> </a:t>
            </a:r>
            <a:endParaRPr lang="en-US" dirty="0"/>
          </a:p>
        </p:txBody>
      </p:sp>
      <p:sp>
        <p:nvSpPr>
          <p:cNvPr id="4" name="Slide Number Placeholder 3"/>
          <p:cNvSpPr>
            <a:spLocks noGrp="1"/>
          </p:cNvSpPr>
          <p:nvPr>
            <p:ph type="sldNum" sz="quarter" idx="15"/>
          </p:nvPr>
        </p:nvSpPr>
        <p:spPr/>
        <p:txBody>
          <a:bodyPr/>
          <a:lstStyle/>
          <a:p>
            <a:fld id="{75C0EA0E-9758-4E91-9918-7F5F99691648}" type="slidenum">
              <a:rPr lang="en-US" smtClean="0"/>
              <a:pPr/>
              <a:t>4</a:t>
            </a:fld>
            <a:endParaRPr lang="en-US"/>
          </a:p>
        </p:txBody>
      </p:sp>
      <p:sp>
        <p:nvSpPr>
          <p:cNvPr id="5"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40</a:t>
            </a:fld>
            <a:endParaRPr lang="en-US"/>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928662" y="214291"/>
            <a:ext cx="6643734" cy="3143271"/>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1428728" y="3429000"/>
            <a:ext cx="5786478" cy="2428892"/>
          </a:xfrm>
          <a:prstGeom prst="rect">
            <a:avLst/>
          </a:prstGeom>
          <a:noFill/>
          <a:ln w="9525">
            <a:noFill/>
            <a:miter lim="800000"/>
            <a:headEnd/>
            <a:tailEnd/>
          </a:ln>
          <a:effectLst/>
        </p:spPr>
      </p:pic>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41</a:t>
            </a:fld>
            <a:endParaRPr lang="en-US"/>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928662" y="214290"/>
            <a:ext cx="6429420" cy="5357849"/>
          </a:xfrm>
          <a:prstGeom prst="rect">
            <a:avLst/>
          </a:prstGeom>
          <a:noFill/>
          <a:ln w="9525">
            <a:noFill/>
            <a:miter lim="800000"/>
            <a:headEnd/>
            <a:tailEnd/>
          </a:ln>
          <a:effectLst/>
        </p:spPr>
      </p:pic>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42</a:t>
            </a:fld>
            <a:endParaRPr lang="en-US"/>
          </a:p>
        </p:txBody>
      </p:sp>
      <p:pic>
        <p:nvPicPr>
          <p:cNvPr id="8194" name="Picture 2"/>
          <p:cNvPicPr>
            <a:picLocks noGrp="1" noChangeAspect="1" noChangeArrowheads="1"/>
          </p:cNvPicPr>
          <p:nvPr>
            <p:ph sz="quarter" idx="1"/>
          </p:nvPr>
        </p:nvPicPr>
        <p:blipFill>
          <a:blip r:embed="rId2" cstate="print"/>
          <a:srcRect/>
          <a:stretch>
            <a:fillRect/>
          </a:stretch>
        </p:blipFill>
        <p:spPr bwMode="auto">
          <a:xfrm>
            <a:off x="928662" y="285728"/>
            <a:ext cx="6572296" cy="5513409"/>
          </a:xfrm>
          <a:prstGeom prst="rect">
            <a:avLst/>
          </a:prstGeom>
          <a:noFill/>
          <a:ln w="9525">
            <a:noFill/>
            <a:miter lim="800000"/>
            <a:headEnd/>
            <a:tailEnd/>
          </a:ln>
          <a:effectLst/>
        </p:spPr>
      </p:pic>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43</a:t>
            </a:fld>
            <a:endParaRPr lang="en-US"/>
          </a:p>
        </p:txBody>
      </p:sp>
      <p:pic>
        <p:nvPicPr>
          <p:cNvPr id="9218" name="Picture 2"/>
          <p:cNvPicPr>
            <a:picLocks noGrp="1" noChangeAspect="1" noChangeArrowheads="1"/>
          </p:cNvPicPr>
          <p:nvPr>
            <p:ph sz="quarter" idx="1"/>
          </p:nvPr>
        </p:nvPicPr>
        <p:blipFill>
          <a:blip r:embed="rId2" cstate="print"/>
          <a:srcRect/>
          <a:stretch>
            <a:fillRect/>
          </a:stretch>
        </p:blipFill>
        <p:spPr bwMode="auto">
          <a:xfrm>
            <a:off x="357158" y="214290"/>
            <a:ext cx="7572428" cy="5643602"/>
          </a:xfrm>
          <a:prstGeom prst="rect">
            <a:avLst/>
          </a:prstGeom>
          <a:noFill/>
          <a:ln w="9525">
            <a:noFill/>
            <a:miter lim="800000"/>
            <a:headEnd/>
            <a:tailEnd/>
          </a:ln>
          <a:effectLst/>
        </p:spPr>
      </p:pic>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44</a:t>
            </a:fld>
            <a:endParaRPr lang="en-US"/>
          </a:p>
        </p:txBody>
      </p:sp>
      <p:pic>
        <p:nvPicPr>
          <p:cNvPr id="10242" name="Picture 2"/>
          <p:cNvPicPr>
            <a:picLocks noGrp="1" noChangeAspect="1" noChangeArrowheads="1"/>
          </p:cNvPicPr>
          <p:nvPr>
            <p:ph sz="quarter" idx="1"/>
          </p:nvPr>
        </p:nvPicPr>
        <p:blipFill>
          <a:blip r:embed="rId2" cstate="print"/>
          <a:srcRect/>
          <a:stretch>
            <a:fillRect/>
          </a:stretch>
        </p:blipFill>
        <p:spPr bwMode="auto">
          <a:xfrm>
            <a:off x="1071538" y="928670"/>
            <a:ext cx="6215106" cy="2714644"/>
          </a:xfrm>
          <a:prstGeom prst="rect">
            <a:avLst/>
          </a:prstGeom>
          <a:noFill/>
          <a:ln w="9525">
            <a:noFill/>
            <a:miter lim="800000"/>
            <a:headEnd/>
            <a:tailEnd/>
          </a:ln>
          <a:effectLst/>
        </p:spPr>
      </p:pic>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45</a:t>
            </a:fld>
            <a:endParaRPr lang="en-US"/>
          </a:p>
        </p:txBody>
      </p:sp>
      <p:pic>
        <p:nvPicPr>
          <p:cNvPr id="11266" name="Picture 2"/>
          <p:cNvPicPr>
            <a:picLocks noGrp="1" noChangeAspect="1" noChangeArrowheads="1"/>
          </p:cNvPicPr>
          <p:nvPr>
            <p:ph sz="quarter" idx="1"/>
          </p:nvPr>
        </p:nvPicPr>
        <p:blipFill>
          <a:blip r:embed="rId2" cstate="print"/>
          <a:srcRect/>
          <a:stretch>
            <a:fillRect/>
          </a:stretch>
        </p:blipFill>
        <p:spPr bwMode="auto">
          <a:xfrm>
            <a:off x="642910" y="142853"/>
            <a:ext cx="7429552" cy="5572164"/>
          </a:xfrm>
          <a:prstGeom prst="rect">
            <a:avLst/>
          </a:prstGeom>
          <a:noFill/>
          <a:ln w="9525">
            <a:noFill/>
            <a:miter lim="800000"/>
            <a:headEnd/>
            <a:tailEnd/>
          </a:ln>
          <a:effectLst/>
        </p:spPr>
      </p:pic>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46</a:t>
            </a:fld>
            <a:endParaRPr lang="en-US"/>
          </a:p>
        </p:txBody>
      </p:sp>
      <p:pic>
        <p:nvPicPr>
          <p:cNvPr id="21506" name="Picture 2"/>
          <p:cNvPicPr>
            <a:picLocks noGrp="1" noChangeAspect="1" noChangeArrowheads="1"/>
          </p:cNvPicPr>
          <p:nvPr>
            <p:ph sz="quarter" idx="1"/>
          </p:nvPr>
        </p:nvPicPr>
        <p:blipFill>
          <a:blip r:embed="rId2" cstate="print"/>
          <a:srcRect/>
          <a:stretch>
            <a:fillRect/>
          </a:stretch>
        </p:blipFill>
        <p:spPr bwMode="auto">
          <a:xfrm>
            <a:off x="428596" y="214290"/>
            <a:ext cx="7715304" cy="5572164"/>
          </a:xfrm>
          <a:prstGeom prst="rect">
            <a:avLst/>
          </a:prstGeom>
          <a:noFill/>
          <a:ln w="9525">
            <a:noFill/>
            <a:miter lim="800000"/>
            <a:headEnd/>
            <a:tailEnd/>
          </a:ln>
          <a:effectLst/>
        </p:spPr>
      </p:pic>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47</a:t>
            </a:fld>
            <a:endParaRPr lang="en-US"/>
          </a:p>
        </p:txBody>
      </p:sp>
      <p:pic>
        <p:nvPicPr>
          <p:cNvPr id="22530" name="Picture 2"/>
          <p:cNvPicPr>
            <a:picLocks noGrp="1" noChangeAspect="1" noChangeArrowheads="1"/>
          </p:cNvPicPr>
          <p:nvPr>
            <p:ph sz="quarter" idx="1"/>
          </p:nvPr>
        </p:nvPicPr>
        <p:blipFill>
          <a:blip r:embed="rId2" cstate="print"/>
          <a:srcRect/>
          <a:stretch>
            <a:fillRect/>
          </a:stretch>
        </p:blipFill>
        <p:spPr bwMode="auto">
          <a:xfrm>
            <a:off x="428596" y="214291"/>
            <a:ext cx="7715304" cy="5715040"/>
          </a:xfrm>
          <a:prstGeom prst="rect">
            <a:avLst/>
          </a:prstGeom>
          <a:noFill/>
          <a:ln w="9525">
            <a:noFill/>
            <a:miter lim="800000"/>
            <a:headEnd/>
            <a:tailEnd/>
          </a:ln>
          <a:effectLst/>
        </p:spPr>
      </p:pic>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48</a:t>
            </a:fld>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57200" y="357167"/>
            <a:ext cx="7758138" cy="5357850"/>
          </a:xfrm>
          <a:prstGeom prst="rect">
            <a:avLst/>
          </a:prstGeom>
          <a:noFill/>
          <a:ln w="9525">
            <a:noFill/>
            <a:miter lim="800000"/>
            <a:headEnd/>
            <a:tailEnd/>
          </a:ln>
          <a:effectLst/>
        </p:spPr>
      </p:pic>
      <p:sp>
        <p:nvSpPr>
          <p:cNvPr id="7"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49</a:t>
            </a:fld>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500034" y="357166"/>
            <a:ext cx="7786742" cy="5286413"/>
          </a:xfrm>
          <a:prstGeom prst="rect">
            <a:avLst/>
          </a:prstGeom>
          <a:noFill/>
          <a:ln w="9525">
            <a:noFill/>
            <a:miter lim="800000"/>
            <a:headEnd/>
            <a:tailEnd/>
          </a:ln>
          <a:effectLst/>
        </p:spPr>
      </p:pic>
      <p:sp>
        <p:nvSpPr>
          <p:cNvPr id="7"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ee.jpg"/>
          <p:cNvPicPr>
            <a:picLocks noGrp="1" noChangeAspect="1"/>
          </p:cNvPicPr>
          <p:nvPr>
            <p:ph sz="quarter" idx="1"/>
          </p:nvPr>
        </p:nvPicPr>
        <p:blipFill>
          <a:blip r:embed="rId2" cstate="print"/>
          <a:stretch>
            <a:fillRect/>
          </a:stretch>
        </p:blipFill>
        <p:spPr>
          <a:xfrm>
            <a:off x="1428729" y="338201"/>
            <a:ext cx="5643602" cy="5448253"/>
          </a:xfrm>
          <a:prstGeom prst="rect">
            <a:avLst/>
          </a:prstGeom>
        </p:spPr>
      </p:pic>
      <p:sp>
        <p:nvSpPr>
          <p:cNvPr id="3" name="Slide Number Placeholder 2"/>
          <p:cNvSpPr>
            <a:spLocks noGrp="1"/>
          </p:cNvSpPr>
          <p:nvPr>
            <p:ph type="sldNum" sz="quarter" idx="15"/>
          </p:nvPr>
        </p:nvSpPr>
        <p:spPr/>
        <p:txBody>
          <a:bodyPr/>
          <a:lstStyle/>
          <a:p>
            <a:fld id="{75C0EA0E-9758-4E91-9918-7F5F99691648}" type="slidenum">
              <a:rPr lang="en-US" smtClean="0"/>
              <a:pPr/>
              <a:t>5</a:t>
            </a:fld>
            <a:endParaRPr lang="en-US"/>
          </a:p>
        </p:txBody>
      </p:sp>
      <p:sp>
        <p:nvSpPr>
          <p:cNvPr id="5"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50</a:t>
            </a:fld>
            <a:endParaRPr lang="en-US"/>
          </a:p>
        </p:txBody>
      </p:sp>
      <p:pic>
        <p:nvPicPr>
          <p:cNvPr id="15362" name="Picture 2"/>
          <p:cNvPicPr>
            <a:picLocks noGrp="1" noChangeAspect="1" noChangeArrowheads="1"/>
          </p:cNvPicPr>
          <p:nvPr>
            <p:ph sz="quarter" idx="1"/>
          </p:nvPr>
        </p:nvPicPr>
        <p:blipFill>
          <a:blip r:embed="rId2" cstate="print"/>
          <a:srcRect/>
          <a:stretch>
            <a:fillRect/>
          </a:stretch>
        </p:blipFill>
        <p:spPr bwMode="auto">
          <a:xfrm>
            <a:off x="214282" y="214290"/>
            <a:ext cx="8215369" cy="4214842"/>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cstate="print"/>
          <a:srcRect/>
          <a:stretch>
            <a:fillRect/>
          </a:stretch>
        </p:blipFill>
        <p:spPr bwMode="auto">
          <a:xfrm>
            <a:off x="857224" y="4500570"/>
            <a:ext cx="6929486" cy="1714512"/>
          </a:xfrm>
          <a:prstGeom prst="rect">
            <a:avLst/>
          </a:prstGeom>
          <a:noFill/>
          <a:ln w="9525">
            <a:noFill/>
            <a:miter lim="800000"/>
            <a:headEnd/>
            <a:tailEnd/>
          </a:ln>
          <a:effectLst/>
        </p:spPr>
      </p:pic>
      <p:sp>
        <p:nvSpPr>
          <p:cNvPr id="5"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51</a:t>
            </a:fld>
            <a:endParaRPr lang="en-US"/>
          </a:p>
        </p:txBody>
      </p:sp>
      <p:sp>
        <p:nvSpPr>
          <p:cNvPr id="7"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pic>
        <p:nvPicPr>
          <p:cNvPr id="2051" name="Picture 3"/>
          <p:cNvPicPr>
            <a:picLocks noGrp="1" noChangeAspect="1" noChangeArrowheads="1"/>
          </p:cNvPicPr>
          <p:nvPr>
            <p:ph sz="quarter" idx="1"/>
          </p:nvPr>
        </p:nvPicPr>
        <p:blipFill>
          <a:blip r:embed="rId2" cstate="print"/>
          <a:srcRect/>
          <a:stretch>
            <a:fillRect/>
          </a:stretch>
        </p:blipFill>
        <p:spPr bwMode="auto">
          <a:xfrm>
            <a:off x="285720" y="285728"/>
            <a:ext cx="8143932" cy="5500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52</a:t>
            </a:fld>
            <a:endParaRPr lang="en-US"/>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500034" y="500042"/>
            <a:ext cx="7072361" cy="5214974"/>
          </a:xfrm>
          <a:prstGeom prst="rect">
            <a:avLst/>
          </a:prstGeom>
          <a:noFill/>
          <a:ln w="9525">
            <a:noFill/>
            <a:miter lim="800000"/>
            <a:headEnd/>
            <a:tailEnd/>
          </a:ln>
          <a:effectLst/>
        </p:spPr>
      </p:pic>
      <p:sp>
        <p:nvSpPr>
          <p:cNvPr id="7"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53</a:t>
            </a:fld>
            <a:endParaRPr lang="en-US"/>
          </a:p>
        </p:txBody>
      </p:sp>
      <p:pic>
        <p:nvPicPr>
          <p:cNvPr id="17410" name="Picture 2"/>
          <p:cNvPicPr>
            <a:picLocks noGrp="1" noChangeAspect="1" noChangeArrowheads="1"/>
          </p:cNvPicPr>
          <p:nvPr>
            <p:ph sz="quarter" idx="1"/>
          </p:nvPr>
        </p:nvPicPr>
        <p:blipFill>
          <a:blip r:embed="rId2" cstate="print"/>
          <a:srcRect/>
          <a:stretch>
            <a:fillRect/>
          </a:stretch>
        </p:blipFill>
        <p:spPr bwMode="auto">
          <a:xfrm>
            <a:off x="642910" y="214290"/>
            <a:ext cx="7358114" cy="5643602"/>
          </a:xfrm>
          <a:prstGeom prst="rect">
            <a:avLst/>
          </a:prstGeom>
          <a:noFill/>
          <a:ln w="9525">
            <a:noFill/>
            <a:miter lim="800000"/>
            <a:headEnd/>
            <a:tailEnd/>
          </a:ln>
          <a:effectLst/>
        </p:spPr>
      </p:pic>
      <p:sp>
        <p:nvSpPr>
          <p:cNvPr id="5"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54</a:t>
            </a:fld>
            <a:endParaRPr lang="en-US"/>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642911" y="714356"/>
            <a:ext cx="7143800" cy="4094181"/>
          </a:xfrm>
          <a:prstGeom prst="rect">
            <a:avLst/>
          </a:prstGeom>
          <a:noFill/>
          <a:ln w="9525">
            <a:noFill/>
            <a:miter lim="800000"/>
            <a:headEnd/>
            <a:tailEnd/>
          </a:ln>
          <a:effectLst/>
        </p:spPr>
      </p:pic>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55</a:t>
            </a:fld>
            <a:endParaRPr lang="en-US"/>
          </a:p>
        </p:txBody>
      </p:sp>
      <p:pic>
        <p:nvPicPr>
          <p:cNvPr id="8194" name="Picture 2"/>
          <p:cNvPicPr>
            <a:picLocks noGrp="1" noChangeAspect="1" noChangeArrowheads="1"/>
          </p:cNvPicPr>
          <p:nvPr>
            <p:ph sz="quarter" idx="1"/>
          </p:nvPr>
        </p:nvPicPr>
        <p:blipFill>
          <a:blip r:embed="rId2" cstate="print"/>
          <a:srcRect/>
          <a:stretch>
            <a:fillRect/>
          </a:stretch>
        </p:blipFill>
        <p:spPr bwMode="auto">
          <a:xfrm>
            <a:off x="357158" y="357166"/>
            <a:ext cx="7643866" cy="5429288"/>
          </a:xfrm>
          <a:prstGeom prst="rect">
            <a:avLst/>
          </a:prstGeom>
          <a:noFill/>
          <a:ln w="9525">
            <a:noFill/>
            <a:miter lim="800000"/>
            <a:headEnd/>
            <a:tailEnd/>
          </a:ln>
          <a:effectLst/>
        </p:spPr>
      </p:pic>
      <p:sp>
        <p:nvSpPr>
          <p:cNvPr id="7"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56</a:t>
            </a:fld>
            <a:endParaRPr lang="en-US"/>
          </a:p>
        </p:txBody>
      </p:sp>
      <p:pic>
        <p:nvPicPr>
          <p:cNvPr id="9218" name="Picture 2"/>
          <p:cNvPicPr>
            <a:picLocks noGrp="1" noChangeAspect="1" noChangeArrowheads="1"/>
          </p:cNvPicPr>
          <p:nvPr>
            <p:ph sz="quarter" idx="1"/>
          </p:nvPr>
        </p:nvPicPr>
        <p:blipFill>
          <a:blip r:embed="rId2" cstate="print"/>
          <a:srcRect/>
          <a:stretch>
            <a:fillRect/>
          </a:stretch>
        </p:blipFill>
        <p:spPr bwMode="auto">
          <a:xfrm>
            <a:off x="428597" y="214290"/>
            <a:ext cx="8001055" cy="5643603"/>
          </a:xfrm>
          <a:prstGeom prst="rect">
            <a:avLst/>
          </a:prstGeom>
          <a:noFill/>
          <a:ln w="9525">
            <a:noFill/>
            <a:miter lim="800000"/>
            <a:headEnd/>
            <a:tailEnd/>
          </a:ln>
          <a:effectLst/>
        </p:spPr>
      </p:pic>
      <p:sp>
        <p:nvSpPr>
          <p:cNvPr id="7"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57</a:t>
            </a:fld>
            <a:endParaRPr lang="en-US"/>
          </a:p>
        </p:txBody>
      </p:sp>
      <p:sp>
        <p:nvSpPr>
          <p:cNvPr id="7"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pic>
        <p:nvPicPr>
          <p:cNvPr id="1027" name="Picture 3"/>
          <p:cNvPicPr>
            <a:picLocks noGrp="1" noChangeAspect="1" noChangeArrowheads="1"/>
          </p:cNvPicPr>
          <p:nvPr>
            <p:ph sz="quarter" idx="1"/>
          </p:nvPr>
        </p:nvPicPr>
        <p:blipFill>
          <a:blip r:embed="rId2" cstate="print"/>
          <a:srcRect/>
          <a:stretch>
            <a:fillRect/>
          </a:stretch>
        </p:blipFill>
        <p:spPr bwMode="auto">
          <a:xfrm>
            <a:off x="428596" y="214290"/>
            <a:ext cx="7786742"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58</a:t>
            </a:fld>
            <a:endParaRPr lang="en-US"/>
          </a:p>
        </p:txBody>
      </p:sp>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pic>
        <p:nvPicPr>
          <p:cNvPr id="2051" name="Picture 3"/>
          <p:cNvPicPr>
            <a:picLocks noGrp="1" noChangeAspect="1" noChangeArrowheads="1"/>
          </p:cNvPicPr>
          <p:nvPr>
            <p:ph sz="quarter" idx="1"/>
          </p:nvPr>
        </p:nvPicPr>
        <p:blipFill>
          <a:blip r:embed="rId2" cstate="print"/>
          <a:srcRect/>
          <a:stretch>
            <a:fillRect/>
          </a:stretch>
        </p:blipFill>
        <p:spPr bwMode="auto">
          <a:xfrm>
            <a:off x="500034" y="285728"/>
            <a:ext cx="7467600"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59</a:t>
            </a:fld>
            <a:endParaRPr lang="en-US"/>
          </a:p>
        </p:txBody>
      </p:sp>
      <p:sp>
        <p:nvSpPr>
          <p:cNvPr id="6"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pic>
        <p:nvPicPr>
          <p:cNvPr id="3075" name="Picture 3"/>
          <p:cNvPicPr>
            <a:picLocks noGrp="1" noChangeAspect="1" noChangeArrowheads="1"/>
          </p:cNvPicPr>
          <p:nvPr>
            <p:ph sz="quarter" idx="1"/>
          </p:nvPr>
        </p:nvPicPr>
        <p:blipFill>
          <a:blip r:embed="rId2" cstate="print"/>
          <a:srcRect/>
          <a:stretch>
            <a:fillRect/>
          </a:stretch>
        </p:blipFill>
        <p:spPr bwMode="auto">
          <a:xfrm>
            <a:off x="428596" y="214290"/>
            <a:ext cx="7467600"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7467600" cy="6188224"/>
          </a:xfrm>
        </p:spPr>
        <p:txBody>
          <a:bodyPr/>
          <a:lstStyle/>
          <a:p>
            <a:pPr algn="r" rtl="1">
              <a:buNone/>
            </a:pPr>
            <a:r>
              <a:rPr lang="fa-IR" b="1" dirty="0" smtClean="0"/>
              <a:t>                               </a:t>
            </a:r>
          </a:p>
          <a:p>
            <a:pPr algn="r" rtl="1">
              <a:buNone/>
            </a:pPr>
            <a:r>
              <a:rPr lang="fa-IR" b="1" dirty="0" smtClean="0"/>
              <a:t>                            </a:t>
            </a:r>
            <a:r>
              <a:rPr lang="fa-IR" sz="3600" b="1" dirty="0" smtClean="0"/>
              <a:t>اصطلاحات مورد نیاز </a:t>
            </a:r>
          </a:p>
          <a:p>
            <a:pPr algn="r" rtl="1">
              <a:buNone/>
            </a:pPr>
            <a:endParaRPr lang="fa-IR" dirty="0" smtClean="0"/>
          </a:p>
          <a:p>
            <a:pPr algn="r" rtl="1">
              <a:buNone/>
            </a:pPr>
            <a:r>
              <a:rPr lang="fa-IR" dirty="0" smtClean="0"/>
              <a:t> </a:t>
            </a:r>
            <a:r>
              <a:rPr lang="fa-IR" sz="3200" dirty="0" smtClean="0"/>
              <a:t>دو نوع اصلی متغیر ها: </a:t>
            </a:r>
          </a:p>
          <a:p>
            <a:pPr algn="r" rtl="1">
              <a:buNone/>
            </a:pPr>
            <a:endParaRPr lang="fa-IR" dirty="0" smtClean="0"/>
          </a:p>
          <a:p>
            <a:pPr algn="r" rtl="1">
              <a:buNone/>
            </a:pPr>
            <a:r>
              <a:rPr lang="fa-IR" sz="2800" b="1" dirty="0" smtClean="0">
                <a:solidFill>
                  <a:srgbClr val="0070C0"/>
                </a:solidFill>
              </a:rPr>
              <a:t>متغیر پنهان(سازه ها یا عامل ها):</a:t>
            </a:r>
            <a:r>
              <a:rPr lang="fa-IR" dirty="0" smtClean="0"/>
              <a:t>متغیر هایی که نمی توان آنها را مستقیما مشاهده یا مورد سنجش قرارداد</a:t>
            </a:r>
          </a:p>
          <a:p>
            <a:pPr algn="r" rtl="1">
              <a:buNone/>
            </a:pPr>
            <a:endParaRPr lang="fa-IR" dirty="0" smtClean="0"/>
          </a:p>
          <a:p>
            <a:pPr algn="r">
              <a:buNone/>
            </a:pPr>
            <a:r>
              <a:rPr lang="fa-IR" sz="2800" b="1" dirty="0" smtClean="0">
                <a:solidFill>
                  <a:srgbClr val="0070C0"/>
                </a:solidFill>
              </a:rPr>
              <a:t>متغیر آشکار(مشاهده شده):</a:t>
            </a:r>
            <a:r>
              <a:rPr lang="fa-IR" dirty="0" smtClean="0"/>
              <a:t>متغیر هایی که به منظور تعریف یا استنباط در مورد متغیر پنهان به کار می بریم.</a:t>
            </a:r>
          </a:p>
          <a:p>
            <a:pPr algn="r" rtl="1">
              <a:buNone/>
            </a:pPr>
            <a:endParaRPr lang="fa-IR" dirty="0" smtClean="0"/>
          </a:p>
          <a:p>
            <a:pPr algn="r" rtl="1">
              <a:buNone/>
            </a:pPr>
            <a:endParaRPr lang="en-US" dirty="0"/>
          </a:p>
        </p:txBody>
      </p:sp>
      <p:sp>
        <p:nvSpPr>
          <p:cNvPr id="4" name="Slide Number Placeholder 3"/>
          <p:cNvSpPr>
            <a:spLocks noGrp="1"/>
          </p:cNvSpPr>
          <p:nvPr>
            <p:ph type="sldNum" sz="quarter" idx="15"/>
          </p:nvPr>
        </p:nvSpPr>
        <p:spPr/>
        <p:txBody>
          <a:bodyPr/>
          <a:lstStyle/>
          <a:p>
            <a:fld id="{75C0EA0E-9758-4E91-9918-7F5F99691648}" type="slidenum">
              <a:rPr lang="en-US" smtClean="0"/>
              <a:pPr/>
              <a:t>6</a:t>
            </a:fld>
            <a:endParaRPr lang="en-US"/>
          </a:p>
        </p:txBody>
      </p:sp>
      <p:sp>
        <p:nvSpPr>
          <p:cNvPr id="5"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60</a:t>
            </a:fld>
            <a:endParaRPr lang="en-US"/>
          </a:p>
        </p:txBody>
      </p:sp>
      <p:pic>
        <p:nvPicPr>
          <p:cNvPr id="4099" name="Picture 3"/>
          <p:cNvPicPr>
            <a:picLocks noGrp="1" noChangeAspect="1" noChangeArrowheads="1"/>
          </p:cNvPicPr>
          <p:nvPr>
            <p:ph sz="quarter" idx="1"/>
          </p:nvPr>
        </p:nvPicPr>
        <p:blipFill>
          <a:blip r:embed="rId2" cstate="print"/>
          <a:srcRect/>
          <a:stretch>
            <a:fillRect/>
          </a:stretch>
        </p:blipFill>
        <p:spPr bwMode="auto">
          <a:xfrm>
            <a:off x="428596" y="214290"/>
            <a:ext cx="7467600" cy="5823124"/>
          </a:xfrm>
          <a:prstGeom prst="rect">
            <a:avLst/>
          </a:prstGeom>
          <a:noFill/>
          <a:ln w="9525">
            <a:noFill/>
            <a:miter lim="800000"/>
            <a:headEnd/>
            <a:tailEnd/>
          </a:ln>
          <a:effectLst/>
        </p:spPr>
      </p:pic>
      <p:sp>
        <p:nvSpPr>
          <p:cNvPr id="11"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61</a:t>
            </a:fld>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571472" y="428604"/>
            <a:ext cx="7467600" cy="5500726"/>
          </a:xfrm>
          <a:prstGeom prst="rect">
            <a:avLst/>
          </a:prstGeom>
          <a:noFill/>
          <a:ln w="9525">
            <a:noFill/>
            <a:miter lim="800000"/>
            <a:headEnd/>
            <a:tailEnd/>
          </a:ln>
          <a:effectLst/>
        </p:spPr>
      </p:pic>
      <p:sp>
        <p:nvSpPr>
          <p:cNvPr id="7"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62</a:t>
            </a:fld>
            <a:endParaRPr lang="en-US"/>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500034" y="285728"/>
            <a:ext cx="7467600" cy="5530583"/>
          </a:xfrm>
          <a:prstGeom prst="rect">
            <a:avLst/>
          </a:prstGeom>
          <a:noFill/>
          <a:ln w="9525">
            <a:noFill/>
            <a:miter lim="800000"/>
            <a:headEnd/>
            <a:tailEnd/>
          </a:ln>
          <a:effectLst/>
        </p:spPr>
      </p:pic>
      <p:sp>
        <p:nvSpPr>
          <p:cNvPr id="9"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63</a:t>
            </a:fld>
            <a:endParaRPr lang="en-US"/>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428596" y="214290"/>
            <a:ext cx="7786742" cy="5500726"/>
          </a:xfrm>
          <a:prstGeom prst="rect">
            <a:avLst/>
          </a:prstGeom>
          <a:noFill/>
          <a:ln w="9525">
            <a:noFill/>
            <a:miter lim="800000"/>
            <a:headEnd/>
            <a:tailEnd/>
          </a:ln>
          <a:effectLst/>
        </p:spPr>
      </p:pic>
      <p:sp>
        <p:nvSpPr>
          <p:cNvPr id="7"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75C0EA0E-9758-4E91-9918-7F5F99691648}" type="slidenum">
              <a:rPr lang="en-US" smtClean="0"/>
              <a:pPr/>
              <a:t>64</a:t>
            </a:fld>
            <a:endParaRPr lang="en-US"/>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214282" y="285728"/>
            <a:ext cx="8501122" cy="5500726"/>
          </a:xfrm>
          <a:prstGeom prst="rect">
            <a:avLst/>
          </a:prstGeom>
          <a:noFill/>
          <a:ln w="9525">
            <a:noFill/>
            <a:miter lim="800000"/>
            <a:headEnd/>
            <a:tailEnd/>
          </a:ln>
          <a:effectLst/>
        </p:spPr>
      </p:pic>
      <p:sp>
        <p:nvSpPr>
          <p:cNvPr id="7" name="Footer Placeholder 4"/>
          <p:cNvSpPr txBox="1">
            <a:spLocks/>
          </p:cNvSpPr>
          <p:nvPr/>
        </p:nvSpPr>
        <p:spPr>
          <a:xfrm>
            <a:off x="714348" y="6000768"/>
            <a:ext cx="7000924" cy="357190"/>
          </a:xfrm>
          <a:prstGeom prst="rect">
            <a:avLst/>
          </a:prstGeom>
          <a:scene3d>
            <a:camera prst="perspectiveAbove"/>
            <a:lightRig rig="threePt" dir="t"/>
          </a:scene3d>
        </p:spPr>
        <p:txBody>
          <a:bodyPr vert="horz" rtlCol="0" anchor="ctr" anchorCtr="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all" spc="0"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rPr>
              <a:t>موضوع سمینار:مدلسازی معادلات ساختاری               </a:t>
            </a:r>
            <a:endParaRPr kumimoji="0" lang="en-US" sz="2400" b="1" i="0" u="none" strike="noStrike" kern="1200" cap="all" spc="0" normalizeH="0"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Rossacroo-na-loo Wood, Near Kilgarvan, County Kerry, Ireland"/>
          <p:cNvPicPr>
            <a:picLocks noChangeAspect="1" noChangeArrowheads="1"/>
          </p:cNvPicPr>
          <p:nvPr/>
        </p:nvPicPr>
        <p:blipFill>
          <a:blip r:embed="rId2" cstate="print"/>
          <a:srcRect/>
          <a:stretch>
            <a:fillRect/>
          </a:stretch>
        </p:blipFill>
        <p:spPr bwMode="auto">
          <a:xfrm>
            <a:off x="-2700338" y="-3124200"/>
            <a:ext cx="15240001" cy="11430000"/>
          </a:xfrm>
          <a:prstGeom prst="rect">
            <a:avLst/>
          </a:prstGeom>
          <a:noFill/>
          <a:ln w="9525">
            <a:noFill/>
            <a:miter lim="800000"/>
            <a:headEnd/>
            <a:tailEnd/>
          </a:ln>
        </p:spPr>
      </p:pic>
      <p:sp>
        <p:nvSpPr>
          <p:cNvPr id="46083" name="Text Box 5"/>
          <p:cNvSpPr txBox="1">
            <a:spLocks noChangeArrowheads="1"/>
          </p:cNvSpPr>
          <p:nvPr/>
        </p:nvSpPr>
        <p:spPr bwMode="auto">
          <a:xfrm>
            <a:off x="2268538" y="5734050"/>
            <a:ext cx="4897437" cy="519113"/>
          </a:xfrm>
          <a:prstGeom prst="rect">
            <a:avLst/>
          </a:prstGeom>
          <a:noFill/>
          <a:ln w="9525">
            <a:noFill/>
            <a:miter lim="800000"/>
            <a:headEnd/>
            <a:tailEnd/>
          </a:ln>
        </p:spPr>
        <p:txBody>
          <a:bodyPr>
            <a:spAutoFit/>
          </a:bodyPr>
          <a:lstStyle/>
          <a:p>
            <a:pPr>
              <a:spcBef>
                <a:spcPct val="50000"/>
              </a:spcBef>
            </a:pPr>
            <a:r>
              <a:rPr lang="en-US" sz="2800" b="1">
                <a:solidFill>
                  <a:schemeClr val="bg1"/>
                </a:solidFill>
              </a:rPr>
              <a:t>Thanks for your attention</a:t>
            </a:r>
            <a:r>
              <a:rPr lang="en-US">
                <a:solidFill>
                  <a:schemeClr val="bg1"/>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357166"/>
            <a:ext cx="7467600" cy="5643602"/>
          </a:xfrm>
        </p:spPr>
        <p:txBody>
          <a:bodyPr>
            <a:normAutofit fontScale="85000" lnSpcReduction="20000"/>
          </a:bodyPr>
          <a:lstStyle/>
          <a:p>
            <a:pPr algn="r" rtl="1">
              <a:buNone/>
            </a:pPr>
            <a:r>
              <a:rPr lang="fa-IR" sz="3600" b="1" dirty="0" smtClean="0"/>
              <a:t>متغیرهای وابسته ومستقل</a:t>
            </a:r>
          </a:p>
          <a:p>
            <a:pPr algn="r" rtl="1">
              <a:lnSpc>
                <a:spcPct val="110000"/>
              </a:lnSpc>
              <a:buNone/>
            </a:pPr>
            <a:r>
              <a:rPr lang="fa-IR" sz="2600" dirty="0" smtClean="0"/>
              <a:t>متغیرها چه آشکاروچه پنهان </a:t>
            </a:r>
            <a:r>
              <a:rPr lang="en-US" sz="2600" dirty="0" smtClean="0"/>
              <a:t>,</a:t>
            </a:r>
            <a:r>
              <a:rPr lang="fa-IR" sz="2600" dirty="0" smtClean="0"/>
              <a:t>همچنین می توانند به عنوان متغیرهای مستقل ووابسته تعریف شوند.</a:t>
            </a:r>
          </a:p>
          <a:p>
            <a:pPr algn="r" rtl="1">
              <a:lnSpc>
                <a:spcPct val="110000"/>
              </a:lnSpc>
              <a:buNone/>
            </a:pPr>
            <a:endParaRPr lang="fa-IR" sz="2600" dirty="0" smtClean="0"/>
          </a:p>
          <a:p>
            <a:pPr algn="r" rtl="1">
              <a:lnSpc>
                <a:spcPct val="110000"/>
              </a:lnSpc>
              <a:buNone/>
            </a:pPr>
            <a:r>
              <a:rPr lang="fa-IR" sz="2600" b="1" dirty="0" smtClean="0">
                <a:solidFill>
                  <a:srgbClr val="0070C0"/>
                </a:solidFill>
              </a:rPr>
              <a:t>متغیر مستقل(برون زا): </a:t>
            </a:r>
            <a:r>
              <a:rPr lang="fa-IR" sz="2600" dirty="0" smtClean="0"/>
              <a:t>متغیرهایی هستند که تحت تاثیر متغیرهای موجود درمدل نیستند.</a:t>
            </a:r>
            <a:endParaRPr lang="en-US" sz="2600" dirty="0" smtClean="0"/>
          </a:p>
          <a:p>
            <a:pPr algn="r" rtl="1">
              <a:lnSpc>
                <a:spcPct val="110000"/>
              </a:lnSpc>
              <a:buNone/>
            </a:pPr>
            <a:r>
              <a:rPr lang="fa-IR" sz="2600" dirty="0" smtClean="0"/>
              <a:t>این متغیرها حداقل یک مسیر به متغیردیگروارد می کنند.</a:t>
            </a:r>
          </a:p>
          <a:p>
            <a:pPr algn="r">
              <a:lnSpc>
                <a:spcPct val="110000"/>
              </a:lnSpc>
              <a:buNone/>
            </a:pPr>
            <a:endParaRPr lang="fa-IR" sz="2600" dirty="0" smtClean="0"/>
          </a:p>
          <a:p>
            <a:pPr algn="r">
              <a:lnSpc>
                <a:spcPct val="110000"/>
              </a:lnSpc>
              <a:buNone/>
            </a:pPr>
            <a:r>
              <a:rPr lang="fa-IR" sz="2600" b="1" dirty="0" smtClean="0">
                <a:solidFill>
                  <a:srgbClr val="0070C0"/>
                </a:solidFill>
              </a:rPr>
              <a:t>متغیر وابسته(درون زا): </a:t>
            </a:r>
            <a:r>
              <a:rPr lang="fa-IR" sz="2600" dirty="0" smtClean="0"/>
              <a:t>متغیرهایی هستند که مقادیرآنها توسط مدل برآورد می شود.</a:t>
            </a:r>
          </a:p>
          <a:p>
            <a:pPr algn="r">
              <a:lnSpc>
                <a:spcPct val="110000"/>
              </a:lnSpc>
              <a:buNone/>
            </a:pPr>
            <a:r>
              <a:rPr lang="fa-IR" sz="2600" dirty="0" smtClean="0"/>
              <a:t>این متغیرها حداقل یک مسیرراازمتغیردیگردریافت می کنند.</a:t>
            </a:r>
          </a:p>
          <a:p>
            <a:pPr algn="r">
              <a:lnSpc>
                <a:spcPct val="110000"/>
              </a:lnSpc>
              <a:buNone/>
            </a:pPr>
            <a:r>
              <a:rPr lang="fa-IR" sz="2600" dirty="0" smtClean="0"/>
              <a:t>یک معادله ساختاری برای هرمتغیردرون زا وجود دارد.</a:t>
            </a:r>
          </a:p>
          <a:p>
            <a:pPr algn="r">
              <a:lnSpc>
                <a:spcPct val="110000"/>
              </a:lnSpc>
              <a:buNone/>
            </a:pPr>
            <a:r>
              <a:rPr lang="fa-IR" sz="2600" b="1" dirty="0" smtClean="0">
                <a:solidFill>
                  <a:srgbClr val="0070C0"/>
                </a:solidFill>
              </a:rPr>
              <a:t>متغیرخطا(مزاحم):</a:t>
            </a:r>
            <a:r>
              <a:rPr lang="fa-IR" sz="2600" dirty="0" smtClean="0"/>
              <a:t>نقش مشابهی باخطادرمدل رگرسیون تک معادله ای بازی می کند.</a:t>
            </a:r>
          </a:p>
          <a:p>
            <a:pPr algn="r">
              <a:lnSpc>
                <a:spcPct val="110000"/>
              </a:lnSpc>
              <a:buNone/>
            </a:pPr>
            <a:r>
              <a:rPr lang="fa-IR" sz="2600" dirty="0" smtClean="0"/>
              <a:t>نیازی نیست که استقلال این خطاها رادرمدل ساختاری فرض کنیم</a:t>
            </a:r>
            <a:r>
              <a:rPr lang="fa-IR" sz="2800" dirty="0" smtClean="0"/>
              <a:t>.</a:t>
            </a:r>
            <a:endParaRPr lang="en-US" sz="2800" dirty="0"/>
          </a:p>
        </p:txBody>
      </p:sp>
      <p:sp>
        <p:nvSpPr>
          <p:cNvPr id="4" name="Slide Number Placeholder 3"/>
          <p:cNvSpPr>
            <a:spLocks noGrp="1"/>
          </p:cNvSpPr>
          <p:nvPr>
            <p:ph type="sldNum" sz="quarter" idx="15"/>
          </p:nvPr>
        </p:nvSpPr>
        <p:spPr/>
        <p:txBody>
          <a:bodyPr/>
          <a:lstStyle/>
          <a:p>
            <a:fld id="{75C0EA0E-9758-4E91-9918-7F5F99691648}" type="slidenum">
              <a:rPr lang="en-US" smtClean="0"/>
              <a:pPr/>
              <a:t>7</a:t>
            </a:fld>
            <a:endParaRPr lang="en-US"/>
          </a:p>
        </p:txBody>
      </p:sp>
      <p:sp>
        <p:nvSpPr>
          <p:cNvPr id="5"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642918"/>
            <a:ext cx="7543824" cy="5902472"/>
          </a:xfrm>
        </p:spPr>
        <p:txBody>
          <a:bodyPr/>
          <a:lstStyle/>
          <a:p>
            <a:pPr algn="r" rtl="1">
              <a:buNone/>
            </a:pPr>
            <a:endParaRPr lang="fa-IR" dirty="0" smtClean="0">
              <a:cs typeface="+mj-cs"/>
            </a:endParaRPr>
          </a:p>
          <a:p>
            <a:pPr algn="r" rtl="1">
              <a:buNone/>
            </a:pPr>
            <a:endParaRPr lang="fa-IR" dirty="0" smtClean="0">
              <a:cs typeface="+mj-cs"/>
            </a:endParaRPr>
          </a:p>
          <a:p>
            <a:pPr algn="r" rtl="1">
              <a:buNone/>
            </a:pPr>
            <a:endParaRPr lang="fa-IR" dirty="0" smtClean="0">
              <a:cs typeface="+mj-cs"/>
            </a:endParaRPr>
          </a:p>
          <a:p>
            <a:pPr algn="r" rtl="1">
              <a:buNone/>
            </a:pPr>
            <a:endParaRPr lang="fa-IR" dirty="0" smtClean="0">
              <a:cs typeface="+mj-cs"/>
            </a:endParaRPr>
          </a:p>
          <a:p>
            <a:pPr algn="r" rtl="1">
              <a:buNone/>
            </a:pPr>
            <a:endParaRPr lang="fa-IR" dirty="0" smtClean="0">
              <a:cs typeface="+mj-cs"/>
            </a:endParaRPr>
          </a:p>
          <a:p>
            <a:pPr algn="r" rtl="1">
              <a:buNone/>
            </a:pPr>
            <a:endParaRPr lang="fa-IR" dirty="0" smtClean="0">
              <a:cs typeface="+mj-cs"/>
            </a:endParaRPr>
          </a:p>
          <a:p>
            <a:pPr algn="r" rtl="1">
              <a:buNone/>
            </a:pPr>
            <a:endParaRPr lang="fa-IR" dirty="0" smtClean="0">
              <a:cs typeface="+mj-cs"/>
            </a:endParaRPr>
          </a:p>
          <a:p>
            <a:pPr algn="r" rtl="1">
              <a:buNone/>
            </a:pPr>
            <a:endParaRPr lang="fa-IR" dirty="0" smtClean="0">
              <a:cs typeface="+mj-cs"/>
            </a:endParaRPr>
          </a:p>
        </p:txBody>
      </p:sp>
      <p:sp>
        <p:nvSpPr>
          <p:cNvPr id="4" name="Slide Number Placeholder 3"/>
          <p:cNvSpPr>
            <a:spLocks noGrp="1"/>
          </p:cNvSpPr>
          <p:nvPr>
            <p:ph type="sldNum" sz="quarter" idx="15"/>
          </p:nvPr>
        </p:nvSpPr>
        <p:spPr/>
        <p:txBody>
          <a:bodyPr/>
          <a:lstStyle/>
          <a:p>
            <a:fld id="{75C0EA0E-9758-4E91-9918-7F5F99691648}" type="slidenum">
              <a:rPr lang="en-US" smtClean="0"/>
              <a:pPr/>
              <a:t>8</a:t>
            </a:fld>
            <a:endParaRPr lang="en-US"/>
          </a:p>
        </p:txBody>
      </p:sp>
      <p:sp>
        <p:nvSpPr>
          <p:cNvPr id="5"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Down Arrow Callout 5"/>
          <p:cNvSpPr/>
          <p:nvPr/>
        </p:nvSpPr>
        <p:spPr>
          <a:xfrm>
            <a:off x="3071802" y="1214422"/>
            <a:ext cx="2214578" cy="1428760"/>
          </a:xfrm>
          <a:prstGeom prst="downArrowCallou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cs typeface="+mj-cs"/>
              </a:rPr>
              <a:t>انواع پارامترها</a:t>
            </a:r>
            <a:endParaRPr lang="en-US" sz="2800" dirty="0" smtClean="0">
              <a:solidFill>
                <a:schemeClr val="tx1"/>
              </a:solidFill>
              <a:cs typeface="+mj-cs"/>
            </a:endParaRPr>
          </a:p>
        </p:txBody>
      </p:sp>
      <p:graphicFrame>
        <p:nvGraphicFramePr>
          <p:cNvPr id="18" name="Table 17"/>
          <p:cNvGraphicFramePr>
            <a:graphicFrameLocks noGrp="1"/>
          </p:cNvGraphicFramePr>
          <p:nvPr/>
        </p:nvGraphicFramePr>
        <p:xfrm>
          <a:off x="2643174" y="2857495"/>
          <a:ext cx="3214710" cy="2103120"/>
        </p:xfrm>
        <a:graphic>
          <a:graphicData uri="http://schemas.openxmlformats.org/drawingml/2006/table">
            <a:tbl>
              <a:tblPr firstRow="1" bandRow="1">
                <a:tableStyleId>{5C22544A-7EE6-4342-B048-85BDC9FD1C3A}</a:tableStyleId>
              </a:tblPr>
              <a:tblGrid>
                <a:gridCol w="3214710"/>
              </a:tblGrid>
              <a:tr h="666755">
                <a:tc>
                  <a:txBody>
                    <a:bodyPr/>
                    <a:lstStyle/>
                    <a:p>
                      <a:pPr algn="ctr" rtl="1"/>
                      <a:r>
                        <a:rPr kumimoji="0" lang="fa-IR" sz="4000" b="1" kern="1200" dirty="0" smtClean="0">
                          <a:solidFill>
                            <a:schemeClr val="tx1"/>
                          </a:solidFill>
                          <a:latin typeface="+mn-lt"/>
                          <a:ea typeface="+mn-ea"/>
                          <a:cs typeface="+mn-cs"/>
                        </a:rPr>
                        <a:t> آزاد </a:t>
                      </a:r>
                      <a:endParaRPr lang="en-US" sz="4000" dirty="0">
                        <a:solidFill>
                          <a:schemeClr val="tx1"/>
                        </a:solidFill>
                      </a:endParaRPr>
                    </a:p>
                  </a:txBody>
                  <a:tcPr>
                    <a:solidFill>
                      <a:srgbClr val="FFC000"/>
                    </a:solidFill>
                  </a:tcPr>
                </a:tc>
              </a:tr>
              <a:tr h="666755">
                <a:tc>
                  <a:txBody>
                    <a:bodyPr/>
                    <a:lstStyle/>
                    <a:p>
                      <a:pPr algn="ctr" rtl="1"/>
                      <a:r>
                        <a:rPr kumimoji="0" lang="fa-IR" sz="4000" b="1" kern="1200" dirty="0" smtClean="0">
                          <a:solidFill>
                            <a:schemeClr val="dk1"/>
                          </a:solidFill>
                          <a:latin typeface="+mn-lt"/>
                          <a:ea typeface="+mn-ea"/>
                          <a:cs typeface="+mn-cs"/>
                        </a:rPr>
                        <a:t>ثابت</a:t>
                      </a:r>
                      <a:endParaRPr lang="en-US" sz="4000" dirty="0"/>
                    </a:p>
                  </a:txBody>
                  <a:tcPr>
                    <a:solidFill>
                      <a:schemeClr val="accent3">
                        <a:lumMod val="20000"/>
                        <a:lumOff val="80000"/>
                      </a:schemeClr>
                    </a:solidFill>
                  </a:tcPr>
                </a:tc>
              </a:tr>
              <a:tr h="6660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4000" b="1" kern="1200" dirty="0" smtClean="0">
                          <a:solidFill>
                            <a:schemeClr val="dk1"/>
                          </a:solidFill>
                          <a:latin typeface="+mn-lt"/>
                          <a:ea typeface="+mn-ea"/>
                          <a:cs typeface="+mn-cs"/>
                        </a:rPr>
                        <a:t>مقید</a:t>
                      </a:r>
                      <a:endParaRPr kumimoji="0" lang="en-US" sz="4000" b="1" kern="1200" dirty="0" smtClean="0">
                        <a:solidFill>
                          <a:schemeClr val="dk1"/>
                        </a:solidFill>
                        <a:latin typeface="+mn-lt"/>
                        <a:ea typeface="+mn-ea"/>
                        <a:cs typeface="+mn-cs"/>
                      </a:endParaRPr>
                    </a:p>
                  </a:txBody>
                  <a:tcPr>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457200" y="571500"/>
            <a:ext cx="7467600" cy="5902325"/>
          </a:xfrm>
        </p:spPr>
        <p:txBody>
          <a:bodyPr/>
          <a:lstStyle/>
          <a:p>
            <a:pPr marL="269875" algn="r" rtl="1">
              <a:buClr>
                <a:schemeClr val="accent5">
                  <a:lumMod val="75000"/>
                </a:schemeClr>
              </a:buClr>
              <a:buSzPct val="150000"/>
              <a:buNone/>
            </a:pPr>
            <a:r>
              <a:rPr lang="fa-IR" dirty="0" smtClean="0">
                <a:effectLst>
                  <a:outerShdw blurRad="38100" dist="38100" dir="2700000" algn="tl">
                    <a:srgbClr val="000000">
                      <a:alpha val="43137"/>
                    </a:srgbClr>
                  </a:outerShdw>
                </a:effectLst>
                <a:cs typeface="+mj-cs"/>
              </a:rPr>
              <a:t>برای روشن ساختن روابط بین متغیرها از نمودار مسیر استفاده می کنند.</a:t>
            </a:r>
          </a:p>
          <a:p>
            <a:pPr marL="269875" algn="r" rtl="1">
              <a:buClr>
                <a:schemeClr val="accent5">
                  <a:lumMod val="75000"/>
                </a:schemeClr>
              </a:buClr>
              <a:buSzPct val="150000"/>
              <a:buNone/>
            </a:pPr>
            <a:endParaRPr lang="fa-IR" dirty="0" smtClean="0">
              <a:effectLst>
                <a:outerShdw blurRad="38100" dist="38100" dir="2700000" algn="tl">
                  <a:srgbClr val="000000">
                    <a:alpha val="43137"/>
                  </a:srgbClr>
                </a:outerShdw>
              </a:effectLst>
              <a:cs typeface="+mj-cs"/>
            </a:endParaRPr>
          </a:p>
          <a:p>
            <a:pPr marL="269875" algn="r" rtl="1">
              <a:buClr>
                <a:schemeClr val="accent5">
                  <a:lumMod val="75000"/>
                </a:schemeClr>
              </a:buClr>
              <a:buSzPct val="150000"/>
              <a:buNone/>
            </a:pPr>
            <a:endParaRPr lang="fa-IR" dirty="0" smtClean="0">
              <a:effectLst>
                <a:outerShdw blurRad="38100" dist="38100" dir="2700000" algn="tl">
                  <a:srgbClr val="000000">
                    <a:alpha val="43137"/>
                  </a:srgbClr>
                </a:outerShdw>
              </a:effectLst>
              <a:cs typeface="+mj-cs"/>
            </a:endParaRPr>
          </a:p>
          <a:p>
            <a:pPr marL="269875" algn="r" rtl="1">
              <a:buClr>
                <a:schemeClr val="accent5">
                  <a:lumMod val="75000"/>
                </a:schemeClr>
              </a:buClr>
              <a:buSzPct val="150000"/>
              <a:buNone/>
            </a:pPr>
            <a:r>
              <a:rPr lang="fa-IR" dirty="0" smtClean="0">
                <a:effectLst>
                  <a:outerShdw blurRad="38100" dist="38100" dir="2700000" algn="tl">
                    <a:srgbClr val="000000">
                      <a:alpha val="43137"/>
                    </a:srgbClr>
                  </a:outerShdw>
                </a:effectLst>
                <a:cs typeface="+mj-cs"/>
              </a:rPr>
              <a:t>                              </a:t>
            </a:r>
            <a:endParaRPr lang="en-CA" dirty="0" smtClean="0">
              <a:effectLst>
                <a:outerShdw blurRad="38100" dist="38100" dir="2700000" algn="tl">
                  <a:srgbClr val="000000">
                    <a:alpha val="43137"/>
                  </a:srgbClr>
                </a:outerShdw>
              </a:effectLst>
            </a:endParaRPr>
          </a:p>
          <a:p>
            <a:pPr marL="269875" algn="r" rtl="1">
              <a:buClr>
                <a:schemeClr val="accent5">
                  <a:lumMod val="75000"/>
                </a:schemeClr>
              </a:buClr>
              <a:buSzPct val="150000"/>
              <a:buNone/>
            </a:pPr>
            <a:endParaRPr lang="fa-IR" dirty="0" smtClean="0">
              <a:effectLst>
                <a:outerShdw blurRad="38100" dist="38100" dir="2700000" algn="tl">
                  <a:srgbClr val="000000">
                    <a:alpha val="43137"/>
                  </a:srgbClr>
                </a:outerShdw>
              </a:effectLst>
              <a:cs typeface="+mj-cs"/>
            </a:endParaRPr>
          </a:p>
          <a:p>
            <a:pPr marL="269875" algn="r" rtl="1">
              <a:buClr>
                <a:schemeClr val="accent5">
                  <a:lumMod val="75000"/>
                </a:schemeClr>
              </a:buClr>
              <a:buSzPct val="150000"/>
              <a:buNone/>
            </a:pPr>
            <a:endParaRPr lang="fa-IR" dirty="0" smtClean="0">
              <a:effectLst>
                <a:outerShdw blurRad="38100" dist="38100" dir="2700000" algn="tl">
                  <a:srgbClr val="000000">
                    <a:alpha val="43137"/>
                  </a:srgbClr>
                </a:outerShdw>
              </a:effectLst>
              <a:cs typeface="+mj-cs"/>
            </a:endParaRPr>
          </a:p>
          <a:p>
            <a:pPr marL="269875" algn="r" rtl="1">
              <a:buClr>
                <a:schemeClr val="accent5">
                  <a:lumMod val="75000"/>
                </a:schemeClr>
              </a:buClr>
              <a:buSzPct val="150000"/>
              <a:buNone/>
            </a:pPr>
            <a:endParaRPr lang="fa-IR" dirty="0" smtClean="0">
              <a:effectLst>
                <a:outerShdw blurRad="38100" dist="38100" dir="2700000" algn="tl">
                  <a:srgbClr val="000000">
                    <a:alpha val="43137"/>
                  </a:srgbClr>
                </a:outerShdw>
              </a:effectLst>
              <a:cs typeface="+mj-cs"/>
            </a:endParaRPr>
          </a:p>
        </p:txBody>
      </p:sp>
      <p:pic>
        <p:nvPicPr>
          <p:cNvPr id="7" name="Picture 2"/>
          <p:cNvPicPr>
            <a:picLocks noChangeAspect="1" noChangeArrowheads="1"/>
          </p:cNvPicPr>
          <p:nvPr/>
        </p:nvPicPr>
        <p:blipFill>
          <a:blip r:embed="rId2" cstate="print"/>
          <a:srcRect/>
          <a:stretch>
            <a:fillRect/>
          </a:stretch>
        </p:blipFill>
        <p:spPr bwMode="auto">
          <a:xfrm>
            <a:off x="500034" y="1142984"/>
            <a:ext cx="7572428" cy="4643470"/>
          </a:xfrm>
          <a:prstGeom prst="rect">
            <a:avLst/>
          </a:prstGeom>
          <a:noFill/>
          <a:ln w="9525">
            <a:noFill/>
            <a:miter lim="800000"/>
            <a:headEnd/>
            <a:tailEnd/>
          </a:ln>
          <a:effectLst/>
        </p:spPr>
      </p:pic>
      <p:sp>
        <p:nvSpPr>
          <p:cNvPr id="5" name="Slide Number Placeholder 4"/>
          <p:cNvSpPr>
            <a:spLocks noGrp="1"/>
          </p:cNvSpPr>
          <p:nvPr>
            <p:ph type="sldNum" sz="quarter" idx="15"/>
          </p:nvPr>
        </p:nvSpPr>
        <p:spPr/>
        <p:txBody>
          <a:bodyPr/>
          <a:lstStyle/>
          <a:p>
            <a:fld id="{75C0EA0E-9758-4E91-9918-7F5F99691648}" type="slidenum">
              <a:rPr lang="en-US" smtClean="0"/>
              <a:pPr/>
              <a:t>9</a:t>
            </a:fld>
            <a:endParaRPr lang="en-US"/>
          </a:p>
        </p:txBody>
      </p:sp>
      <p:sp>
        <p:nvSpPr>
          <p:cNvPr id="6" name="Footer Placeholder 4"/>
          <p:cNvSpPr>
            <a:spLocks noGrp="1"/>
          </p:cNvSpPr>
          <p:nvPr>
            <p:ph type="ftr" sz="quarter" idx="16"/>
          </p:nvPr>
        </p:nvSpPr>
        <p:spPr>
          <a:xfrm>
            <a:off x="714348" y="6000768"/>
            <a:ext cx="7000924" cy="357190"/>
          </a:xfrm>
          <a:scene3d>
            <a:camera prst="perspectiveAbove"/>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موضوع سمینار:مدلسازی معادلات ساختاری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solidFill>
          <a:schemeClr val="bg1">
            <a:lumMod val="75000"/>
          </a:schemeClr>
        </a:solidFill>
        <a:ln w="28575">
          <a:solidFill>
            <a:schemeClr val="tx1"/>
          </a:solidFill>
        </a:ln>
      </a:spPr>
      <a:bodyPr rtlCol="0" anchor="ctr"/>
      <a:lstStyle>
        <a:defPPr algn="ctr">
          <a:defRPr sz="2000" dirty="0" smtClean="0">
            <a:solidFill>
              <a:schemeClr val="tx1"/>
            </a:solidFill>
            <a:cs typeface="+mj-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seminar</Template>
  <TotalTime>1694</TotalTime>
  <Words>1876</Words>
  <Application>Microsoft Office PowerPoint</Application>
  <PresentationFormat>On-screen Show (4:3)</PresentationFormat>
  <Paragraphs>361</Paragraphs>
  <Slides>65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Arial</vt:lpstr>
      <vt:lpstr>B Farnaz</vt:lpstr>
      <vt:lpstr>B Lotus</vt:lpstr>
      <vt:lpstr>B Morvarid</vt:lpstr>
      <vt:lpstr>Calibri</vt:lpstr>
      <vt:lpstr>Century Schoolbook</vt:lpstr>
      <vt:lpstr>Times New Roman</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Parsian</dc:creator>
  <cp:lastModifiedBy>A</cp:lastModifiedBy>
  <cp:revision>187</cp:revision>
  <dcterms:created xsi:type="dcterms:W3CDTF">2002-01-10T08:52:22Z</dcterms:created>
  <dcterms:modified xsi:type="dcterms:W3CDTF">2015-05-24T06:03:26Z</dcterms:modified>
</cp:coreProperties>
</file>