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1AFA53-F115-48C3-987D-EA0412BFD0BE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597D66-A2ED-40FE-B0E7-5CAC22424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4489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46AD-828D-49A4-AA22-D83990D0BB8E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ABA745-5B5C-4403-96AB-4CC550864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60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ABA745-5B5C-4403-96AB-4CC550864B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930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ABA745-5B5C-4403-96AB-4CC550864B4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4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8314F-B7B7-4F68-A952-F1F3A7D24863}" type="datetime1">
              <a:rPr lang="en-US" smtClean="0"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BFE44-1FA5-4216-82B6-A2BA0B31BD9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E7D0-726B-4051-AA0F-1589075E8B29}" type="datetime1">
              <a:rPr lang="en-US" smtClean="0"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BFE44-1FA5-4216-82B6-A2BA0B31BD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309D1-BD24-4600-B4FB-A6C655761F2A}" type="datetime1">
              <a:rPr lang="en-US" smtClean="0"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BFE44-1FA5-4216-82B6-A2BA0B31BD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DF181-3931-418E-957D-6FF523CB181B}" type="datetime1">
              <a:rPr lang="en-US" smtClean="0"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BFE44-1FA5-4216-82B6-A2BA0B31BD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12-9B29-4C6F-9016-5E2526D90A03}" type="datetime1">
              <a:rPr lang="en-US" smtClean="0"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BFE44-1FA5-4216-82B6-A2BA0B31BD9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FAD8F-1B3A-454A-8B5D-CC6A5A7EBF7C}" type="datetime1">
              <a:rPr lang="en-US" smtClean="0"/>
              <a:t>5/18/2015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BFE44-1FA5-4216-82B6-A2BA0B31BD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5B083-8E52-4512-AB3F-C8269F421689}" type="datetime1">
              <a:rPr lang="en-US" smtClean="0"/>
              <a:t>5/18/2015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BFE44-1FA5-4216-82B6-A2BA0B31BD95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9C4E7-FBFB-4738-8EB8-64B87E8B9985}" type="datetime1">
              <a:rPr lang="en-US" smtClean="0"/>
              <a:t>5/18/2015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BFE44-1FA5-4216-82B6-A2BA0B31BD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F5752-B3D1-4522-8FDC-71E701C4162F}" type="datetime1">
              <a:rPr lang="en-US" smtClean="0"/>
              <a:t>5/18/2015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BFE44-1FA5-4216-82B6-A2BA0B31BD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67E0A-08CD-468F-BAC4-38E02CF58C4E}" type="datetime1">
              <a:rPr lang="en-US" smtClean="0"/>
              <a:t>5/18/2015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BFE44-1FA5-4216-82B6-A2BA0B31BD9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676EC-AA55-44B3-8334-33D32817D9D7}" type="datetime1">
              <a:rPr lang="en-US" smtClean="0"/>
              <a:t>5/18/2015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BFE44-1FA5-4216-82B6-A2BA0B31BD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50E6DC5-E711-4C37-A688-D49AB468836F}" type="datetime1">
              <a:rPr lang="en-US" smtClean="0"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00BFE44-1FA5-4216-82B6-A2BA0B31BD95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914400"/>
            <a:ext cx="8229600" cy="2286000"/>
          </a:xfrm>
        </p:spPr>
        <p:txBody>
          <a:bodyPr>
            <a:noAutofit/>
          </a:bodyPr>
          <a:lstStyle/>
          <a:p>
            <a:pPr algn="ctr" rtl="1">
              <a:lnSpc>
                <a:spcPct val="150000"/>
              </a:lnSpc>
            </a:pPr>
            <a:r>
              <a:rPr lang="fa-IR" sz="4400" dirty="0" smtClean="0">
                <a:cs typeface="B Titr" panose="00000700000000000000" pitchFamily="2" charset="-78"/>
              </a:rPr>
              <a:t>چالش‌ها و موانع اجرای برنامه‌های ارتقاء سلامت و آموزش بهداشت </a:t>
            </a:r>
            <a:endParaRPr lang="en-US" sz="4400" dirty="0"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114800"/>
            <a:ext cx="5410200" cy="1143000"/>
          </a:xfrm>
        </p:spPr>
        <p:txBody>
          <a:bodyPr>
            <a:normAutofit/>
          </a:bodyPr>
          <a:lstStyle/>
          <a:p>
            <a:pPr algn="ctr" rtl="1"/>
            <a:r>
              <a:rPr lang="fa-IR" sz="2800" b="1" dirty="0" smtClean="0">
                <a:solidFill>
                  <a:schemeClr val="tx1"/>
                </a:solidFill>
                <a:cs typeface="B Mitra" panose="00000400000000000000" pitchFamily="2" charset="-78"/>
              </a:rPr>
              <a:t>علی رمضانخانی </a:t>
            </a:r>
          </a:p>
          <a:p>
            <a:pPr algn="ctr" rtl="1"/>
            <a:r>
              <a:rPr lang="fa-IR" sz="2800" b="1" dirty="0" smtClean="0">
                <a:solidFill>
                  <a:schemeClr val="tx1"/>
                </a:solidFill>
                <a:cs typeface="B Mitra" panose="00000400000000000000" pitchFamily="2" charset="-78"/>
              </a:rPr>
              <a:t>دانشگاه علوم پزشکی شهید بهشتی</a:t>
            </a:r>
            <a:r>
              <a:rPr lang="fa-IR" sz="2000" b="1" dirty="0" smtClean="0">
                <a:solidFill>
                  <a:schemeClr val="tx1"/>
                </a:solidFill>
                <a:cs typeface="B Mitra" panose="00000400000000000000" pitchFamily="2" charset="-78"/>
              </a:rPr>
              <a:t> </a:t>
            </a:r>
            <a:endParaRPr lang="en-US" sz="2000" b="1" dirty="0">
              <a:solidFill>
                <a:schemeClr val="tx1"/>
              </a:solidFill>
              <a:cs typeface="B Mitra" panose="00000400000000000000" pitchFamily="2" charset="-78"/>
            </a:endParaRPr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152400" y="6400800"/>
            <a:ext cx="609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fa-IR" sz="1600" b="0" dirty="0" smtClean="0">
                <a:cs typeface="B Homa" pitchFamily="2" charset="-78"/>
              </a:rPr>
              <a:t>1</a:t>
            </a:r>
            <a:endParaRPr lang="en-US" sz="1600" b="0" dirty="0">
              <a:cs typeface="B 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9351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990600"/>
          </a:xfrm>
        </p:spPr>
        <p:txBody>
          <a:bodyPr>
            <a:normAutofit fontScale="90000"/>
          </a:bodyPr>
          <a:lstStyle/>
          <a:p>
            <a:pPr algn="ctr" rtl="1"/>
            <a:r>
              <a:rPr lang="fa-IR" dirty="0" smtClean="0">
                <a:solidFill>
                  <a:schemeClr val="tx1"/>
                </a:solidFill>
                <a:cs typeface="B Titr" panose="00000700000000000000" pitchFamily="2" charset="-78"/>
              </a:rPr>
              <a:t>اجزای تولیت از نگاه ارتقاء سلامت و آموزش بهداشت </a:t>
            </a:r>
            <a:endParaRPr lang="en-US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34000"/>
          </a:xfrm>
        </p:spPr>
        <p:txBody>
          <a:bodyPr>
            <a:noAutofit/>
          </a:bodyPr>
          <a:lstStyle/>
          <a:p>
            <a:pPr marL="6350" indent="-6350" algn="r" rtl="1">
              <a:lnSpc>
                <a:spcPct val="114000"/>
              </a:lnSpc>
            </a:pPr>
            <a:r>
              <a:rPr lang="fa-IR" sz="3200" dirty="0" smtClean="0">
                <a:cs typeface="B Koodak" panose="00000700000000000000" pitchFamily="2" charset="-78"/>
              </a:rPr>
              <a:t>مشارکت ذینفعان </a:t>
            </a:r>
          </a:p>
          <a:p>
            <a:pPr marL="6350" indent="-6350" algn="r" rtl="1">
              <a:lnSpc>
                <a:spcPct val="114000"/>
              </a:lnSpc>
            </a:pPr>
            <a:r>
              <a:rPr lang="fa-IR" sz="3200" dirty="0" smtClean="0">
                <a:cs typeface="B Koodak" panose="00000700000000000000" pitchFamily="2" charset="-78"/>
              </a:rPr>
              <a:t>تولید و مدیریت اطلاعات </a:t>
            </a:r>
          </a:p>
          <a:p>
            <a:pPr marL="6350" indent="-6350" algn="r" rtl="1">
              <a:lnSpc>
                <a:spcPct val="114000"/>
              </a:lnSpc>
            </a:pPr>
            <a:r>
              <a:rPr lang="fa-IR" sz="3200" dirty="0" smtClean="0">
                <a:cs typeface="B Koodak" panose="00000700000000000000" pitchFamily="2" charset="-78"/>
              </a:rPr>
              <a:t>دورنما و برنامه مشخص </a:t>
            </a:r>
          </a:p>
          <a:p>
            <a:pPr marL="6350" indent="-6350" algn="r" rtl="1">
              <a:lnSpc>
                <a:spcPct val="114000"/>
              </a:lnSpc>
            </a:pPr>
            <a:r>
              <a:rPr lang="fa-IR" sz="3200" dirty="0" smtClean="0">
                <a:cs typeface="B Koodak" panose="00000700000000000000" pitchFamily="2" charset="-78"/>
              </a:rPr>
              <a:t>نظام سیاست‌گذاری و برنامه‌ریزی </a:t>
            </a:r>
          </a:p>
          <a:p>
            <a:pPr marL="6350" indent="-6350" algn="r" rtl="1">
              <a:lnSpc>
                <a:spcPct val="114000"/>
              </a:lnSpc>
            </a:pPr>
            <a:r>
              <a:rPr lang="fa-IR" sz="3200" dirty="0" smtClean="0">
                <a:cs typeface="B Koodak" panose="00000700000000000000" pitchFamily="2" charset="-78"/>
              </a:rPr>
              <a:t>حفاظت از مصرف‌کنندگان </a:t>
            </a:r>
          </a:p>
          <a:p>
            <a:pPr marL="6350" indent="-6350" algn="r" rtl="1">
              <a:lnSpc>
                <a:spcPct val="114000"/>
              </a:lnSpc>
            </a:pPr>
            <a:r>
              <a:rPr lang="fa-IR" sz="3200" dirty="0" smtClean="0">
                <a:cs typeface="B Koodak" panose="00000700000000000000" pitchFamily="2" charset="-78"/>
              </a:rPr>
              <a:t>تنظیم رفتار ارائه‌کنندگان </a:t>
            </a:r>
          </a:p>
          <a:p>
            <a:pPr marL="6350" indent="-6350" algn="r" rtl="1">
              <a:lnSpc>
                <a:spcPct val="114000"/>
              </a:lnSpc>
            </a:pPr>
            <a:r>
              <a:rPr lang="fa-IR" sz="3200" dirty="0" smtClean="0">
                <a:cs typeface="B Koodak" panose="00000700000000000000" pitchFamily="2" charset="-78"/>
              </a:rPr>
              <a:t>ساختار مناسب با برنامه </a:t>
            </a:r>
          </a:p>
          <a:p>
            <a:pPr marL="6350" indent="-6350" algn="r" defTabSz="1489075" rtl="1">
              <a:lnSpc>
                <a:spcPct val="114000"/>
              </a:lnSpc>
            </a:pPr>
            <a:r>
              <a:rPr lang="fa-IR" sz="3200" dirty="0" smtClean="0">
                <a:cs typeface="B Koodak" panose="00000700000000000000" pitchFamily="2" charset="-78"/>
              </a:rPr>
              <a:t>مشارکت بین بخشی </a:t>
            </a:r>
            <a:endParaRPr lang="en-US" sz="3200" dirty="0">
              <a:cs typeface="B Koodak" panose="00000700000000000000" pitchFamily="2" charset="-78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2400" y="6400800"/>
            <a:ext cx="609600" cy="304800"/>
          </a:xfrm>
        </p:spPr>
        <p:txBody>
          <a:bodyPr/>
          <a:lstStyle/>
          <a:p>
            <a:pPr algn="ctr" rtl="1"/>
            <a:r>
              <a:rPr lang="fa-IR" sz="1600" b="0" dirty="0" smtClean="0">
                <a:cs typeface="B Homa" pitchFamily="2" charset="-78"/>
              </a:rPr>
              <a:t>10</a:t>
            </a:r>
            <a:endParaRPr lang="en-US" sz="1600" b="0" dirty="0">
              <a:cs typeface="B 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11240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4400" dirty="0" smtClean="0">
                <a:solidFill>
                  <a:schemeClr val="tx1"/>
                </a:solidFill>
                <a:cs typeface="B Titr" panose="00000700000000000000" pitchFamily="2" charset="-78"/>
              </a:rPr>
              <a:t>جایگاه برنامه‌ها </a:t>
            </a:r>
            <a:endParaRPr lang="en-US" sz="4400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867400" y="2703871"/>
            <a:ext cx="2286000" cy="1219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a-IR" sz="2800" dirty="0" smtClean="0">
                <a:cs typeface="B Koodak" panose="00000700000000000000" pitchFamily="2" charset="-78"/>
              </a:rPr>
              <a:t>سیاستگذاری </a:t>
            </a:r>
            <a:endParaRPr lang="en-US" sz="2800" dirty="0">
              <a:cs typeface="B Koodak" panose="00000700000000000000" pitchFamily="2" charset="-7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838200" y="2703871"/>
            <a:ext cx="2286000" cy="1219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a-IR" sz="2800" dirty="0" smtClean="0">
                <a:solidFill>
                  <a:schemeClr val="bg1"/>
                </a:solidFill>
                <a:cs typeface="B Koodak" panose="00000700000000000000" pitchFamily="2" charset="-78"/>
              </a:rPr>
              <a:t>برنامه‌ریزی</a:t>
            </a:r>
            <a:endParaRPr lang="en-US" sz="2800" dirty="0">
              <a:solidFill>
                <a:schemeClr val="bg1"/>
              </a:solidFill>
              <a:cs typeface="B Koodak" panose="00000700000000000000" pitchFamily="2" charset="-78"/>
            </a:endParaRPr>
          </a:p>
        </p:txBody>
      </p:sp>
      <p:sp>
        <p:nvSpPr>
          <p:cNvPr id="6" name="Notched Right Arrow 5"/>
          <p:cNvSpPr/>
          <p:nvPr/>
        </p:nvSpPr>
        <p:spPr>
          <a:xfrm rot="10800000">
            <a:off x="3733801" y="2819400"/>
            <a:ext cx="1524000" cy="1009036"/>
          </a:xfrm>
          <a:prstGeom prst="notchedRightArrow">
            <a:avLst>
              <a:gd name="adj1" fmla="val 50000"/>
              <a:gd name="adj2" fmla="val 587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2400" y="6400800"/>
            <a:ext cx="609600" cy="304800"/>
          </a:xfrm>
        </p:spPr>
        <p:txBody>
          <a:bodyPr/>
          <a:lstStyle/>
          <a:p>
            <a:pPr algn="ctr" rtl="1"/>
            <a:r>
              <a:rPr lang="fa-IR" sz="1600" b="0" dirty="0" smtClean="0">
                <a:cs typeface="B Homa" pitchFamily="2" charset="-78"/>
              </a:rPr>
              <a:t>11</a:t>
            </a:r>
            <a:endParaRPr lang="en-US" sz="1600" b="0" dirty="0">
              <a:cs typeface="B 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20102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5791200"/>
          </a:xfrm>
        </p:spPr>
        <p:txBody>
          <a:bodyPr>
            <a:normAutofit fontScale="92500" lnSpcReduction="20000"/>
          </a:bodyPr>
          <a:lstStyle/>
          <a:p>
            <a:pPr algn="justLow" rtl="1">
              <a:lnSpc>
                <a:spcPct val="150000"/>
              </a:lnSpc>
            </a:pPr>
            <a:r>
              <a:rPr lang="fa-IR" sz="3200" dirty="0" smtClean="0">
                <a:cs typeface="B Titr" panose="00000700000000000000" pitchFamily="2" charset="-78"/>
              </a:rPr>
              <a:t>تعریف برنامه‌ریزی: </a:t>
            </a:r>
          </a:p>
          <a:p>
            <a:pPr marL="0" indent="0" algn="justLow" rtl="1">
              <a:lnSpc>
                <a:spcPct val="150000"/>
              </a:lnSpc>
              <a:buNone/>
            </a:pPr>
            <a:r>
              <a:rPr lang="fa-IR" sz="3200" dirty="0" smtClean="0">
                <a:cs typeface="B Koodak" panose="00000700000000000000" pitchFamily="2" charset="-78"/>
              </a:rPr>
              <a:t>فرآیندی دارای مراحل مشخص و به هم پیوسته برای تولید یک خروجی منسجم در قالب سیستمی هماهنگ از تصمیمات است. </a:t>
            </a:r>
          </a:p>
          <a:p>
            <a:pPr lvl="1" algn="justLow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sz="2800" dirty="0" smtClean="0">
                <a:cs typeface="B Koodak" panose="00000700000000000000" pitchFamily="2" charset="-78"/>
              </a:rPr>
              <a:t>برنامه معمولاً حاصل فرآیند برنامه‌ریزی است. </a:t>
            </a:r>
          </a:p>
          <a:p>
            <a:pPr marL="0" indent="0" algn="justLow" rtl="1">
              <a:lnSpc>
                <a:spcPct val="150000"/>
              </a:lnSpc>
              <a:buNone/>
            </a:pPr>
            <a:endParaRPr lang="fa-IR" sz="2000" dirty="0" smtClean="0">
              <a:cs typeface="B Koodak" panose="00000700000000000000" pitchFamily="2" charset="-78"/>
            </a:endParaRPr>
          </a:p>
          <a:p>
            <a:pPr algn="justLow" rtl="1">
              <a:lnSpc>
                <a:spcPct val="150000"/>
              </a:lnSpc>
            </a:pPr>
            <a:r>
              <a:rPr lang="fa-IR" sz="3200" dirty="0" smtClean="0">
                <a:cs typeface="B Titr" panose="00000700000000000000" pitchFamily="2" charset="-78"/>
              </a:rPr>
              <a:t>تعریف برنامه: </a:t>
            </a:r>
          </a:p>
          <a:p>
            <a:pPr marL="0" indent="0" algn="justLow" rtl="1">
              <a:lnSpc>
                <a:spcPct val="150000"/>
              </a:lnSpc>
              <a:buNone/>
            </a:pPr>
            <a:r>
              <a:rPr lang="fa-IR" sz="3200" dirty="0" smtClean="0">
                <a:cs typeface="B Koodak" panose="00000700000000000000" pitchFamily="2" charset="-78"/>
              </a:rPr>
              <a:t>سندی است رسمی که به عنوان مرجعی برای انجام دادن کارها و ارزشیابی فعالیتهای انجام شده در یک دوره معین از زمان مورد استفاده قرار می‌گیرد. </a:t>
            </a:r>
            <a:endParaRPr lang="en-US" sz="3200" dirty="0">
              <a:cs typeface="B Koodak" panose="000007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2400" y="6400800"/>
            <a:ext cx="609600" cy="304800"/>
          </a:xfrm>
        </p:spPr>
        <p:txBody>
          <a:bodyPr/>
          <a:lstStyle/>
          <a:p>
            <a:pPr algn="ctr" rtl="1"/>
            <a:r>
              <a:rPr lang="fa-IR" sz="1600" b="0" dirty="0" smtClean="0">
                <a:cs typeface="B Homa" pitchFamily="2" charset="-78"/>
              </a:rPr>
              <a:t>12</a:t>
            </a:r>
            <a:endParaRPr lang="en-US" sz="1600" b="0" dirty="0">
              <a:cs typeface="B 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9024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990600"/>
          </a:xfrm>
        </p:spPr>
        <p:txBody>
          <a:bodyPr/>
          <a:lstStyle/>
          <a:p>
            <a:pPr algn="ctr" rtl="1"/>
            <a:r>
              <a:rPr lang="fa-IR" dirty="0" smtClean="0">
                <a:solidFill>
                  <a:schemeClr val="tx1"/>
                </a:solidFill>
                <a:cs typeface="B Titr" panose="00000700000000000000" pitchFamily="2" charset="-78"/>
              </a:rPr>
              <a:t>تعریف چالش 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challenges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382000" cy="2895600"/>
          </a:xfrm>
        </p:spPr>
        <p:txBody>
          <a:bodyPr>
            <a:normAutofit/>
          </a:bodyPr>
          <a:lstStyle/>
          <a:p>
            <a:pPr marL="0" indent="0" algn="justLow" rtl="1">
              <a:lnSpc>
                <a:spcPct val="150000"/>
              </a:lnSpc>
              <a:buNone/>
            </a:pPr>
            <a:r>
              <a:rPr lang="fa-IR" sz="3200" dirty="0" smtClean="0">
                <a:cs typeface="B Koodak" panose="00000700000000000000" pitchFamily="2" charset="-78"/>
              </a:rPr>
              <a:t>شرایط و وضعیت جدیدی که مسیر آینده جامعه را از بیرون مورد هجوم قرار داده، حفظ تعادل آنرا دچار مشکل می کند و مستلزم تلاشی سخت و سرنوشت‌ساز می‌نماید. </a:t>
            </a:r>
            <a:endParaRPr lang="en-US" sz="3200" dirty="0">
              <a:cs typeface="B Koodak" panose="00000700000000000000" pitchFamily="2" charset="-78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2400" y="6400800"/>
            <a:ext cx="609600" cy="304800"/>
          </a:xfrm>
        </p:spPr>
        <p:txBody>
          <a:bodyPr/>
          <a:lstStyle/>
          <a:p>
            <a:pPr algn="ctr" rtl="1"/>
            <a:r>
              <a:rPr lang="fa-IR" sz="1600" b="0" dirty="0" smtClean="0">
                <a:cs typeface="B Homa" pitchFamily="2" charset="-78"/>
              </a:rPr>
              <a:t>13</a:t>
            </a:r>
            <a:endParaRPr lang="en-US" sz="1600" b="0" dirty="0">
              <a:cs typeface="B 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16547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4400" dirty="0" smtClean="0">
                <a:solidFill>
                  <a:schemeClr val="tx1"/>
                </a:solidFill>
                <a:cs typeface="B Titr" panose="00000700000000000000" pitchFamily="2" charset="-78"/>
              </a:rPr>
              <a:t>خصوصیات چالش </a:t>
            </a:r>
            <a:endParaRPr lang="en-US" sz="4400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72000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fa-IR" sz="3200" dirty="0" smtClean="0">
                <a:cs typeface="B Koodak" panose="00000700000000000000" pitchFamily="2" charset="-78"/>
              </a:rPr>
              <a:t>عینی بودن </a:t>
            </a:r>
          </a:p>
          <a:p>
            <a:pPr marL="979488" indent="-182563" algn="r" rtl="1">
              <a:lnSpc>
                <a:spcPct val="150000"/>
              </a:lnSpc>
            </a:pPr>
            <a:r>
              <a:rPr lang="fa-IR" sz="3200" dirty="0" smtClean="0">
                <a:cs typeface="B Koodak" panose="00000700000000000000" pitchFamily="2" charset="-78"/>
              </a:rPr>
              <a:t>جدید بودن وضعیت </a:t>
            </a:r>
          </a:p>
          <a:p>
            <a:pPr marL="1952625" indent="-182563" algn="r" rtl="1">
              <a:lnSpc>
                <a:spcPct val="150000"/>
              </a:lnSpc>
            </a:pPr>
            <a:r>
              <a:rPr lang="fa-IR" sz="3200" dirty="0" smtClean="0">
                <a:cs typeface="B Koodak" panose="00000700000000000000" pitchFamily="2" charset="-78"/>
              </a:rPr>
              <a:t>ناظر به آینده </a:t>
            </a:r>
          </a:p>
          <a:p>
            <a:pPr marL="2632075" indent="-182563" algn="r" rtl="1">
              <a:lnSpc>
                <a:spcPct val="150000"/>
              </a:lnSpc>
            </a:pPr>
            <a:r>
              <a:rPr lang="fa-IR" sz="3200" dirty="0" smtClean="0">
                <a:cs typeface="B Koodak" panose="00000700000000000000" pitchFamily="2" charset="-78"/>
              </a:rPr>
              <a:t>بیرونی بودن (غیر ارادی بودن) </a:t>
            </a:r>
          </a:p>
          <a:p>
            <a:pPr marL="3206750" indent="-182563" algn="r" rtl="1">
              <a:lnSpc>
                <a:spcPct val="150000"/>
              </a:lnSpc>
            </a:pPr>
            <a:r>
              <a:rPr lang="fa-IR" sz="3200" dirty="0" smtClean="0">
                <a:cs typeface="B Koodak" panose="00000700000000000000" pitchFamily="2" charset="-78"/>
              </a:rPr>
              <a:t>اقتضای تلاشی سخت و تعیین‌کننده 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2400" y="6400800"/>
            <a:ext cx="609600" cy="304800"/>
          </a:xfrm>
        </p:spPr>
        <p:txBody>
          <a:bodyPr/>
          <a:lstStyle/>
          <a:p>
            <a:pPr algn="ctr" rtl="1"/>
            <a:r>
              <a:rPr lang="fa-IR" sz="1600" b="0" dirty="0" smtClean="0">
                <a:cs typeface="B Homa" pitchFamily="2" charset="-78"/>
              </a:rPr>
              <a:t>14</a:t>
            </a:r>
            <a:endParaRPr lang="en-US" sz="1600" b="0" dirty="0">
              <a:cs typeface="B 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45767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5257800"/>
          </a:xfrm>
        </p:spPr>
        <p:txBody>
          <a:bodyPr>
            <a:normAutofit/>
          </a:bodyPr>
          <a:lstStyle/>
          <a:p>
            <a:pPr algn="justLow" rtl="1">
              <a:lnSpc>
                <a:spcPct val="125000"/>
              </a:lnSpc>
              <a:spcBef>
                <a:spcPts val="0"/>
              </a:spcBef>
              <a:spcAft>
                <a:spcPts val="1200"/>
              </a:spcAft>
            </a:pPr>
            <a:r>
              <a:rPr lang="fa-IR" sz="3000" dirty="0">
                <a:cs typeface="B Koodak" panose="00000700000000000000" pitchFamily="2" charset="-78"/>
              </a:rPr>
              <a:t>کاستیها، ضعفها، نارسائیها، مشکلات و خلأهای داخلی، کنونی و ریشه‌دار را نمی‌توان چالش نامید. </a:t>
            </a:r>
          </a:p>
          <a:p>
            <a:pPr algn="justLow" rtl="1">
              <a:lnSpc>
                <a:spcPct val="125000"/>
              </a:lnSpc>
              <a:spcBef>
                <a:spcPts val="0"/>
              </a:spcBef>
              <a:spcAft>
                <a:spcPts val="1200"/>
              </a:spcAft>
            </a:pPr>
            <a:r>
              <a:rPr lang="fa-IR" sz="3000" dirty="0">
                <a:cs typeface="B Koodak" panose="00000700000000000000" pitchFamily="2" charset="-78"/>
              </a:rPr>
              <a:t>کشمکش‌ها، تعارضها، اختلاف نظرها و کلنجارهای علمی و نظری درباره راهکارهای حل مشکلات چالش شمرده نمی‌شود. </a:t>
            </a:r>
          </a:p>
          <a:p>
            <a:pPr algn="justLow" rtl="1">
              <a:lnSpc>
                <a:spcPct val="125000"/>
              </a:lnSpc>
              <a:spcBef>
                <a:spcPts val="0"/>
              </a:spcBef>
              <a:spcAft>
                <a:spcPts val="1200"/>
              </a:spcAft>
            </a:pPr>
            <a:r>
              <a:rPr lang="fa-IR" sz="3000" dirty="0">
                <a:cs typeface="B Koodak" panose="00000700000000000000" pitchFamily="2" charset="-78"/>
              </a:rPr>
              <a:t>نمی‌توان هر چالشی را تهدید تلقی کرد و هر تهدیدی هم لزوماً چالش نیست. </a:t>
            </a:r>
          </a:p>
          <a:p>
            <a:pPr algn="justLow" rtl="1">
              <a:lnSpc>
                <a:spcPct val="125000"/>
              </a:lnSpc>
              <a:spcBef>
                <a:spcPts val="0"/>
              </a:spcBef>
              <a:spcAft>
                <a:spcPts val="1200"/>
              </a:spcAft>
            </a:pPr>
            <a:r>
              <a:rPr lang="fa-IR" sz="3000" dirty="0">
                <a:cs typeface="B Koodak" panose="00000700000000000000" pitchFamily="2" charset="-78"/>
              </a:rPr>
              <a:t>هر بحرانی چالش به حساب نمی‌آید ولی چالش‌ها را می‌توان از بحرانهای کنونی حدس زد.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>
            <a:normAutofit/>
          </a:bodyPr>
          <a:lstStyle/>
          <a:p>
            <a:pPr algn="ctr" rtl="1"/>
            <a:r>
              <a:rPr lang="fa-IR" sz="4400" dirty="0" smtClean="0">
                <a:solidFill>
                  <a:schemeClr val="tx1"/>
                </a:solidFill>
                <a:cs typeface="B Titr" panose="00000700000000000000" pitchFamily="2" charset="-78"/>
              </a:rPr>
              <a:t>چند نکته درباره چالش </a:t>
            </a:r>
            <a:endParaRPr lang="en-US" sz="4400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2400" y="6400800"/>
            <a:ext cx="609600" cy="304800"/>
          </a:xfrm>
        </p:spPr>
        <p:txBody>
          <a:bodyPr/>
          <a:lstStyle/>
          <a:p>
            <a:pPr algn="ctr" rtl="1"/>
            <a:r>
              <a:rPr lang="fa-IR" sz="1600" b="0" dirty="0" smtClean="0">
                <a:cs typeface="B Homa" pitchFamily="2" charset="-78"/>
              </a:rPr>
              <a:t>15</a:t>
            </a:r>
            <a:endParaRPr lang="en-US" sz="1600" b="0" dirty="0">
              <a:cs typeface="B 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40061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pPr algn="ctr" rtl="1"/>
            <a:r>
              <a:rPr lang="fa-IR" dirty="0">
                <a:solidFill>
                  <a:schemeClr val="tx1"/>
                </a:solidFill>
                <a:cs typeface="B Titr" panose="00000700000000000000" pitchFamily="2" charset="-78"/>
              </a:rPr>
              <a:t>چند نکته درباره چالش </a:t>
            </a:r>
            <a:r>
              <a:rPr lang="fa-IR" sz="3200" dirty="0" smtClean="0">
                <a:solidFill>
                  <a:schemeClr val="tx1"/>
                </a:solidFill>
                <a:cs typeface="B Titr" panose="00000700000000000000" pitchFamily="2" charset="-78"/>
              </a:rPr>
              <a:t>(ادامه)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638800"/>
          </a:xfrm>
        </p:spPr>
        <p:txBody>
          <a:bodyPr>
            <a:noAutofit/>
          </a:bodyPr>
          <a:lstStyle/>
          <a:p>
            <a:pPr algn="justLow" rtl="1">
              <a:lnSpc>
                <a:spcPct val="114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000" dirty="0">
                <a:cs typeface="B Koodak" panose="00000700000000000000" pitchFamily="2" charset="-78"/>
              </a:rPr>
              <a:t>آسیبها، انحرافها و آفت‌ها فی نفسه چالش نیستند ولی می‌توانند توانمندی جامعه را در رویارویی چالشها تحت تأثیر قرار دهند. </a:t>
            </a:r>
          </a:p>
          <a:p>
            <a:pPr algn="justLow" rtl="1">
              <a:lnSpc>
                <a:spcPct val="114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000" dirty="0">
                <a:cs typeface="B Koodak" panose="00000700000000000000" pitchFamily="2" charset="-78"/>
              </a:rPr>
              <a:t>دغدغه‌ها، نگرانیها و دلمشغولی‌ها از پیامدهای بروز چالش‌ها به شمار می‌آیند ولی خود چالش شمرده نمی‌شوند. </a:t>
            </a:r>
          </a:p>
          <a:p>
            <a:pPr algn="justLow" rtl="1">
              <a:lnSpc>
                <a:spcPct val="114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000" dirty="0">
                <a:cs typeface="B Koodak" panose="00000700000000000000" pitchFamily="2" charset="-78"/>
              </a:rPr>
              <a:t>فتنه‌ها چالش نیستند، اما </a:t>
            </a:r>
            <a:r>
              <a:rPr lang="fa-IR" sz="3000" dirty="0" smtClean="0">
                <a:cs typeface="B Koodak" panose="00000700000000000000" pitchFamily="2" charset="-78"/>
              </a:rPr>
              <a:t>چالش‌ها </a:t>
            </a:r>
            <a:r>
              <a:rPr lang="fa-IR" sz="3000" dirty="0">
                <a:cs typeface="B Koodak" panose="00000700000000000000" pitchFamily="2" charset="-78"/>
              </a:rPr>
              <a:t>می‌توانند زمینه ظهور و بروز فتنه‌ها را فراهم کنند. </a:t>
            </a:r>
          </a:p>
          <a:p>
            <a:pPr algn="justLow" rtl="1">
              <a:lnSpc>
                <a:spcPct val="114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000" dirty="0">
                <a:cs typeface="B Koodak" panose="00000700000000000000" pitchFamily="2" charset="-78"/>
              </a:rPr>
              <a:t>چالش‌ها هم </a:t>
            </a:r>
            <a:r>
              <a:rPr lang="fa-IR" sz="3000" dirty="0" smtClean="0">
                <a:cs typeface="B Koodak" panose="00000700000000000000" pitchFamily="2" charset="-78"/>
              </a:rPr>
              <a:t>خطر آفرین‌اند </a:t>
            </a:r>
            <a:r>
              <a:rPr lang="fa-IR" sz="3000" dirty="0">
                <a:cs typeface="B Koodak" panose="00000700000000000000" pitchFamily="2" charset="-78"/>
              </a:rPr>
              <a:t>و هم فرصت‌ساز نه اینکه لزوماً خطرساز.</a:t>
            </a:r>
          </a:p>
          <a:p>
            <a:pPr algn="justLow" rtl="1">
              <a:lnSpc>
                <a:spcPct val="114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000" dirty="0">
                <a:cs typeface="B Koodak" panose="00000700000000000000" pitchFamily="2" charset="-78"/>
              </a:rPr>
              <a:t>موانع و محدودیتهای بیرونی و درونی به خودی خود چالش شمرده نمی‌شوند ولی می‌توانند مولود چالش‌ها باشند</a:t>
            </a:r>
            <a:r>
              <a:rPr lang="fa-IR" sz="3000" dirty="0" smtClean="0">
                <a:cs typeface="B Koodak" panose="00000700000000000000" pitchFamily="2" charset="-78"/>
              </a:rPr>
              <a:t>.</a:t>
            </a:r>
            <a:endParaRPr lang="en-US" sz="3000" dirty="0">
              <a:cs typeface="B Koodak" panose="00000700000000000000" pitchFamily="2" charset="-78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2400" y="6400800"/>
            <a:ext cx="609600" cy="304800"/>
          </a:xfrm>
        </p:spPr>
        <p:txBody>
          <a:bodyPr/>
          <a:lstStyle/>
          <a:p>
            <a:pPr algn="ctr" rtl="1"/>
            <a:r>
              <a:rPr lang="fa-IR" sz="1600" b="0" dirty="0" smtClean="0">
                <a:cs typeface="B Homa" pitchFamily="2" charset="-78"/>
              </a:rPr>
              <a:t>16</a:t>
            </a:r>
            <a:endParaRPr lang="en-US" sz="1600" b="0" dirty="0">
              <a:cs typeface="B 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49329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>
            <a:normAutofit/>
          </a:bodyPr>
          <a:lstStyle/>
          <a:p>
            <a:pPr algn="ctr" rtl="1"/>
            <a:r>
              <a:rPr lang="fa-IR" sz="4400" dirty="0" smtClean="0">
                <a:solidFill>
                  <a:schemeClr val="tx1"/>
                </a:solidFill>
                <a:cs typeface="B Titr" pitchFamily="2" charset="-78"/>
              </a:rPr>
              <a:t>وضعيت نظام سياستگذاري </a:t>
            </a:r>
            <a:endParaRPr lang="en-US" sz="44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8991600" cy="5410200"/>
          </a:xfrm>
        </p:spPr>
        <p:txBody>
          <a:bodyPr>
            <a:noAutofit/>
          </a:bodyPr>
          <a:lstStyle/>
          <a:p>
            <a:pPr algn="justLow" rtl="1">
              <a:lnSpc>
                <a:spcPct val="125000"/>
              </a:lnSpc>
            </a:pPr>
            <a:r>
              <a:rPr lang="fa-IR" sz="2800" dirty="0" smtClean="0">
                <a:cs typeface="B Koodak" pitchFamily="2" charset="-78"/>
              </a:rPr>
              <a:t>نياز به تقويت هماهنگي سياستهاي آموزشي، پژوهشي و ارائه خدمات </a:t>
            </a:r>
          </a:p>
          <a:p>
            <a:pPr algn="justLow" rtl="1">
              <a:lnSpc>
                <a:spcPct val="125000"/>
              </a:lnSpc>
            </a:pPr>
            <a:r>
              <a:rPr lang="fa-IR" sz="2800" dirty="0" smtClean="0">
                <a:cs typeface="B Koodak" pitchFamily="2" charset="-78"/>
              </a:rPr>
              <a:t>نياز به بهتر شدن نظام تصميم‌گيري و سياستگذاري مبتني بر شواهد در وزارت بهداشت</a:t>
            </a:r>
          </a:p>
          <a:p>
            <a:pPr algn="justLow" rtl="1">
              <a:lnSpc>
                <a:spcPct val="125000"/>
              </a:lnSpc>
            </a:pPr>
            <a:r>
              <a:rPr lang="fa-IR" sz="2800" dirty="0" smtClean="0">
                <a:cs typeface="B Koodak" pitchFamily="2" charset="-78"/>
              </a:rPr>
              <a:t>پراكندگي مراكز سياست‌ساز و تصميم‌گير </a:t>
            </a:r>
          </a:p>
          <a:p>
            <a:pPr algn="justLow" rtl="1">
              <a:lnSpc>
                <a:spcPct val="125000"/>
              </a:lnSpc>
            </a:pPr>
            <a:r>
              <a:rPr lang="fa-IR" sz="2800" dirty="0" smtClean="0">
                <a:cs typeface="B Koodak" pitchFamily="2" charset="-78"/>
              </a:rPr>
              <a:t>ناكافي بودن مستندسازي و اطلاع‌رساني در زمينه سياستها و برنامه‌هاي مصوب وزارت بهداشت </a:t>
            </a:r>
          </a:p>
          <a:p>
            <a:pPr algn="justLow" rtl="1">
              <a:lnSpc>
                <a:spcPct val="125000"/>
              </a:lnSpc>
            </a:pPr>
            <a:r>
              <a:rPr lang="fa-IR" sz="2800" dirty="0" smtClean="0">
                <a:cs typeface="B Koodak" pitchFamily="2" charset="-78"/>
              </a:rPr>
              <a:t>ضرورت گروه يا واحد تعريف شده براي تحليل وضعيت و برنامه‌ريزي كلان </a:t>
            </a:r>
          </a:p>
          <a:p>
            <a:pPr algn="justLow" rtl="1">
              <a:lnSpc>
                <a:spcPct val="125000"/>
              </a:lnSpc>
            </a:pPr>
            <a:r>
              <a:rPr lang="fa-IR" sz="2800" dirty="0" smtClean="0">
                <a:cs typeface="B Koodak" pitchFamily="2" charset="-78"/>
              </a:rPr>
              <a:t>ضرورت تقويت ستاد براي پايش و ارزشيابي سياستهاي مصوب و برنامه‌ها </a:t>
            </a:r>
            <a:endParaRPr lang="en-US" sz="2800" dirty="0">
              <a:cs typeface="B Koodak" pitchFamily="2" charset="-78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-76200" y="6553200"/>
            <a:ext cx="609600" cy="304800"/>
          </a:xfrm>
        </p:spPr>
        <p:txBody>
          <a:bodyPr/>
          <a:lstStyle/>
          <a:p>
            <a:pPr algn="ctr" rtl="1"/>
            <a:r>
              <a:rPr lang="fa-IR" sz="1600" b="0" dirty="0" smtClean="0">
                <a:cs typeface="B Homa" pitchFamily="2" charset="-78"/>
              </a:rPr>
              <a:t>17</a:t>
            </a:r>
            <a:endParaRPr lang="en-US" sz="1600" b="0" dirty="0">
              <a:cs typeface="B 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31097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>
            <a:normAutofit/>
          </a:bodyPr>
          <a:lstStyle/>
          <a:p>
            <a:pPr algn="ctr" rtl="1"/>
            <a:r>
              <a:rPr lang="fa-IR" sz="4400" dirty="0" smtClean="0">
                <a:solidFill>
                  <a:schemeClr val="tx1"/>
                </a:solidFill>
                <a:cs typeface="B Titr" pitchFamily="2" charset="-78"/>
              </a:rPr>
              <a:t>وضعيت برنامه‌ها </a:t>
            </a:r>
            <a:endParaRPr lang="en-US" sz="44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763000" cy="5257800"/>
          </a:xfrm>
        </p:spPr>
        <p:txBody>
          <a:bodyPr>
            <a:noAutofit/>
          </a:bodyPr>
          <a:lstStyle/>
          <a:p>
            <a:pPr algn="justLow" rtl="1">
              <a:lnSpc>
                <a:spcPct val="125000"/>
              </a:lnSpc>
              <a:buFont typeface="Wingdings" pitchFamily="2" charset="2"/>
              <a:buChar char="v"/>
            </a:pPr>
            <a:r>
              <a:rPr lang="fa-IR" sz="3000" dirty="0" smtClean="0">
                <a:cs typeface="B Koodak" pitchFamily="2" charset="-78"/>
              </a:rPr>
              <a:t>عدم اهتمام كافي در اجراي سياستهاي كلي سلامت، ابلاغي مقام معظم رهبري </a:t>
            </a:r>
          </a:p>
          <a:p>
            <a:pPr algn="justLow" rtl="1">
              <a:lnSpc>
                <a:spcPct val="125000"/>
              </a:lnSpc>
              <a:buFont typeface="Wingdings" pitchFamily="2" charset="2"/>
              <a:buChar char="v"/>
            </a:pPr>
            <a:r>
              <a:rPr lang="fa-IR" sz="3000" dirty="0" smtClean="0">
                <a:cs typeface="B Koodak" pitchFamily="2" charset="-78"/>
              </a:rPr>
              <a:t>عدم برنامه‌ريزي فراگير در دستيابي به برنامه پنجم توسعه </a:t>
            </a:r>
          </a:p>
          <a:p>
            <a:pPr algn="justLow" rtl="1">
              <a:lnSpc>
                <a:spcPct val="125000"/>
              </a:lnSpc>
              <a:buFont typeface="Wingdings" pitchFamily="2" charset="2"/>
              <a:buChar char="v"/>
            </a:pPr>
            <a:r>
              <a:rPr lang="fa-IR" sz="3000" dirty="0" smtClean="0">
                <a:cs typeface="B Koodak" pitchFamily="2" charset="-78"/>
              </a:rPr>
              <a:t>انفكاك نسبي برنامه‌هاي حوزه‌هاي ستادي با برنامه‌هاي توسعه </a:t>
            </a:r>
          </a:p>
          <a:p>
            <a:pPr algn="justLow" rtl="1">
              <a:lnSpc>
                <a:spcPct val="125000"/>
              </a:lnSpc>
              <a:buFont typeface="Wingdings" pitchFamily="2" charset="2"/>
              <a:buChar char="v"/>
            </a:pPr>
            <a:r>
              <a:rPr lang="fa-IR" sz="3000" dirty="0" smtClean="0">
                <a:cs typeface="B Koodak" pitchFamily="2" charset="-78"/>
              </a:rPr>
              <a:t>نياز به دورنماي مشخص و اجماع شده ذينفعان براي ارتقاء سلامت و آموزش بهداشت </a:t>
            </a:r>
          </a:p>
          <a:p>
            <a:pPr algn="justLow" rtl="1">
              <a:lnSpc>
                <a:spcPct val="125000"/>
              </a:lnSpc>
              <a:buFont typeface="Wingdings" pitchFamily="2" charset="2"/>
              <a:buChar char="v"/>
            </a:pPr>
            <a:r>
              <a:rPr lang="fa-IR" sz="3000" dirty="0" smtClean="0">
                <a:cs typeface="B Koodak" pitchFamily="2" charset="-78"/>
              </a:rPr>
              <a:t>عدم تعريف مشخص منابع انساني و مالي براي برنامه‌هاي موجود</a:t>
            </a:r>
          </a:p>
          <a:p>
            <a:pPr algn="justLow" rtl="1">
              <a:lnSpc>
                <a:spcPct val="125000"/>
              </a:lnSpc>
              <a:buFont typeface="Wingdings" pitchFamily="2" charset="2"/>
              <a:buChar char="v"/>
            </a:pPr>
            <a:r>
              <a:rPr lang="fa-IR" sz="3000" dirty="0" smtClean="0">
                <a:cs typeface="B Koodak" pitchFamily="2" charset="-78"/>
              </a:rPr>
              <a:t>ضعف برنامه‌ريزي استراتژيك، تاكتيكي و عملياتي </a:t>
            </a:r>
            <a:endParaRPr lang="en-US" sz="3000" dirty="0">
              <a:cs typeface="B Koodak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077200" y="0"/>
            <a:ext cx="533400" cy="36271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152400" y="6400800"/>
            <a:ext cx="609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fa-IR" sz="1600" b="0" dirty="0" smtClean="0">
                <a:cs typeface="B Homa" pitchFamily="2" charset="-78"/>
              </a:rPr>
              <a:t>18</a:t>
            </a:r>
            <a:endParaRPr lang="en-US" sz="1600" b="0" dirty="0">
              <a:cs typeface="B 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72293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>
            <a:normAutofit/>
          </a:bodyPr>
          <a:lstStyle/>
          <a:p>
            <a:pPr algn="ctr" rtl="1"/>
            <a:r>
              <a:rPr lang="fa-IR" sz="4400" dirty="0" smtClean="0">
                <a:solidFill>
                  <a:schemeClr val="tx1"/>
                </a:solidFill>
                <a:cs typeface="B Titr" pitchFamily="2" charset="-78"/>
              </a:rPr>
              <a:t>وضعيت همكاري بين بخشي </a:t>
            </a:r>
            <a:endParaRPr lang="en-US" sz="44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876800"/>
          </a:xfrm>
        </p:spPr>
        <p:txBody>
          <a:bodyPr>
            <a:normAutofit/>
          </a:bodyPr>
          <a:lstStyle/>
          <a:p>
            <a:pPr algn="justLow" rtl="1">
              <a:lnSpc>
                <a:spcPct val="125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fa-IR" sz="3200" dirty="0" smtClean="0">
                <a:cs typeface="B Koodak" pitchFamily="2" charset="-78"/>
              </a:rPr>
              <a:t>عدم ساماندهي مناسب براي طرح و تصويب برنامه‌ها در شوراي عالي سلامت </a:t>
            </a:r>
          </a:p>
          <a:p>
            <a:pPr algn="justLow" rtl="1">
              <a:lnSpc>
                <a:spcPct val="125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fa-IR" sz="3200" dirty="0" smtClean="0">
                <a:cs typeface="B Koodak" pitchFamily="2" charset="-78"/>
              </a:rPr>
              <a:t>مشخص نكردن نقش ساير بخش هاي وزارت بهداشت و ساير دستگاهها در اموزش بهداشت و ارتقاء سلامت </a:t>
            </a:r>
          </a:p>
          <a:p>
            <a:pPr algn="justLow" rtl="1">
              <a:lnSpc>
                <a:spcPct val="125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fa-IR" sz="3200" dirty="0" smtClean="0">
                <a:cs typeface="B Koodak" pitchFamily="2" charset="-78"/>
              </a:rPr>
              <a:t>نبودن برنامه جامع براي تقويت و توسعه نگرش همكاري بين بخشي در سطوح مختلف </a:t>
            </a:r>
            <a:endParaRPr lang="en-US" sz="3200" dirty="0">
              <a:cs typeface="B Koodak" pitchFamily="2" charset="-78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2400" y="6400800"/>
            <a:ext cx="609600" cy="304800"/>
          </a:xfrm>
        </p:spPr>
        <p:txBody>
          <a:bodyPr/>
          <a:lstStyle/>
          <a:p>
            <a:pPr algn="ctr" rtl="1"/>
            <a:r>
              <a:rPr lang="fa-IR" sz="1600" b="0" dirty="0" smtClean="0">
                <a:cs typeface="B Homa" pitchFamily="2" charset="-78"/>
              </a:rPr>
              <a:t>19</a:t>
            </a:r>
            <a:endParaRPr lang="en-US" sz="1600" b="0" dirty="0">
              <a:cs typeface="B 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32331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4400" dirty="0" smtClean="0">
                <a:solidFill>
                  <a:schemeClr val="tx1"/>
                </a:solidFill>
                <a:cs typeface="B Titr" panose="00000700000000000000" pitchFamily="2" charset="-78"/>
              </a:rPr>
              <a:t>هدف از ارائه مطلب </a:t>
            </a:r>
            <a:endParaRPr lang="en-US" sz="4400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199"/>
            <a:ext cx="7772400" cy="2743201"/>
          </a:xfrm>
        </p:spPr>
        <p:txBody>
          <a:bodyPr>
            <a:normAutofit/>
          </a:bodyPr>
          <a:lstStyle/>
          <a:p>
            <a:pPr marL="109728" indent="0" algn="ctr" rtl="1">
              <a:lnSpc>
                <a:spcPct val="200000"/>
              </a:lnSpc>
              <a:buNone/>
            </a:pPr>
            <a:r>
              <a:rPr lang="fa-IR" sz="4000" dirty="0" smtClean="0">
                <a:cs typeface="B Koodak" panose="00000700000000000000" pitchFamily="2" charset="-78"/>
              </a:rPr>
              <a:t>ایجاد تصویری از چالش‌ها و موانع پیش روی ارتقاء سلامت و آموزش بهداشت </a:t>
            </a:r>
            <a:endParaRPr lang="en-US" sz="4000" dirty="0">
              <a:cs typeface="B Koodak" panose="00000700000000000000" pitchFamily="2" charset="-78"/>
            </a:endParaRP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152400" y="6400800"/>
            <a:ext cx="609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fa-IR" sz="1600" b="0" dirty="0" smtClean="0">
                <a:cs typeface="B Homa" pitchFamily="2" charset="-78"/>
              </a:rPr>
              <a:t>2</a:t>
            </a:r>
            <a:endParaRPr lang="en-US" sz="1600" b="0" dirty="0">
              <a:cs typeface="B 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3389248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90600"/>
          </a:xfrm>
        </p:spPr>
        <p:txBody>
          <a:bodyPr>
            <a:normAutofit/>
          </a:bodyPr>
          <a:lstStyle/>
          <a:p>
            <a:pPr algn="ctr" rtl="1"/>
            <a:r>
              <a:rPr lang="fa-IR" sz="4400" dirty="0" smtClean="0">
                <a:solidFill>
                  <a:schemeClr val="tx1"/>
                </a:solidFill>
                <a:cs typeface="B Titr" pitchFamily="2" charset="-78"/>
              </a:rPr>
              <a:t>وضعيت مديريت اطلاعات براي اقدام </a:t>
            </a:r>
            <a:endParaRPr lang="en-US" sz="44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057400"/>
            <a:ext cx="8763000" cy="4038600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  <a:buFont typeface="Wingdings" pitchFamily="2" charset="2"/>
              <a:buChar char="Ø"/>
            </a:pPr>
            <a:r>
              <a:rPr lang="fa-IR" sz="3200" dirty="0" smtClean="0">
                <a:cs typeface="B Koodak" pitchFamily="2" charset="-78"/>
              </a:rPr>
              <a:t>عدم يك نظام مديريت اطلاعات مناسب سلامت 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Ø"/>
            </a:pPr>
            <a:r>
              <a:rPr lang="fa-IR" sz="3200" dirty="0" smtClean="0">
                <a:cs typeface="B Koodak" pitchFamily="2" charset="-78"/>
              </a:rPr>
              <a:t>نداشتن شاخص‌هاي فرآيند و نتيجه مطلوب 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Ø"/>
            </a:pPr>
            <a:r>
              <a:rPr lang="fa-IR" sz="3200" dirty="0" smtClean="0">
                <a:cs typeface="B Koodak" pitchFamily="2" charset="-78"/>
              </a:rPr>
              <a:t>نداشتن برنامه مناسب ظرفيت‌سازي براي گردآوري و مديريت اطلاعات </a:t>
            </a:r>
            <a:endParaRPr lang="en-US" sz="3200" dirty="0">
              <a:cs typeface="B Koodak" pitchFamily="2" charset="-78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2400" y="6400800"/>
            <a:ext cx="609600" cy="304800"/>
          </a:xfrm>
        </p:spPr>
        <p:txBody>
          <a:bodyPr/>
          <a:lstStyle/>
          <a:p>
            <a:pPr algn="ctr" rtl="1"/>
            <a:r>
              <a:rPr lang="fa-IR" sz="1600" b="0" dirty="0" smtClean="0">
                <a:cs typeface="B Homa" pitchFamily="2" charset="-78"/>
              </a:rPr>
              <a:t>20</a:t>
            </a:r>
            <a:endParaRPr lang="en-US" sz="1600" b="0" dirty="0">
              <a:cs typeface="B 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51667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990600"/>
          </a:xfrm>
        </p:spPr>
        <p:txBody>
          <a:bodyPr>
            <a:normAutofit/>
          </a:bodyPr>
          <a:lstStyle/>
          <a:p>
            <a:pPr algn="ctr" rtl="1"/>
            <a:r>
              <a:rPr lang="fa-IR" sz="4400" dirty="0" smtClean="0">
                <a:solidFill>
                  <a:schemeClr val="tx1"/>
                </a:solidFill>
                <a:cs typeface="B Titr" pitchFamily="2" charset="-78"/>
              </a:rPr>
              <a:t>وضعيت پاسخگويي</a:t>
            </a:r>
            <a:endParaRPr lang="en-US" sz="44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686800" cy="4495800"/>
          </a:xfrm>
        </p:spPr>
        <p:txBody>
          <a:bodyPr>
            <a:normAutofit/>
          </a:bodyPr>
          <a:lstStyle/>
          <a:p>
            <a:pPr algn="justLow" rtl="1">
              <a:lnSpc>
                <a:spcPct val="125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fa-IR" sz="3000" dirty="0" smtClean="0">
                <a:cs typeface="B Koodak" pitchFamily="2" charset="-78"/>
              </a:rPr>
              <a:t>عدم انتشار و يا انتشار نامنظم پيشرفت برنامه‌ها در وزارت بهداشت </a:t>
            </a:r>
          </a:p>
          <a:p>
            <a:pPr algn="justLow" rtl="1">
              <a:lnSpc>
                <a:spcPct val="125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fa-IR" sz="3000" dirty="0" smtClean="0">
                <a:cs typeface="B Koodak" pitchFamily="2" charset="-78"/>
              </a:rPr>
              <a:t>نياز به تقويت سياستهاي جلب مشاركت مردمي </a:t>
            </a:r>
          </a:p>
          <a:p>
            <a:pPr algn="justLow" rtl="1">
              <a:lnSpc>
                <a:spcPct val="125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fa-IR" sz="3000" dirty="0" smtClean="0">
                <a:cs typeface="B Koodak" pitchFamily="2" charset="-78"/>
              </a:rPr>
              <a:t>ساماندهي نقش سازمانهاي غيردولتي و گروههاي علاقه مند </a:t>
            </a:r>
          </a:p>
          <a:p>
            <a:pPr algn="justLow" rtl="1">
              <a:lnSpc>
                <a:spcPct val="125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fa-IR" sz="3000" dirty="0" smtClean="0">
                <a:cs typeface="B Koodak" pitchFamily="2" charset="-78"/>
              </a:rPr>
              <a:t>نظارت، هدايت و حمايت‌ فني بر فعاليتهاي آموزش بهداشت و ارتقاء سلامت در بخشهاي ديگر </a:t>
            </a:r>
            <a:endParaRPr lang="en-US" sz="3000" dirty="0">
              <a:cs typeface="B Koodak" pitchFamily="2" charset="-78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2400" y="6400800"/>
            <a:ext cx="609600" cy="304800"/>
          </a:xfrm>
        </p:spPr>
        <p:txBody>
          <a:bodyPr/>
          <a:lstStyle/>
          <a:p>
            <a:pPr algn="ctr" rtl="1"/>
            <a:r>
              <a:rPr lang="fa-IR" sz="1600" b="0" dirty="0" smtClean="0">
                <a:cs typeface="B Homa" pitchFamily="2" charset="-78"/>
              </a:rPr>
              <a:t>21</a:t>
            </a:r>
            <a:endParaRPr lang="en-US" sz="1600" b="0" dirty="0">
              <a:cs typeface="B 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94993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>
            <a:normAutofit/>
          </a:bodyPr>
          <a:lstStyle/>
          <a:p>
            <a:pPr algn="ctr" rtl="1"/>
            <a:r>
              <a:rPr lang="fa-IR" sz="4400" dirty="0" smtClean="0">
                <a:solidFill>
                  <a:schemeClr val="tx1"/>
                </a:solidFill>
                <a:cs typeface="B Titr" pitchFamily="2" charset="-78"/>
              </a:rPr>
              <a:t>عوامل كلي تأثيرگذار بر اجراي برنامه‌ها </a:t>
            </a:r>
            <a:endParaRPr lang="en-US" sz="44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686800" cy="4648200"/>
          </a:xfrm>
        </p:spPr>
        <p:txBody>
          <a:bodyPr>
            <a:normAutofit lnSpcReduction="10000"/>
          </a:bodyPr>
          <a:lstStyle/>
          <a:p>
            <a:pPr marL="0" indent="0" algn="justLow" rtl="1"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000" dirty="0" smtClean="0">
                <a:cs typeface="B Koodak" pitchFamily="2" charset="-78"/>
              </a:rPr>
              <a:t>1. طراحي كلي نظام سلامت و برقراري حاكميت يكپارچه در نظام سلامت </a:t>
            </a:r>
          </a:p>
          <a:p>
            <a:pPr marL="0" indent="0" algn="justLow" rtl="1"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000" dirty="0" smtClean="0">
                <a:cs typeface="B Koodak" pitchFamily="2" charset="-78"/>
              </a:rPr>
              <a:t>2. سياستگذاري دورنگر و اصولي </a:t>
            </a:r>
          </a:p>
          <a:p>
            <a:pPr marL="0" indent="0" algn="justLow" rtl="1"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000" dirty="0" smtClean="0">
                <a:cs typeface="B Koodak" pitchFamily="2" charset="-78"/>
              </a:rPr>
              <a:t>3. تعيين اولويتها </a:t>
            </a:r>
          </a:p>
          <a:p>
            <a:pPr marL="0" indent="0" algn="justLow" rtl="1"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000" dirty="0" smtClean="0">
                <a:cs typeface="B Koodak" pitchFamily="2" charset="-78"/>
              </a:rPr>
              <a:t>4. نظام اطلاعات سلامت و مديريت </a:t>
            </a:r>
          </a:p>
          <a:p>
            <a:pPr marL="0" indent="0" algn="justLow" rtl="1"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000" dirty="0" smtClean="0">
                <a:cs typeface="B Koodak" pitchFamily="2" charset="-78"/>
              </a:rPr>
              <a:t>5. تأثيرگذاري بر رفتار نقش‌آفرينان سلامت </a:t>
            </a:r>
          </a:p>
          <a:p>
            <a:pPr marL="0" indent="0" algn="justLow" rtl="1"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000" dirty="0" smtClean="0">
                <a:cs typeface="B Koodak" pitchFamily="2" charset="-78"/>
              </a:rPr>
              <a:t>6. اصلاح قوانين و مقررات و رويه‌ها و روشها </a:t>
            </a:r>
            <a:endParaRPr lang="en-US" sz="3000" dirty="0">
              <a:cs typeface="B Koodak" pitchFamily="2" charset="-78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2400" y="6400800"/>
            <a:ext cx="609600" cy="304800"/>
          </a:xfrm>
        </p:spPr>
        <p:txBody>
          <a:bodyPr/>
          <a:lstStyle/>
          <a:p>
            <a:pPr algn="ctr" rtl="1"/>
            <a:r>
              <a:rPr lang="fa-IR" sz="1600" b="0" dirty="0" smtClean="0">
                <a:cs typeface="B Homa" pitchFamily="2" charset="-78"/>
              </a:rPr>
              <a:t>22</a:t>
            </a:r>
            <a:endParaRPr lang="en-US" sz="1600" b="0" dirty="0">
              <a:cs typeface="B 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61139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219200"/>
          </a:xfrm>
        </p:spPr>
        <p:txBody>
          <a:bodyPr>
            <a:normAutofit fontScale="90000"/>
          </a:bodyPr>
          <a:lstStyle/>
          <a:p>
            <a:pPr algn="ctr" rtl="1">
              <a:lnSpc>
                <a:spcPct val="125000"/>
              </a:lnSpc>
            </a:pPr>
            <a:r>
              <a:rPr lang="fa-IR" dirty="0" smtClean="0">
                <a:cs typeface="B Titr" pitchFamily="2" charset="-78"/>
              </a:rPr>
              <a:t>چالش‌ها و موانع اجراي برنامه‌هاي</a:t>
            </a:r>
            <a:br>
              <a:rPr lang="fa-IR" dirty="0" smtClean="0">
                <a:cs typeface="B Titr" pitchFamily="2" charset="-78"/>
              </a:rPr>
            </a:br>
            <a:r>
              <a:rPr lang="fa-IR" dirty="0" smtClean="0">
                <a:cs typeface="B Titr" pitchFamily="2" charset="-78"/>
              </a:rPr>
              <a:t>آموزش بهداشت</a:t>
            </a:r>
            <a:r>
              <a:rPr lang="fa-IR" dirty="0">
                <a:cs typeface="B Titr" pitchFamily="2" charset="-78"/>
              </a:rPr>
              <a:t> </a:t>
            </a:r>
            <a:r>
              <a:rPr lang="fa-IR" dirty="0" smtClean="0">
                <a:cs typeface="B Titr" pitchFamily="2" charset="-78"/>
              </a:rPr>
              <a:t>و ارتقاء سلامت 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05000"/>
            <a:ext cx="8839200" cy="4876800"/>
          </a:xfrm>
        </p:spPr>
        <p:txBody>
          <a:bodyPr>
            <a:normAutofit/>
          </a:bodyPr>
          <a:lstStyle/>
          <a:p>
            <a:pPr marL="0" indent="0" algn="justLow" rtl="1">
              <a:buNone/>
            </a:pPr>
            <a:r>
              <a:rPr lang="fa-IR" sz="2600" dirty="0" smtClean="0">
                <a:cs typeface="B Koodak" pitchFamily="2" charset="-78"/>
              </a:rPr>
              <a:t>1. نامناسب بودن ساختار و تشكيلات آموزش بهداشت و ارتقاء سلامت در وزارت بهداشت </a:t>
            </a:r>
          </a:p>
          <a:p>
            <a:pPr marL="0" indent="0" algn="justLow" rtl="1">
              <a:buNone/>
            </a:pPr>
            <a:r>
              <a:rPr lang="fa-IR" sz="2600" dirty="0" smtClean="0">
                <a:cs typeface="B Koodak" pitchFamily="2" charset="-78"/>
              </a:rPr>
              <a:t>2. نامناسب بودن سياستها و برنامه‌هاي تربيت نيروي انساني </a:t>
            </a:r>
          </a:p>
          <a:p>
            <a:pPr marL="0" indent="0" algn="justLow" rtl="1">
              <a:buNone/>
            </a:pPr>
            <a:r>
              <a:rPr lang="fa-IR" sz="2600" dirty="0" smtClean="0">
                <a:cs typeface="B Koodak" pitchFamily="2" charset="-78"/>
              </a:rPr>
              <a:t>3. ضعف سياستهاي آموزشي، پژوهشي و ارائه خدمات </a:t>
            </a:r>
          </a:p>
          <a:p>
            <a:pPr marL="0" indent="0" algn="justLow" rtl="1">
              <a:buNone/>
            </a:pPr>
            <a:r>
              <a:rPr lang="fa-IR" sz="2600" dirty="0" smtClean="0">
                <a:cs typeface="B Koodak" pitchFamily="2" charset="-78"/>
              </a:rPr>
              <a:t>4. عدم مشاركت منطقي ذينفعان در برنامه‌ريزي و استقرار برنامه‌ها </a:t>
            </a:r>
          </a:p>
          <a:p>
            <a:pPr marL="0" indent="0" algn="justLow" rtl="1">
              <a:buNone/>
            </a:pPr>
            <a:r>
              <a:rPr lang="fa-IR" sz="2600" dirty="0" smtClean="0">
                <a:cs typeface="B Koodak" pitchFamily="2" charset="-78"/>
              </a:rPr>
              <a:t>5. عدم تدوين برنامة هاي مبتني بر شواهد </a:t>
            </a:r>
          </a:p>
          <a:p>
            <a:pPr marL="0" indent="0" algn="justLow" rtl="1">
              <a:buNone/>
            </a:pPr>
            <a:r>
              <a:rPr lang="fa-IR" sz="2600" dirty="0" smtClean="0">
                <a:cs typeface="B Koodak" pitchFamily="2" charset="-78"/>
              </a:rPr>
              <a:t>6. ناهماهنگي برنامه‌ها با سياستها و اهداف كلان كشوري </a:t>
            </a:r>
          </a:p>
          <a:p>
            <a:pPr marL="0" indent="0" algn="justLow" rtl="1">
              <a:buNone/>
            </a:pPr>
            <a:r>
              <a:rPr lang="fa-IR" sz="2600" dirty="0" smtClean="0">
                <a:cs typeface="B Koodak" pitchFamily="2" charset="-78"/>
              </a:rPr>
              <a:t>7. عدم توجه كافي به اولويتها در تدوين برنامه‌ها </a:t>
            </a:r>
          </a:p>
          <a:p>
            <a:pPr marL="0" indent="0" algn="justLow" rtl="1">
              <a:buNone/>
            </a:pPr>
            <a:r>
              <a:rPr lang="fa-IR" sz="2600" dirty="0" smtClean="0">
                <a:cs typeface="B Koodak" pitchFamily="2" charset="-78"/>
              </a:rPr>
              <a:t>8. عدم تأمين منابع مالي كافي و بموقع </a:t>
            </a:r>
          </a:p>
          <a:p>
            <a:pPr marL="0" indent="0" algn="justLow" rtl="1">
              <a:buNone/>
            </a:pPr>
            <a:r>
              <a:rPr lang="fa-IR" sz="2600" dirty="0" smtClean="0">
                <a:cs typeface="B Koodak" pitchFamily="2" charset="-78"/>
              </a:rPr>
              <a:t>9. انتخاب مديران غيرتخصصي براي برنامه‌ها و مسئوليت‌هاي بالادست 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2400" y="6400800"/>
            <a:ext cx="609600" cy="304800"/>
          </a:xfrm>
        </p:spPr>
        <p:txBody>
          <a:bodyPr/>
          <a:lstStyle/>
          <a:p>
            <a:pPr algn="ctr" rtl="1"/>
            <a:r>
              <a:rPr lang="fa-IR" sz="1600" b="0" dirty="0" smtClean="0">
                <a:cs typeface="B Homa" pitchFamily="2" charset="-78"/>
              </a:rPr>
              <a:t>23</a:t>
            </a:r>
            <a:endParaRPr lang="en-US" sz="1600" b="0" dirty="0">
              <a:cs typeface="B 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19674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0"/>
          </a:xfrm>
        </p:spPr>
        <p:txBody>
          <a:bodyPr>
            <a:normAutofit/>
          </a:bodyPr>
          <a:lstStyle/>
          <a:p>
            <a:pPr marL="0" indent="0" algn="justLow" rtl="1">
              <a:buNone/>
            </a:pPr>
            <a:r>
              <a:rPr lang="fa-IR" sz="2800" dirty="0" smtClean="0">
                <a:cs typeface="B Koodak" pitchFamily="2" charset="-78"/>
              </a:rPr>
              <a:t>10. نداشتن </a:t>
            </a:r>
            <a:r>
              <a:rPr lang="fa-IR" sz="2800" dirty="0">
                <a:cs typeface="B Koodak" pitchFamily="2" charset="-78"/>
              </a:rPr>
              <a:t>برنامه جامع كشوري و نقص در برنامه هاي تاكتيكي و عملياتي</a:t>
            </a:r>
          </a:p>
          <a:p>
            <a:pPr marL="0" indent="0" algn="justLow" rtl="1">
              <a:buNone/>
            </a:pPr>
            <a:r>
              <a:rPr lang="fa-IR" sz="2800" dirty="0" smtClean="0">
                <a:cs typeface="B Koodak" pitchFamily="2" charset="-78"/>
              </a:rPr>
              <a:t>11. كمبود </a:t>
            </a:r>
            <a:r>
              <a:rPr lang="fa-IR" sz="2800" dirty="0">
                <a:cs typeface="B Koodak" pitchFamily="2" charset="-78"/>
              </a:rPr>
              <a:t>و عدم استفاده مناسب از كارشناسان آموزش ديده</a:t>
            </a:r>
          </a:p>
          <a:p>
            <a:pPr marL="0" indent="0" algn="justLow" rtl="1">
              <a:buNone/>
            </a:pPr>
            <a:r>
              <a:rPr lang="fa-IR" sz="2800" dirty="0" smtClean="0">
                <a:cs typeface="B Koodak" pitchFamily="2" charset="-78"/>
              </a:rPr>
              <a:t>12. مشخص </a:t>
            </a:r>
            <a:r>
              <a:rPr lang="fa-IR" sz="2800" dirty="0">
                <a:cs typeface="B Koodak" pitchFamily="2" charset="-78"/>
              </a:rPr>
              <a:t>نبودن مديريت فرآيندها</a:t>
            </a:r>
          </a:p>
          <a:p>
            <a:pPr marL="0" indent="0" algn="justLow" rtl="1">
              <a:buNone/>
            </a:pPr>
            <a:r>
              <a:rPr lang="fa-IR" sz="2800" dirty="0" smtClean="0">
                <a:cs typeface="B Koodak" pitchFamily="2" charset="-78"/>
              </a:rPr>
              <a:t>13. نداشتن </a:t>
            </a:r>
            <a:r>
              <a:rPr lang="fa-IR" sz="2800" dirty="0">
                <a:cs typeface="B Koodak" pitchFamily="2" charset="-78"/>
              </a:rPr>
              <a:t>ترمينولوژي مشترك</a:t>
            </a:r>
          </a:p>
          <a:p>
            <a:pPr marL="0" indent="0" algn="justLow" rtl="1">
              <a:buNone/>
            </a:pPr>
            <a:r>
              <a:rPr lang="fa-IR" sz="2800" dirty="0" smtClean="0">
                <a:cs typeface="B Koodak" pitchFamily="2" charset="-78"/>
              </a:rPr>
              <a:t>14. عدم </a:t>
            </a:r>
            <a:r>
              <a:rPr lang="fa-IR" sz="2800" dirty="0">
                <a:cs typeface="B Koodak" pitchFamily="2" charset="-78"/>
              </a:rPr>
              <a:t>تعريف مشخص و دستورالعمل اجرايي براي مسئوليت‌هاي آموزشي، ارتباطي و اطلاعاتي آموزش سلامت</a:t>
            </a:r>
          </a:p>
          <a:p>
            <a:pPr marL="0" indent="0" algn="justLow" rtl="1">
              <a:buNone/>
            </a:pPr>
            <a:r>
              <a:rPr lang="fa-IR" sz="2800" dirty="0" smtClean="0">
                <a:cs typeface="B Koodak" pitchFamily="2" charset="-78"/>
              </a:rPr>
              <a:t>15. عدم </a:t>
            </a:r>
            <a:r>
              <a:rPr lang="fa-IR" sz="2800" dirty="0">
                <a:cs typeface="B Koodak" pitchFamily="2" charset="-78"/>
              </a:rPr>
              <a:t>توجيه و حمايت طللبي كافي از مسئولين بالادست </a:t>
            </a:r>
            <a:r>
              <a:rPr lang="fa-IR" sz="2800" dirty="0" smtClean="0">
                <a:cs typeface="B Koodak" pitchFamily="2" charset="-78"/>
              </a:rPr>
              <a:t>براي اجراي برنامه‌ها </a:t>
            </a:r>
            <a:endParaRPr lang="en-US" sz="2800" dirty="0">
              <a:cs typeface="B Koodak" pitchFamily="2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219200"/>
          </a:xfrm>
        </p:spPr>
        <p:txBody>
          <a:bodyPr>
            <a:noAutofit/>
          </a:bodyPr>
          <a:lstStyle/>
          <a:p>
            <a:pPr algn="ctr" rtl="1">
              <a:lnSpc>
                <a:spcPct val="125000"/>
              </a:lnSpc>
            </a:pPr>
            <a:r>
              <a:rPr lang="fa-IR" sz="3200" dirty="0" smtClean="0">
                <a:cs typeface="B Titr" pitchFamily="2" charset="-78"/>
              </a:rPr>
              <a:t>چالش‌ها و موانع اجراي برنامه‌هاي</a:t>
            </a:r>
            <a:br>
              <a:rPr lang="fa-IR" sz="3200" dirty="0" smtClean="0">
                <a:cs typeface="B Titr" pitchFamily="2" charset="-78"/>
              </a:rPr>
            </a:br>
            <a:r>
              <a:rPr lang="fa-IR" sz="3200" dirty="0" smtClean="0">
                <a:cs typeface="B Titr" pitchFamily="2" charset="-78"/>
              </a:rPr>
              <a:t>آموزش بهداشت</a:t>
            </a:r>
            <a:r>
              <a:rPr lang="fa-IR" sz="3200" dirty="0">
                <a:cs typeface="B Titr" pitchFamily="2" charset="-78"/>
              </a:rPr>
              <a:t> </a:t>
            </a:r>
            <a:r>
              <a:rPr lang="fa-IR" sz="3200" dirty="0" smtClean="0">
                <a:cs typeface="B Titr" pitchFamily="2" charset="-78"/>
              </a:rPr>
              <a:t>و ارتقاء سلامت </a:t>
            </a:r>
            <a:endParaRPr lang="en-US" sz="3200" dirty="0">
              <a:cs typeface="B Titr" pitchFamily="2" charset="-78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2400" y="6400800"/>
            <a:ext cx="609600" cy="304800"/>
          </a:xfrm>
        </p:spPr>
        <p:txBody>
          <a:bodyPr/>
          <a:lstStyle/>
          <a:p>
            <a:pPr algn="ctr" rtl="1"/>
            <a:r>
              <a:rPr lang="fa-IR" sz="1600" b="0" dirty="0" smtClean="0">
                <a:cs typeface="B Homa" pitchFamily="2" charset="-78"/>
              </a:rPr>
              <a:t>24</a:t>
            </a:r>
            <a:endParaRPr lang="en-US" sz="1600" b="0" dirty="0">
              <a:cs typeface="B 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2835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8991600" cy="990600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dirty="0">
                <a:solidFill>
                  <a:schemeClr val="tx1"/>
                </a:solidFill>
                <a:cs typeface="B Titr" pitchFamily="2" charset="-78"/>
              </a:rPr>
              <a:t>موانع انجام مسئوليت آموزشي </a:t>
            </a:r>
            <a:r>
              <a:rPr lang="fa-IR" dirty="0" smtClean="0">
                <a:solidFill>
                  <a:schemeClr val="tx1"/>
                </a:solidFill>
                <a:cs typeface="B Titr" pitchFamily="2" charset="-78"/>
              </a:rPr>
              <a:t>برنامه‌هاي آموزشي </a:t>
            </a:r>
            <a:r>
              <a:rPr lang="fa-IR" dirty="0">
                <a:solidFill>
                  <a:schemeClr val="tx1"/>
                </a:solidFill>
                <a:cs typeface="B Titr" pitchFamily="2" charset="-78"/>
              </a:rPr>
              <a:t>بهداشت</a:t>
            </a:r>
            <a:endParaRPr lang="en-US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72000"/>
          </a:xfrm>
        </p:spPr>
        <p:txBody>
          <a:bodyPr/>
          <a:lstStyle/>
          <a:p>
            <a:pPr marL="0" indent="0" algn="r" rtl="1">
              <a:buNone/>
            </a:pPr>
            <a:r>
              <a:rPr lang="fa-IR" sz="3200" dirty="0" smtClean="0">
                <a:cs typeface="B Koodak" pitchFamily="2" charset="-78"/>
              </a:rPr>
              <a:t>1. عدم </a:t>
            </a:r>
            <a:r>
              <a:rPr lang="fa-IR" sz="3200" dirty="0">
                <a:cs typeface="B Koodak" pitchFamily="2" charset="-78"/>
              </a:rPr>
              <a:t>ارزيابي نيازهاي فردي و اجتماعي</a:t>
            </a:r>
          </a:p>
          <a:p>
            <a:pPr marL="0" indent="0" algn="r" rtl="1">
              <a:buNone/>
            </a:pPr>
            <a:r>
              <a:rPr lang="fa-IR" sz="3200" dirty="0" smtClean="0">
                <a:cs typeface="B Koodak" pitchFamily="2" charset="-78"/>
              </a:rPr>
              <a:t>2. عدم </a:t>
            </a:r>
            <a:r>
              <a:rPr lang="fa-IR" sz="3200" dirty="0">
                <a:cs typeface="B Koodak" pitchFamily="2" charset="-78"/>
              </a:rPr>
              <a:t>برنامه ريزي </a:t>
            </a:r>
            <a:r>
              <a:rPr lang="fa-IR" sz="3200" dirty="0" smtClean="0">
                <a:cs typeface="B Koodak" pitchFamily="2" charset="-78"/>
              </a:rPr>
              <a:t>مؤثر </a:t>
            </a:r>
            <a:r>
              <a:rPr lang="fa-IR" sz="3200" dirty="0">
                <a:cs typeface="B Koodak" pitchFamily="2" charset="-78"/>
              </a:rPr>
              <a:t>براي اجراي برنامه</a:t>
            </a:r>
          </a:p>
          <a:p>
            <a:pPr marL="0" indent="0" algn="r" rtl="1">
              <a:buNone/>
            </a:pPr>
            <a:r>
              <a:rPr lang="fa-IR" sz="3200" dirty="0" smtClean="0">
                <a:cs typeface="B Koodak" pitchFamily="2" charset="-78"/>
              </a:rPr>
              <a:t>3. عدم </a:t>
            </a:r>
            <a:r>
              <a:rPr lang="fa-IR" sz="3200" dirty="0">
                <a:cs typeface="B Koodak" pitchFamily="2" charset="-78"/>
              </a:rPr>
              <a:t>اجراي درست </a:t>
            </a:r>
            <a:r>
              <a:rPr lang="fa-IR" sz="3200" dirty="0" smtClean="0">
                <a:cs typeface="B Koodak" pitchFamily="2" charset="-78"/>
              </a:rPr>
              <a:t>برنامه‌ها</a:t>
            </a:r>
            <a:endParaRPr lang="fa-IR" sz="3200" dirty="0">
              <a:cs typeface="B Koodak" pitchFamily="2" charset="-78"/>
            </a:endParaRPr>
          </a:p>
          <a:p>
            <a:pPr marL="0" indent="0" algn="r" rtl="1">
              <a:buNone/>
            </a:pPr>
            <a:r>
              <a:rPr lang="fa-IR" sz="3200" dirty="0" smtClean="0">
                <a:cs typeface="B Koodak" pitchFamily="2" charset="-78"/>
              </a:rPr>
              <a:t>4. عدم </a:t>
            </a:r>
            <a:r>
              <a:rPr lang="fa-IR" sz="3200" dirty="0">
                <a:cs typeface="B Koodak" pitchFamily="2" charset="-78"/>
              </a:rPr>
              <a:t>مديريت كارآمد بر </a:t>
            </a:r>
            <a:r>
              <a:rPr lang="fa-IR" sz="3200" dirty="0" smtClean="0">
                <a:cs typeface="B Koodak" pitchFamily="2" charset="-78"/>
              </a:rPr>
              <a:t>برنامه‌ها</a:t>
            </a:r>
            <a:endParaRPr lang="fa-IR" sz="3200" dirty="0">
              <a:cs typeface="B Koodak" pitchFamily="2" charset="-78"/>
            </a:endParaRPr>
          </a:p>
          <a:p>
            <a:pPr marL="0" indent="0" algn="r" rtl="1">
              <a:buNone/>
            </a:pPr>
            <a:r>
              <a:rPr lang="fa-IR" sz="3200" dirty="0" smtClean="0">
                <a:cs typeface="B Koodak" pitchFamily="2" charset="-78"/>
              </a:rPr>
              <a:t>5. عدم </a:t>
            </a:r>
            <a:r>
              <a:rPr lang="fa-IR" sz="3200" dirty="0">
                <a:cs typeface="B Koodak" pitchFamily="2" charset="-78"/>
              </a:rPr>
              <a:t>ارزشيابي </a:t>
            </a:r>
            <a:r>
              <a:rPr lang="fa-IR" sz="3200" dirty="0" smtClean="0">
                <a:cs typeface="B Koodak" pitchFamily="2" charset="-78"/>
              </a:rPr>
              <a:t>تأثير </a:t>
            </a:r>
            <a:r>
              <a:rPr lang="fa-IR" sz="3200" dirty="0">
                <a:cs typeface="B Koodak" pitchFamily="2" charset="-78"/>
              </a:rPr>
              <a:t>برنا </a:t>
            </a:r>
            <a:r>
              <a:rPr lang="fa-IR" sz="3200" dirty="0" smtClean="0">
                <a:cs typeface="B Koodak" pitchFamily="2" charset="-78"/>
              </a:rPr>
              <a:t>مه‌ها</a:t>
            </a:r>
            <a:endParaRPr lang="en-US" sz="3200" dirty="0">
              <a:cs typeface="B Koodak" pitchFamily="2" charset="-78"/>
            </a:endParaRPr>
          </a:p>
          <a:p>
            <a:pPr marL="0" indent="0" algn="r" rtl="1">
              <a:buNone/>
            </a:pP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2400" y="6400800"/>
            <a:ext cx="609600" cy="304800"/>
          </a:xfrm>
        </p:spPr>
        <p:txBody>
          <a:bodyPr/>
          <a:lstStyle/>
          <a:p>
            <a:pPr algn="ctr" rtl="1"/>
            <a:r>
              <a:rPr lang="fa-IR" sz="1600" b="0" dirty="0" smtClean="0">
                <a:cs typeface="B Homa" pitchFamily="2" charset="-78"/>
              </a:rPr>
              <a:t>25</a:t>
            </a:r>
            <a:endParaRPr lang="en-US" sz="1600" b="0" dirty="0">
              <a:cs typeface="B 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18351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990600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dirty="0">
                <a:solidFill>
                  <a:schemeClr val="tx1"/>
                </a:solidFill>
                <a:cs typeface="B Titr" pitchFamily="2" charset="-78"/>
              </a:rPr>
              <a:t>موانع انجام مسئوليتهاي ارتباطي </a:t>
            </a:r>
            <a:r>
              <a:rPr lang="fa-IR" dirty="0" smtClean="0">
                <a:solidFill>
                  <a:schemeClr val="tx1"/>
                </a:solidFill>
                <a:cs typeface="B Titr" pitchFamily="2" charset="-78"/>
              </a:rPr>
              <a:t>برنامه‌هاي </a:t>
            </a:r>
            <a:r>
              <a:rPr lang="fa-IR" dirty="0">
                <a:solidFill>
                  <a:schemeClr val="tx1"/>
                </a:solidFill>
                <a:cs typeface="B Titr" pitchFamily="2" charset="-78"/>
              </a:rPr>
              <a:t>آموزش بهداشت</a:t>
            </a:r>
            <a:endParaRPr lang="en-US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133600"/>
            <a:ext cx="8763000" cy="4343400"/>
          </a:xfrm>
        </p:spPr>
        <p:txBody>
          <a:bodyPr/>
          <a:lstStyle/>
          <a:p>
            <a:pPr marL="1588" lvl="1" indent="0" algn="justLow" rtl="1"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200" dirty="0" smtClean="0">
                <a:cs typeface="B Koodak" pitchFamily="2" charset="-78"/>
              </a:rPr>
              <a:t>1. عدم </a:t>
            </a:r>
            <a:r>
              <a:rPr lang="fa-IR" sz="3200" dirty="0">
                <a:cs typeface="B Koodak" pitchFamily="2" charset="-78"/>
              </a:rPr>
              <a:t>هماهنگي </a:t>
            </a:r>
            <a:r>
              <a:rPr lang="fa-IR" sz="3200" dirty="0" smtClean="0">
                <a:cs typeface="B Koodak" pitchFamily="2" charset="-78"/>
              </a:rPr>
              <a:t>تأمين </a:t>
            </a:r>
            <a:r>
              <a:rPr lang="fa-IR" sz="3200" dirty="0">
                <a:cs typeface="B Koodak" pitchFamily="2" charset="-78"/>
              </a:rPr>
              <a:t>خدمات آموزش </a:t>
            </a:r>
          </a:p>
          <a:p>
            <a:pPr marL="1588" lvl="1" indent="0" algn="justLow" rtl="1"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200" dirty="0" smtClean="0">
                <a:cs typeface="B Koodak" pitchFamily="2" charset="-78"/>
              </a:rPr>
              <a:t>2. عدم </a:t>
            </a:r>
            <a:r>
              <a:rPr lang="fa-IR" sz="3200" dirty="0">
                <a:cs typeface="B Koodak" pitchFamily="2" charset="-78"/>
              </a:rPr>
              <a:t>مرتبط ساختن نيازها، </a:t>
            </a:r>
            <a:r>
              <a:rPr lang="fa-IR" sz="3200" dirty="0" smtClean="0">
                <a:cs typeface="B Koodak" pitchFamily="2" charset="-78"/>
              </a:rPr>
              <a:t>دغدغه‌ها </a:t>
            </a:r>
            <a:r>
              <a:rPr lang="fa-IR" sz="3200" dirty="0">
                <a:cs typeface="B Koodak" pitchFamily="2" charset="-78"/>
              </a:rPr>
              <a:t>و منابع آموزش بهداشت با چالشهاي سلامت</a:t>
            </a:r>
          </a:p>
          <a:p>
            <a:pPr marL="1588" lvl="1" indent="0" algn="justLow" rtl="1"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200" dirty="0" smtClean="0">
                <a:cs typeface="B Koodak" pitchFamily="2" charset="-78"/>
              </a:rPr>
              <a:t>3. ارتقاي حرفه‌اي </a:t>
            </a:r>
            <a:r>
              <a:rPr lang="fa-IR" sz="3200" dirty="0">
                <a:cs typeface="B Koodak" pitchFamily="2" charset="-78"/>
              </a:rPr>
              <a:t>آموزش سلامت</a:t>
            </a:r>
            <a:endParaRPr lang="en-US" sz="3200" dirty="0">
              <a:cs typeface="B Koodak" pitchFamily="2" charset="-78"/>
            </a:endParaRPr>
          </a:p>
          <a:p>
            <a:pPr marL="0" indent="0" algn="r" rtl="1">
              <a:buNone/>
            </a:pP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2400" y="6400800"/>
            <a:ext cx="609600" cy="304800"/>
          </a:xfrm>
        </p:spPr>
        <p:txBody>
          <a:bodyPr/>
          <a:lstStyle/>
          <a:p>
            <a:pPr algn="ctr" rtl="1"/>
            <a:r>
              <a:rPr lang="fa-IR" sz="1600" b="0" dirty="0" smtClean="0">
                <a:cs typeface="B Homa" pitchFamily="2" charset="-78"/>
              </a:rPr>
              <a:t>26</a:t>
            </a:r>
            <a:endParaRPr lang="en-US" sz="1600" b="0" dirty="0">
              <a:cs typeface="B 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96158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990600"/>
          </a:xfrm>
        </p:spPr>
        <p:txBody>
          <a:bodyPr>
            <a:normAutofit/>
          </a:bodyPr>
          <a:lstStyle/>
          <a:p>
            <a:pPr algn="ctr" rtl="1"/>
            <a:r>
              <a:rPr lang="fa-IR" sz="3500" dirty="0">
                <a:solidFill>
                  <a:schemeClr val="tx1"/>
                </a:solidFill>
                <a:cs typeface="B Titr" pitchFamily="2" charset="-78"/>
              </a:rPr>
              <a:t>موانع انجام مسئوليتهاي </a:t>
            </a:r>
            <a:r>
              <a:rPr lang="fa-IR" sz="3500" dirty="0" smtClean="0">
                <a:solidFill>
                  <a:schemeClr val="tx1"/>
                </a:solidFill>
                <a:cs typeface="B Titr" pitchFamily="2" charset="-78"/>
              </a:rPr>
              <a:t>اطلاعاتي </a:t>
            </a:r>
            <a:r>
              <a:rPr lang="fa-IR" sz="3500" dirty="0">
                <a:solidFill>
                  <a:schemeClr val="tx1"/>
                </a:solidFill>
                <a:cs typeface="B Titr" pitchFamily="2" charset="-78"/>
              </a:rPr>
              <a:t>برنامه‌هاي آموزش </a:t>
            </a:r>
            <a:r>
              <a:rPr lang="fa-IR" sz="3500" dirty="0" smtClean="0">
                <a:solidFill>
                  <a:schemeClr val="tx1"/>
                </a:solidFill>
                <a:cs typeface="B Titr" pitchFamily="2" charset="-78"/>
              </a:rPr>
              <a:t>بهداشت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686800" cy="4495800"/>
          </a:xfrm>
        </p:spPr>
        <p:txBody>
          <a:bodyPr>
            <a:normAutofit/>
          </a:bodyPr>
          <a:lstStyle/>
          <a:p>
            <a:pPr algn="justLow" rtl="1"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200" dirty="0" smtClean="0">
                <a:cs typeface="B Koodak" pitchFamily="2" charset="-78"/>
              </a:rPr>
              <a:t>1. انجام </a:t>
            </a:r>
            <a:r>
              <a:rPr lang="fa-IR" sz="3200" dirty="0">
                <a:cs typeface="B Koodak" pitchFamily="2" charset="-78"/>
              </a:rPr>
              <a:t>وظيفه كارشناس آموزش بهداشت به عنوان فرد كليدي و مرجع در زمينه آموزش بهداشت</a:t>
            </a:r>
          </a:p>
          <a:p>
            <a:pPr algn="justLow" rtl="1"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200" dirty="0" smtClean="0">
                <a:cs typeface="B Koodak" pitchFamily="2" charset="-78"/>
              </a:rPr>
              <a:t>2. استفاده </a:t>
            </a:r>
            <a:r>
              <a:rPr lang="fa-IR" sz="3200" dirty="0">
                <a:cs typeface="B Koodak" pitchFamily="2" charset="-78"/>
              </a:rPr>
              <a:t>از اصول و روشهاي مناسب تحقيق در آموزش </a:t>
            </a:r>
            <a:r>
              <a:rPr lang="fa-IR" sz="3200" dirty="0" smtClean="0">
                <a:cs typeface="B Koodak" pitchFamily="2" charset="-78"/>
              </a:rPr>
              <a:t>بهداشت</a:t>
            </a:r>
            <a:endParaRPr lang="en-US" sz="3200" dirty="0">
              <a:cs typeface="B Koodak" pitchFamily="2" charset="-78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2400" y="6400800"/>
            <a:ext cx="609600" cy="304800"/>
          </a:xfrm>
        </p:spPr>
        <p:txBody>
          <a:bodyPr/>
          <a:lstStyle/>
          <a:p>
            <a:pPr algn="ctr" rtl="1"/>
            <a:r>
              <a:rPr lang="fa-IR" sz="1600" b="0" dirty="0" smtClean="0">
                <a:cs typeface="B Homa" pitchFamily="2" charset="-78"/>
              </a:rPr>
              <a:t>27</a:t>
            </a:r>
            <a:endParaRPr lang="en-US" sz="1600" b="0" dirty="0">
              <a:cs typeface="B 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4329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fa-IR" sz="3200" dirty="0" smtClean="0">
                <a:cs typeface="B Titr" pitchFamily="2" charset="-78"/>
              </a:rPr>
              <a:t>تا </a:t>
            </a:r>
            <a:r>
              <a:rPr lang="fa-IR" sz="3200" dirty="0" smtClean="0">
                <a:cs typeface="B Titr" pitchFamily="2" charset="-78"/>
              </a:rPr>
              <a:t>نغرد </a:t>
            </a:r>
            <a:r>
              <a:rPr lang="fa-IR" sz="3200" dirty="0" smtClean="0">
                <a:cs typeface="B Titr" pitchFamily="2" charset="-78"/>
              </a:rPr>
              <a:t>ابر كي خندد چمن </a:t>
            </a:r>
          </a:p>
          <a:p>
            <a:pPr marL="0" indent="4056063" algn="r" rtl="1">
              <a:lnSpc>
                <a:spcPct val="150000"/>
              </a:lnSpc>
              <a:buNone/>
            </a:pPr>
            <a:r>
              <a:rPr lang="fa-IR" sz="3200" dirty="0" smtClean="0">
                <a:cs typeface="B Titr" pitchFamily="2" charset="-78"/>
              </a:rPr>
              <a:t>تا نگريد طفل كي نوشد لبن</a:t>
            </a:r>
          </a:p>
          <a:p>
            <a:pPr marL="0" indent="4056063" algn="r" rtl="1">
              <a:lnSpc>
                <a:spcPct val="150000"/>
              </a:lnSpc>
              <a:buNone/>
            </a:pPr>
            <a:endParaRPr lang="fa-IR" sz="3200" dirty="0">
              <a:cs typeface="B Titr" pitchFamily="2" charset="-78"/>
            </a:endParaRPr>
          </a:p>
          <a:p>
            <a:pPr marL="0" indent="4056063" algn="r" rtl="1">
              <a:lnSpc>
                <a:spcPct val="150000"/>
              </a:lnSpc>
              <a:buNone/>
            </a:pPr>
            <a:endParaRPr lang="fa-IR" sz="2000" dirty="0" smtClean="0">
              <a:cs typeface="B Titr" pitchFamily="2" charset="-78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3200" dirty="0" smtClean="0">
                <a:cs typeface="B Titr" pitchFamily="2" charset="-78"/>
              </a:rPr>
              <a:t>والسلام </a:t>
            </a:r>
            <a:endParaRPr lang="en-US" sz="32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68847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254691"/>
          </a:xfrm>
        </p:spPr>
        <p:txBody>
          <a:bodyPr>
            <a:normAutofit/>
          </a:bodyPr>
          <a:lstStyle/>
          <a:p>
            <a:pPr marL="109728" indent="0" algn="r" rtl="1">
              <a:lnSpc>
                <a:spcPct val="250000"/>
              </a:lnSpc>
              <a:buNone/>
            </a:pPr>
            <a:r>
              <a:rPr lang="fa-IR" sz="3600" dirty="0" smtClean="0">
                <a:cs typeface="B Titr" panose="00000700000000000000" pitchFamily="2" charset="-78"/>
              </a:rPr>
              <a:t>چالش است این لوت خوردن نیست این </a:t>
            </a:r>
          </a:p>
          <a:p>
            <a:pPr marL="109538" indent="3267075" algn="ctr" rtl="1">
              <a:lnSpc>
                <a:spcPct val="250000"/>
              </a:lnSpc>
              <a:buNone/>
            </a:pPr>
            <a:r>
              <a:rPr lang="fa-IR" sz="3600" dirty="0" smtClean="0">
                <a:cs typeface="B Titr" panose="00000700000000000000" pitchFamily="2" charset="-78"/>
              </a:rPr>
              <a:t>تا تو بر مالی به خوردن آستین </a:t>
            </a:r>
            <a:endParaRPr lang="en-US" sz="3600" dirty="0">
              <a:cs typeface="B Titr" panose="000007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2400" y="6400800"/>
            <a:ext cx="609600" cy="304800"/>
          </a:xfrm>
        </p:spPr>
        <p:txBody>
          <a:bodyPr/>
          <a:lstStyle/>
          <a:p>
            <a:pPr algn="ctr" rtl="1"/>
            <a:r>
              <a:rPr lang="fa-IR" sz="1600" b="0" dirty="0" smtClean="0">
                <a:cs typeface="B Homa" pitchFamily="2" charset="-78"/>
              </a:rPr>
              <a:t>3</a:t>
            </a:r>
            <a:endParaRPr lang="en-US" sz="1600" b="0" dirty="0">
              <a:cs typeface="B 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79056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pPr algn="ctr" rtl="1"/>
            <a:r>
              <a:rPr lang="fa-IR" dirty="0" smtClean="0">
                <a:solidFill>
                  <a:schemeClr val="tx1"/>
                </a:solidFill>
                <a:cs typeface="B Titr" panose="00000700000000000000" pitchFamily="2" charset="-78"/>
              </a:rPr>
              <a:t>تعریف نظام سلامت </a:t>
            </a:r>
            <a:endParaRPr lang="en-US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2286000"/>
            <a:ext cx="8686800" cy="3721291"/>
          </a:xfrm>
        </p:spPr>
        <p:txBody>
          <a:bodyPr>
            <a:normAutofit/>
          </a:bodyPr>
          <a:lstStyle/>
          <a:p>
            <a:pPr marL="109728" indent="0" algn="justLow" rtl="1">
              <a:lnSpc>
                <a:spcPct val="150000"/>
              </a:lnSpc>
              <a:buNone/>
            </a:pPr>
            <a:r>
              <a:rPr lang="fa-IR" sz="3600" dirty="0" smtClean="0">
                <a:cs typeface="B Koodak" panose="00000700000000000000" pitchFamily="2" charset="-78"/>
              </a:rPr>
              <a:t>ترکیبی از منابع، سازماندهی، مالی و مدیریت که منجر به ارائه خدمات به مردم می‌شود. </a:t>
            </a:r>
          </a:p>
          <a:p>
            <a:pPr marL="109538" indent="406400" algn="l">
              <a:lnSpc>
                <a:spcPct val="150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Romer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1991)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2400" y="6400800"/>
            <a:ext cx="609600" cy="304800"/>
          </a:xfrm>
        </p:spPr>
        <p:txBody>
          <a:bodyPr/>
          <a:lstStyle/>
          <a:p>
            <a:pPr algn="ctr" rtl="1"/>
            <a:r>
              <a:rPr lang="fa-IR" sz="1600" b="0" dirty="0" smtClean="0">
                <a:cs typeface="B Homa" pitchFamily="2" charset="-78"/>
              </a:rPr>
              <a:t>4</a:t>
            </a:r>
            <a:endParaRPr lang="en-US" sz="1600" b="0" dirty="0">
              <a:cs typeface="B 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14918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fa-IR" sz="4400" dirty="0" smtClean="0">
                <a:solidFill>
                  <a:schemeClr val="tx1"/>
                </a:solidFill>
                <a:effectLst/>
                <a:cs typeface="B Titr" panose="00000700000000000000" pitchFamily="2" charset="-78"/>
              </a:rPr>
              <a:t>اجزاء نظام سلامت </a:t>
            </a:r>
            <a:endParaRPr lang="en-US" sz="4400" dirty="0">
              <a:solidFill>
                <a:schemeClr val="tx1"/>
              </a:solidFill>
              <a:effectLst/>
              <a:cs typeface="B Titr" panose="00000700000000000000" pitchFamily="2" charset="-78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81000" y="2148348"/>
            <a:ext cx="3124200" cy="685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a-IR" sz="2800" dirty="0" smtClean="0">
                <a:cs typeface="B Koodak" panose="00000700000000000000" pitchFamily="2" charset="-78"/>
              </a:rPr>
              <a:t>تولیت</a:t>
            </a:r>
            <a:r>
              <a:rPr lang="fa-IR" dirty="0" smtClean="0">
                <a:cs typeface="B Koodak" panose="00000700000000000000" pitchFamily="2" charset="-78"/>
              </a:rPr>
              <a:t> </a:t>
            </a:r>
            <a:endParaRPr lang="en-US" dirty="0">
              <a:cs typeface="B Koodak" panose="00000700000000000000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81000" y="2996381"/>
            <a:ext cx="3124200" cy="104221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a-IR" sz="2800" dirty="0" smtClean="0">
                <a:cs typeface="B Koodak" panose="00000700000000000000" pitchFamily="2" charset="-78"/>
              </a:rPr>
              <a:t>تولید منابع </a:t>
            </a:r>
          </a:p>
          <a:p>
            <a:pPr algn="ctr" rtl="1"/>
            <a:r>
              <a:rPr lang="fa-IR" sz="2800" dirty="0" smtClean="0">
                <a:cs typeface="B Koodak" panose="00000700000000000000" pitchFamily="2" charset="-78"/>
              </a:rPr>
              <a:t>(آموزش،سرمایه‌گذاری) </a:t>
            </a:r>
            <a:endParaRPr lang="en-US" sz="2800" dirty="0">
              <a:cs typeface="B Koodak" panose="00000700000000000000" pitchFamily="2" charset="-78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81000" y="4191000"/>
            <a:ext cx="3124200" cy="685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a-IR" sz="2800" dirty="0" smtClean="0">
                <a:cs typeface="B Koodak" panose="00000700000000000000" pitchFamily="2" charset="-78"/>
              </a:rPr>
              <a:t>تأمین مالی  </a:t>
            </a:r>
            <a:endParaRPr lang="en-US" sz="2800" dirty="0">
              <a:cs typeface="B Koodak" panose="00000700000000000000" pitchFamily="2" charset="-78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81000" y="5105400"/>
            <a:ext cx="3124200" cy="685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a-IR" sz="2800" dirty="0" smtClean="0">
                <a:cs typeface="B Koodak" panose="00000700000000000000" pitchFamily="2" charset="-78"/>
              </a:rPr>
              <a:t>ارائه خدمات  </a:t>
            </a:r>
            <a:endParaRPr lang="en-US" sz="2800" dirty="0">
              <a:cs typeface="B Koodak" panose="00000700000000000000" pitchFamily="2" charset="-78"/>
            </a:endParaRPr>
          </a:p>
        </p:txBody>
      </p:sp>
      <p:sp>
        <p:nvSpPr>
          <p:cNvPr id="9" name="Notched Right Arrow 8"/>
          <p:cNvSpPr/>
          <p:nvPr/>
        </p:nvSpPr>
        <p:spPr>
          <a:xfrm>
            <a:off x="3962400" y="3314700"/>
            <a:ext cx="1828800" cy="1181100"/>
          </a:xfrm>
          <a:prstGeom prst="notched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6415549" y="2743200"/>
            <a:ext cx="2362200" cy="685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a-IR" sz="2800" dirty="0" smtClean="0">
                <a:cs typeface="B Koodak" panose="00000700000000000000" pitchFamily="2" charset="-78"/>
              </a:rPr>
              <a:t>سلامت</a:t>
            </a:r>
            <a:r>
              <a:rPr lang="fa-IR" dirty="0" smtClean="0">
                <a:cs typeface="B Koodak" panose="00000700000000000000" pitchFamily="2" charset="-78"/>
              </a:rPr>
              <a:t>  </a:t>
            </a:r>
            <a:endParaRPr lang="en-US" dirty="0">
              <a:cs typeface="B Koodak" panose="00000700000000000000" pitchFamily="2" charset="-78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447504" y="3657600"/>
            <a:ext cx="2362200" cy="685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a-IR" sz="2800" dirty="0" smtClean="0">
                <a:cs typeface="B Koodak" panose="00000700000000000000" pitchFamily="2" charset="-78"/>
              </a:rPr>
              <a:t>پاسخ‌دهی</a:t>
            </a:r>
            <a:r>
              <a:rPr lang="fa-IR" dirty="0" smtClean="0">
                <a:cs typeface="B Koodak" panose="00000700000000000000" pitchFamily="2" charset="-78"/>
              </a:rPr>
              <a:t>  </a:t>
            </a:r>
            <a:endParaRPr lang="en-US" dirty="0">
              <a:cs typeface="B Koodak" panose="00000700000000000000" pitchFamily="2" charset="-78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447504" y="4572000"/>
            <a:ext cx="2362200" cy="685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a-IR" sz="2800" dirty="0" smtClean="0">
                <a:cs typeface="B Koodak" panose="00000700000000000000" pitchFamily="2" charset="-78"/>
              </a:rPr>
              <a:t>عدالت </a:t>
            </a:r>
            <a:r>
              <a:rPr lang="fa-IR" dirty="0" smtClean="0">
                <a:cs typeface="B Koodak" panose="00000700000000000000" pitchFamily="2" charset="-78"/>
              </a:rPr>
              <a:t> </a:t>
            </a:r>
            <a:endParaRPr lang="en-US" dirty="0">
              <a:cs typeface="B Koodak" panose="00000700000000000000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66800" y="1524000"/>
            <a:ext cx="2057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solidFill>
                  <a:schemeClr val="tx1"/>
                </a:solidFill>
                <a:cs typeface="B Koodak" panose="00000700000000000000" pitchFamily="2" charset="-78"/>
              </a:rPr>
              <a:t>کارکرد/ وظیفه </a:t>
            </a:r>
            <a:endParaRPr lang="en-US" sz="2400" dirty="0">
              <a:solidFill>
                <a:schemeClr val="tx1"/>
              </a:solidFill>
              <a:cs typeface="B Koodak" panose="00000700000000000000" pitchFamily="2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477000" y="1828800"/>
            <a:ext cx="2057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solidFill>
                  <a:schemeClr val="tx1"/>
                </a:solidFill>
                <a:cs typeface="B Koodak" panose="00000700000000000000" pitchFamily="2" charset="-78"/>
              </a:rPr>
              <a:t>اهداف/نتایج</a:t>
            </a:r>
            <a:endParaRPr lang="en-US" sz="2400" dirty="0">
              <a:solidFill>
                <a:schemeClr val="tx1"/>
              </a:solidFill>
              <a:cs typeface="B Koodak" panose="00000700000000000000" pitchFamily="2" charset="-78"/>
            </a:endParaRPr>
          </a:p>
        </p:txBody>
      </p:sp>
      <p:sp>
        <p:nvSpPr>
          <p:cNvPr id="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2400" y="6400800"/>
            <a:ext cx="609600" cy="304800"/>
          </a:xfrm>
        </p:spPr>
        <p:txBody>
          <a:bodyPr/>
          <a:lstStyle/>
          <a:p>
            <a:pPr algn="ctr" rtl="1"/>
            <a:r>
              <a:rPr lang="fa-IR" sz="1600" b="0" dirty="0" smtClean="0">
                <a:cs typeface="B Homa" pitchFamily="2" charset="-78"/>
              </a:rPr>
              <a:t>5</a:t>
            </a:r>
            <a:endParaRPr lang="en-US" sz="1600" b="0" dirty="0">
              <a:cs typeface="B 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16204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800" dirty="0" smtClean="0">
                <a:solidFill>
                  <a:schemeClr val="tx1"/>
                </a:solidFill>
                <a:cs typeface="B Titr" panose="00000700000000000000" pitchFamily="2" charset="-78"/>
              </a:rPr>
              <a:t>تعریف تولیت </a:t>
            </a:r>
            <a:endParaRPr lang="en-US" sz="4800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733800"/>
          </a:xfrm>
        </p:spPr>
        <p:txBody>
          <a:bodyPr>
            <a:normAutofit/>
          </a:bodyPr>
          <a:lstStyle/>
          <a:p>
            <a:pPr marL="0" indent="0" algn="ctr" rtl="1">
              <a:lnSpc>
                <a:spcPct val="200000"/>
              </a:lnSpc>
              <a:buNone/>
            </a:pPr>
            <a:r>
              <a:rPr lang="fa-IR" sz="3400" dirty="0" smtClean="0">
                <a:cs typeface="B Koodak" panose="00000700000000000000" pitchFamily="2" charset="-78"/>
              </a:rPr>
              <a:t>بخشی از کارکرد یک حکومت که مسئول تندرستی و رفاه جامعه بوده و به میزان اعتماد و مشروعیتی که شهروندان برای فعالیتهای حکومت قائل هستند اهمیت می‌دهد. </a:t>
            </a:r>
            <a:endParaRPr lang="en-US" sz="3400" dirty="0">
              <a:cs typeface="B Koodak" panose="00000700000000000000" pitchFamily="2" charset="-78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2400" y="6400800"/>
            <a:ext cx="609600" cy="304800"/>
          </a:xfrm>
        </p:spPr>
        <p:txBody>
          <a:bodyPr/>
          <a:lstStyle/>
          <a:p>
            <a:pPr algn="ctr" rtl="1"/>
            <a:r>
              <a:rPr lang="fa-IR" sz="1600" b="0" dirty="0" smtClean="0">
                <a:cs typeface="B Homa" pitchFamily="2" charset="-78"/>
              </a:rPr>
              <a:t>6</a:t>
            </a:r>
            <a:endParaRPr lang="en-US" sz="1600" b="0" dirty="0">
              <a:cs typeface="B 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83453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90600"/>
          </a:xfrm>
        </p:spPr>
        <p:txBody>
          <a:bodyPr>
            <a:normAutofit/>
          </a:bodyPr>
          <a:lstStyle/>
          <a:p>
            <a:pPr algn="ctr" rtl="1"/>
            <a:r>
              <a:rPr lang="fa-IR" sz="4800" dirty="0" smtClean="0">
                <a:solidFill>
                  <a:schemeClr val="tx1"/>
                </a:solidFill>
                <a:cs typeface="B Titr" panose="00000700000000000000" pitchFamily="2" charset="-78"/>
              </a:rPr>
              <a:t>اجزای تولیت </a:t>
            </a:r>
            <a:endParaRPr lang="en-US" sz="4800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2133600"/>
            <a:ext cx="8915400" cy="3886200"/>
          </a:xfrm>
        </p:spPr>
        <p:txBody>
          <a:bodyPr>
            <a:normAutofit/>
          </a:bodyPr>
          <a:lstStyle/>
          <a:p>
            <a:pPr algn="r" rtl="1">
              <a:lnSpc>
                <a:spcPct val="200000"/>
              </a:lnSpc>
            </a:pPr>
            <a:r>
              <a:rPr lang="fa-IR" sz="3200" dirty="0" smtClean="0">
                <a:cs typeface="B Koodak" panose="00000700000000000000" pitchFamily="2" charset="-78"/>
              </a:rPr>
              <a:t>جمع‌آوري </a:t>
            </a:r>
            <a:r>
              <a:rPr lang="fa-IR" sz="3200" dirty="0" smtClean="0">
                <a:cs typeface="B Koodak" panose="00000700000000000000" pitchFamily="2" charset="-78"/>
              </a:rPr>
              <a:t>و استفاده از اطلاعات </a:t>
            </a:r>
          </a:p>
          <a:p>
            <a:pPr algn="r" rtl="1">
              <a:lnSpc>
                <a:spcPct val="200000"/>
              </a:lnSpc>
            </a:pPr>
            <a:r>
              <a:rPr lang="fa-IR" sz="3200" dirty="0" smtClean="0">
                <a:cs typeface="B Koodak" panose="00000700000000000000" pitchFamily="2" charset="-78"/>
              </a:rPr>
              <a:t>شکل‌دهی به سیاست‌های سلامت، تبیین چشم‌اندازها و راهبردها </a:t>
            </a:r>
          </a:p>
          <a:p>
            <a:pPr algn="r" rtl="1">
              <a:lnSpc>
                <a:spcPct val="200000"/>
              </a:lnSpc>
            </a:pPr>
            <a:r>
              <a:rPr lang="fa-IR" sz="3200" dirty="0" smtClean="0">
                <a:cs typeface="B Koodak" panose="00000700000000000000" pitchFamily="2" charset="-78"/>
              </a:rPr>
              <a:t>اثرگذاری: رویکردهایی برای کنترل و تنظیم </a:t>
            </a:r>
            <a:endParaRPr lang="en-US" sz="3200" dirty="0">
              <a:cs typeface="B Koodak" panose="00000700000000000000" pitchFamily="2" charset="-78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2400" y="6400800"/>
            <a:ext cx="609600" cy="304800"/>
          </a:xfrm>
        </p:spPr>
        <p:txBody>
          <a:bodyPr/>
          <a:lstStyle/>
          <a:p>
            <a:pPr algn="ctr" rtl="1"/>
            <a:r>
              <a:rPr lang="fa-IR" sz="1600" b="0" dirty="0" smtClean="0">
                <a:cs typeface="B Homa" pitchFamily="2" charset="-78"/>
              </a:rPr>
              <a:t>7</a:t>
            </a:r>
            <a:endParaRPr lang="en-US" sz="1600" b="0" dirty="0">
              <a:cs typeface="B 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79183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5791200"/>
          </a:xfrm>
        </p:spPr>
        <p:txBody>
          <a:bodyPr/>
          <a:lstStyle/>
          <a:p>
            <a:pPr algn="justLow" rtl="1">
              <a:lnSpc>
                <a:spcPct val="150000"/>
              </a:lnSpc>
            </a:pPr>
            <a:r>
              <a:rPr lang="fa-IR" sz="3200" dirty="0" smtClean="0">
                <a:cs typeface="B Titr" panose="00000700000000000000" pitchFamily="2" charset="-78"/>
              </a:rPr>
              <a:t>تعریف ارتقاء سلامت: </a:t>
            </a:r>
          </a:p>
          <a:p>
            <a:pPr marL="0" indent="0" algn="justLow" rtl="1">
              <a:lnSpc>
                <a:spcPct val="150000"/>
              </a:lnSpc>
              <a:buNone/>
            </a:pPr>
            <a:r>
              <a:rPr lang="fa-IR" sz="3200" dirty="0" smtClean="0">
                <a:cs typeface="B Koodak" panose="00000700000000000000" pitchFamily="2" charset="-78"/>
              </a:rPr>
              <a:t>ترکیب حمایت‌های آموزشی و زیست محیطی از فعالیت‌ها و شرایطی از زندگی که به سلامت منجر می‌شوند. </a:t>
            </a:r>
          </a:p>
          <a:p>
            <a:pPr marL="0" indent="0" algn="justLow" rtl="1">
              <a:lnSpc>
                <a:spcPct val="150000"/>
              </a:lnSpc>
              <a:buNone/>
            </a:pPr>
            <a:endParaRPr lang="fa-IR" sz="2000" dirty="0" smtClean="0">
              <a:cs typeface="B Koodak" panose="00000700000000000000" pitchFamily="2" charset="-78"/>
            </a:endParaRPr>
          </a:p>
          <a:p>
            <a:pPr algn="justLow" rtl="1">
              <a:lnSpc>
                <a:spcPct val="150000"/>
              </a:lnSpc>
            </a:pPr>
            <a:r>
              <a:rPr lang="fa-IR" sz="3200" dirty="0" smtClean="0">
                <a:cs typeface="B Titr" panose="00000700000000000000" pitchFamily="2" charset="-78"/>
              </a:rPr>
              <a:t>تعریف آموزش بهداشت:</a:t>
            </a:r>
          </a:p>
          <a:p>
            <a:pPr marL="0" indent="0" algn="justLow" rtl="1">
              <a:lnSpc>
                <a:spcPct val="150000"/>
              </a:lnSpc>
              <a:buNone/>
            </a:pPr>
            <a:r>
              <a:rPr lang="fa-IR" sz="3200" dirty="0" smtClean="0">
                <a:cs typeface="B Koodak" panose="00000700000000000000" pitchFamily="2" charset="-78"/>
              </a:rPr>
              <a:t>ترکیبی از تجارب یادگیری و آموزشی طراحی شده برای تسهیل اعمال منجر به سلامت </a:t>
            </a:r>
            <a:endParaRPr lang="en-US" sz="3200" dirty="0">
              <a:cs typeface="B Koodak" panose="000007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2400" y="6400800"/>
            <a:ext cx="609600" cy="304800"/>
          </a:xfrm>
        </p:spPr>
        <p:txBody>
          <a:bodyPr/>
          <a:lstStyle/>
          <a:p>
            <a:pPr algn="ctr" rtl="1"/>
            <a:r>
              <a:rPr lang="fa-IR" sz="1600" b="0" dirty="0" smtClean="0">
                <a:cs typeface="B Homa" pitchFamily="2" charset="-78"/>
              </a:rPr>
              <a:t>8</a:t>
            </a:r>
            <a:endParaRPr lang="en-US" sz="1600" b="0" dirty="0">
              <a:cs typeface="B 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72669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pPr algn="ctr" rtl="1"/>
            <a:r>
              <a:rPr lang="fa-IR" dirty="0" smtClean="0">
                <a:solidFill>
                  <a:schemeClr val="tx1"/>
                </a:solidFill>
                <a:cs typeface="B Titr" panose="00000700000000000000" pitchFamily="2" charset="-78"/>
              </a:rPr>
              <a:t>چند نکته درباره آموزش بهداشت و ارتقاء سلامت </a:t>
            </a:r>
            <a:endParaRPr lang="en-US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839200" cy="5334000"/>
          </a:xfrm>
        </p:spPr>
        <p:txBody>
          <a:bodyPr>
            <a:normAutofit lnSpcReduction="10000"/>
          </a:bodyPr>
          <a:lstStyle/>
          <a:p>
            <a:pPr algn="justLow" rtl="1">
              <a:lnSpc>
                <a:spcPct val="114000"/>
              </a:lnSpc>
            </a:pPr>
            <a:r>
              <a:rPr lang="fa-IR" sz="2800" dirty="0" smtClean="0">
                <a:cs typeface="B Koodak" panose="00000700000000000000" pitchFamily="2" charset="-78"/>
              </a:rPr>
              <a:t>ارتقای سلامت بخش مهمی از نظام مراقبت بهداشتی است و اساس فعالیتهای ارتقاء دهنده سلامت در سطح اول پیشگیری آموزش بهداشت است.</a:t>
            </a:r>
          </a:p>
          <a:p>
            <a:pPr algn="justLow" rtl="1">
              <a:lnSpc>
                <a:spcPct val="114000"/>
              </a:lnSpc>
            </a:pPr>
            <a:r>
              <a:rPr lang="fa-IR" sz="2800" dirty="0" smtClean="0">
                <a:cs typeface="B Koodak" panose="00000700000000000000" pitchFamily="2" charset="-78"/>
              </a:rPr>
              <a:t>آموزش بهداشت جزء مهم ارتقای سلامت است و بدون آموزش بهداشت ارتقای سلامت تنها نوعی سرمایه‌گذاری عوام فریبانه است. </a:t>
            </a:r>
          </a:p>
          <a:p>
            <a:pPr algn="justLow" rtl="1">
              <a:lnSpc>
                <a:spcPct val="114000"/>
              </a:lnSpc>
            </a:pPr>
            <a:r>
              <a:rPr lang="fa-IR" sz="2800" dirty="0" smtClean="0">
                <a:cs typeface="B Koodak" panose="00000700000000000000" pitchFamily="2" charset="-78"/>
              </a:rPr>
              <a:t>آموزش بهداشت ذاتاً التقاطی است و همانند یک دانش کاربردی بدنه معلوماتش را از نظامهای مختلف کسب نموده و شامل چندین فرآیند می‌باشد. </a:t>
            </a:r>
          </a:p>
          <a:p>
            <a:pPr algn="justLow" rtl="1">
              <a:lnSpc>
                <a:spcPct val="114000"/>
              </a:lnSpc>
            </a:pPr>
            <a:r>
              <a:rPr lang="fa-IR" sz="2800" dirty="0" smtClean="0">
                <a:cs typeface="B Koodak" panose="00000700000000000000" pitchFamily="2" charset="-78"/>
              </a:rPr>
              <a:t>آموزش بهداشت چون یک حرفه در حال شکل‌گیری است، بنابراین راه طولانی در پیش خواهد داشت و در اجرا و پایش با چالش‌ها و موانع جدی مواجه خواهد شد. </a:t>
            </a:r>
          </a:p>
          <a:p>
            <a:pPr algn="r" rtl="1"/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2400" y="6400800"/>
            <a:ext cx="609600" cy="304800"/>
          </a:xfrm>
        </p:spPr>
        <p:txBody>
          <a:bodyPr/>
          <a:lstStyle/>
          <a:p>
            <a:pPr algn="ctr" rtl="1"/>
            <a:r>
              <a:rPr lang="fa-IR" sz="1600" b="0" dirty="0" smtClean="0">
                <a:cs typeface="B Homa" pitchFamily="2" charset="-78"/>
              </a:rPr>
              <a:t>9</a:t>
            </a:r>
            <a:endParaRPr lang="en-US" sz="1600" b="0" dirty="0">
              <a:cs typeface="B 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65108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</TotalTime>
  <Words>1247</Words>
  <Application>Microsoft Office PowerPoint</Application>
  <PresentationFormat>On-screen Show (4:3)</PresentationFormat>
  <Paragraphs>172</Paragraphs>
  <Slides>28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Clarity</vt:lpstr>
      <vt:lpstr>چالش‌ها و موانع اجرای برنامه‌های ارتقاء سلامت و آموزش بهداشت </vt:lpstr>
      <vt:lpstr>هدف از ارائه مطلب </vt:lpstr>
      <vt:lpstr>PowerPoint Presentation</vt:lpstr>
      <vt:lpstr>تعریف نظام سلامت </vt:lpstr>
      <vt:lpstr>اجزاء نظام سلامت </vt:lpstr>
      <vt:lpstr>تعریف تولیت </vt:lpstr>
      <vt:lpstr>اجزای تولیت </vt:lpstr>
      <vt:lpstr>PowerPoint Presentation</vt:lpstr>
      <vt:lpstr>چند نکته درباره آموزش بهداشت و ارتقاء سلامت </vt:lpstr>
      <vt:lpstr>اجزای تولیت از نگاه ارتقاء سلامت و آموزش بهداشت </vt:lpstr>
      <vt:lpstr>جایگاه برنامه‌ها </vt:lpstr>
      <vt:lpstr>PowerPoint Presentation</vt:lpstr>
      <vt:lpstr>تعریف چالش challenges</vt:lpstr>
      <vt:lpstr>خصوصیات چالش </vt:lpstr>
      <vt:lpstr>چند نکته درباره چالش </vt:lpstr>
      <vt:lpstr>چند نکته درباره چالش (ادامه)</vt:lpstr>
      <vt:lpstr>وضعيت نظام سياستگذاري </vt:lpstr>
      <vt:lpstr>وضعيت برنامه‌ها </vt:lpstr>
      <vt:lpstr>وضعيت همكاري بين بخشي </vt:lpstr>
      <vt:lpstr>وضعيت مديريت اطلاعات براي اقدام </vt:lpstr>
      <vt:lpstr>وضعيت پاسخگويي</vt:lpstr>
      <vt:lpstr>عوامل كلي تأثيرگذار بر اجراي برنامه‌ها </vt:lpstr>
      <vt:lpstr>چالش‌ها و موانع اجراي برنامه‌هاي آموزش بهداشت و ارتقاء سلامت </vt:lpstr>
      <vt:lpstr>چالش‌ها و موانع اجراي برنامه‌هاي آموزش بهداشت و ارتقاء سلامت </vt:lpstr>
      <vt:lpstr>موانع انجام مسئوليت آموزشي برنامه‌هاي آموزشي بهداشت</vt:lpstr>
      <vt:lpstr>موانع انجام مسئوليتهاي ارتباطي برنامه‌هاي آموزش بهداشت</vt:lpstr>
      <vt:lpstr>موانع انجام مسئوليتهاي اطلاعاتي برنامه‌هاي آموزش بهداشت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چالش‌ها و موانع اجرای برنامه‌های  ارتقاء سلامت و آموزش بهداشت</dc:title>
  <dc:creator>Dr.Damari</dc:creator>
  <cp:lastModifiedBy>hossayni</cp:lastModifiedBy>
  <cp:revision>26</cp:revision>
  <cp:lastPrinted>2015-05-18T09:59:43Z</cp:lastPrinted>
  <dcterms:created xsi:type="dcterms:W3CDTF">2015-05-18T04:45:26Z</dcterms:created>
  <dcterms:modified xsi:type="dcterms:W3CDTF">2015-05-18T10:15:04Z</dcterms:modified>
</cp:coreProperties>
</file>