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60" r:id="rId3"/>
    <p:sldId id="261" r:id="rId4"/>
    <p:sldId id="273" r:id="rId5"/>
    <p:sldId id="277" r:id="rId6"/>
    <p:sldId id="257" r:id="rId7"/>
    <p:sldId id="307" r:id="rId8"/>
    <p:sldId id="308" r:id="rId9"/>
    <p:sldId id="320" r:id="rId10"/>
    <p:sldId id="285" r:id="rId11"/>
    <p:sldId id="274" r:id="rId12"/>
    <p:sldId id="272" r:id="rId13"/>
    <p:sldId id="318" r:id="rId14"/>
    <p:sldId id="319" r:id="rId15"/>
    <p:sldId id="262" r:id="rId16"/>
    <p:sldId id="264" r:id="rId17"/>
    <p:sldId id="287" r:id="rId18"/>
    <p:sldId id="288" r:id="rId19"/>
    <p:sldId id="289" r:id="rId20"/>
    <p:sldId id="304" r:id="rId21"/>
    <p:sldId id="306" r:id="rId22"/>
    <p:sldId id="292" r:id="rId23"/>
    <p:sldId id="270" r:id="rId24"/>
    <p:sldId id="290" r:id="rId25"/>
    <p:sldId id="309" r:id="rId26"/>
    <p:sldId id="310" r:id="rId27"/>
    <p:sldId id="311" r:id="rId28"/>
    <p:sldId id="313" r:id="rId29"/>
    <p:sldId id="314" r:id="rId30"/>
    <p:sldId id="315" r:id="rId31"/>
    <p:sldId id="316" r:id="rId32"/>
    <p:sldId id="291" r:id="rId33"/>
    <p:sldId id="321" r:id="rId34"/>
    <p:sldId id="265" r:id="rId35"/>
    <p:sldId id="266" r:id="rId36"/>
    <p:sldId id="268" r:id="rId37"/>
    <p:sldId id="267" r:id="rId38"/>
    <p:sldId id="278" r:id="rId39"/>
    <p:sldId id="322" r:id="rId40"/>
    <p:sldId id="323"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3842" autoAdjust="0"/>
  </p:normalViewPr>
  <p:slideViewPr>
    <p:cSldViewPr snapToGrid="0">
      <p:cViewPr varScale="1">
        <p:scale>
          <a:sx n="62" d="100"/>
          <a:sy n="62" d="100"/>
        </p:scale>
        <p:origin x="1056" y="72"/>
      </p:cViewPr>
      <p:guideLst/>
    </p:cSldViewPr>
  </p:slideViewPr>
  <p:outlineViewPr>
    <p:cViewPr>
      <p:scale>
        <a:sx n="33" d="100"/>
        <a:sy n="33" d="100"/>
      </p:scale>
      <p:origin x="0" y="-18360"/>
    </p:cViewPr>
  </p:outlineViewPr>
  <p:notesTextViewPr>
    <p:cViewPr>
      <p:scale>
        <a:sx n="1" d="1"/>
        <a:sy n="1" d="1"/>
      </p:scale>
      <p:origin x="0" y="0"/>
    </p:cViewPr>
  </p:notesTextViewPr>
  <p:sorterViewPr>
    <p:cViewPr>
      <p:scale>
        <a:sx n="100" d="100"/>
        <a:sy n="100" d="100"/>
      </p:scale>
      <p:origin x="0" y="-657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0D7AE-4C84-4C78-8289-4B20BF8C84C3}" type="datetimeFigureOut">
              <a:rPr lang="en-US" smtClean="0"/>
              <a:t>5/18/2015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419763-CF6A-4CA4-B539-634C88CDDDC8}" type="slidenum">
              <a:rPr lang="en-US" smtClean="0"/>
              <a:t>‹#›</a:t>
            </a:fld>
            <a:endParaRPr lang="en-US"/>
          </a:p>
        </p:txBody>
      </p:sp>
    </p:spTree>
    <p:extLst>
      <p:ext uri="{BB962C8B-B14F-4D97-AF65-F5344CB8AC3E}">
        <p14:creationId xmlns:p14="http://schemas.microsoft.com/office/powerpoint/2010/main" val="499159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Health systems are, therefore, more than health care and include disease prevention, health promotion and efforts to influence other sectors to address health concerns in their policies. </a:t>
            </a:r>
            <a:r>
              <a:rPr lang="en-US" sz="1200" dirty="0" smtClean="0"/>
              <a:t>(WHO Regional Office for Europe, 2008) (ZIGLIO, SIMPSON, &amp; TSOUROS, 2011)</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4</a:t>
            </a:fld>
            <a:endParaRPr lang="en-US"/>
          </a:p>
        </p:txBody>
      </p:sp>
    </p:spTree>
    <p:extLst>
      <p:ext uri="{BB962C8B-B14F-4D97-AF65-F5344CB8AC3E}">
        <p14:creationId xmlns:p14="http://schemas.microsoft.com/office/powerpoint/2010/main" val="2692715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practical terms, this means the pursuit of population health through policy measure that tackle unhealthy social and economic conditions in which people live and not only relying on individual </a:t>
            </a:r>
            <a:r>
              <a:rPr lang="en-US" dirty="0" err="1" smtClean="0"/>
              <a:t>behavioural</a:t>
            </a:r>
            <a:r>
              <a:rPr lang="en-US" dirty="0" smtClean="0"/>
              <a:t> changes that are unrealistic for most people facing poverty or other difficulties. </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14</a:t>
            </a:fld>
            <a:endParaRPr lang="en-US"/>
          </a:p>
        </p:txBody>
      </p:sp>
    </p:spTree>
    <p:extLst>
      <p:ext uri="{BB962C8B-B14F-4D97-AF65-F5344CB8AC3E}">
        <p14:creationId xmlns:p14="http://schemas.microsoft.com/office/powerpoint/2010/main" val="3340258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Evidence also indicates that </a:t>
            </a:r>
            <a:r>
              <a:rPr lang="en-US" b="1" dirty="0" smtClean="0"/>
              <a:t>life expectancy has been linked more to improved living conditions</a:t>
            </a:r>
            <a:r>
              <a:rPr lang="en-US" dirty="0" smtClean="0"/>
              <a:t> than to improved health care services. </a:t>
            </a:r>
          </a:p>
          <a:p>
            <a:r>
              <a:rPr lang="en-US" dirty="0" smtClean="0"/>
              <a:t>Equally, the capacity of the health care sector to improve population health and health equity is strongly </a:t>
            </a:r>
            <a:r>
              <a:rPr lang="en-US" b="1" dirty="0" smtClean="0"/>
              <a:t>influenced by other sectors</a:t>
            </a: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Yet, despite this evidence, countries’ investments in and through the health care sector are overwhelmingly confined to the </a:t>
            </a:r>
            <a:r>
              <a:rPr lang="en-US" b="1" dirty="0" smtClean="0"/>
              <a:t>provision of curative health services</a:t>
            </a:r>
            <a:r>
              <a:rPr lang="en-US" dirty="0" smtClean="0"/>
              <a:t>, especially hospital services, rather than being channeled to prevention and health promotion. </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18</a:t>
            </a:fld>
            <a:endParaRPr lang="en-US"/>
          </a:p>
        </p:txBody>
      </p:sp>
    </p:spTree>
    <p:extLst>
      <p:ext uri="{BB962C8B-B14F-4D97-AF65-F5344CB8AC3E}">
        <p14:creationId xmlns:p14="http://schemas.microsoft.com/office/powerpoint/2010/main" val="3900671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 a simple example, approximately 150 million residents of countries with limited public sector health care have suffered financial catastrophe— a large proportion of them pushed further down or backward into poverty as a result of paying for their health care—owing to the introduction over recent decades of much wider application of user fees and the increasingly large role of private health care providers. ( Baum, </a:t>
            </a:r>
            <a:r>
              <a:rPr lang="en-US" dirty="0" err="1" smtClean="0"/>
              <a:t>Be´gin</a:t>
            </a:r>
            <a:r>
              <a:rPr lang="en-US" dirty="0" smtClean="0"/>
              <a:t>, </a:t>
            </a:r>
            <a:r>
              <a:rPr lang="en-US" dirty="0" err="1" smtClean="0"/>
              <a:t>Houweling</a:t>
            </a:r>
            <a:r>
              <a:rPr lang="en-US" dirty="0" smtClean="0"/>
              <a:t>, &amp; Taylor, 2009)</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19</a:t>
            </a:fld>
            <a:endParaRPr lang="en-US"/>
          </a:p>
        </p:txBody>
      </p:sp>
    </p:spTree>
    <p:extLst>
      <p:ext uri="{BB962C8B-B14F-4D97-AF65-F5344CB8AC3E}">
        <p14:creationId xmlns:p14="http://schemas.microsoft.com/office/powerpoint/2010/main" val="4042093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وزیر</a:t>
            </a:r>
            <a:r>
              <a:rPr lang="fa-IR" baseline="0" dirty="0" smtClean="0"/>
              <a:t> بهداشت: درمان چاه ویلی است که ...</a:t>
            </a:r>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21</a:t>
            </a:fld>
            <a:endParaRPr lang="en-US"/>
          </a:p>
        </p:txBody>
      </p:sp>
    </p:spTree>
    <p:extLst>
      <p:ext uri="{BB962C8B-B14F-4D97-AF65-F5344CB8AC3E}">
        <p14:creationId xmlns:p14="http://schemas.microsoft.com/office/powerpoint/2010/main" val="14353993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sections to follow, we discuss the implications of this situation in terms of the bias toward individualism that drives the choice of care and prevention strategies and tends to result in health care being viewed as a commodity that can be readily privatized. </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24</a:t>
            </a:fld>
            <a:endParaRPr lang="en-US"/>
          </a:p>
        </p:txBody>
      </p:sp>
    </p:spTree>
    <p:extLst>
      <p:ext uri="{BB962C8B-B14F-4D97-AF65-F5344CB8AC3E}">
        <p14:creationId xmlns:p14="http://schemas.microsoft.com/office/powerpoint/2010/main" val="18821077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important </a:t>
            </a:r>
            <a:r>
              <a:rPr lang="en-US" b="1" dirty="0" smtClean="0"/>
              <a:t>leadership</a:t>
            </a:r>
            <a:r>
              <a:rPr lang="en-US" dirty="0" smtClean="0"/>
              <a:t> role is </a:t>
            </a:r>
            <a:r>
              <a:rPr lang="en-US" b="1" dirty="0" smtClean="0"/>
              <a:t>to provide direction</a:t>
            </a:r>
            <a:r>
              <a:rPr lang="en-US" dirty="0" smtClean="0"/>
              <a:t>, </a:t>
            </a:r>
            <a:r>
              <a:rPr lang="en-US" dirty="0" err="1" smtClean="0"/>
              <a:t>ie</a:t>
            </a:r>
            <a:r>
              <a:rPr lang="en-US" dirty="0" smtClean="0"/>
              <a:t>, </a:t>
            </a:r>
            <a:r>
              <a:rPr lang="en-US" b="1" dirty="0" smtClean="0"/>
              <a:t>to clarify the vision and strategy</a:t>
            </a:r>
            <a:r>
              <a:rPr lang="en-US" dirty="0" smtClean="0"/>
              <a:t>, and </a:t>
            </a:r>
            <a:r>
              <a:rPr lang="en-US" b="1" dirty="0" smtClean="0"/>
              <a:t>to create and seize interest and commitment </a:t>
            </a:r>
            <a:r>
              <a:rPr lang="en-US" dirty="0" smtClean="0"/>
              <a:t>for the work. </a:t>
            </a:r>
          </a:p>
          <a:p>
            <a:r>
              <a:rPr lang="en-US" b="1" dirty="0" smtClean="0"/>
              <a:t>Management</a:t>
            </a:r>
            <a:r>
              <a:rPr lang="en-US" dirty="0" smtClean="0"/>
              <a:t> has a major role in taking advantage of the knowledge and the interest of such professionals, </a:t>
            </a:r>
            <a:r>
              <a:rPr lang="en-US" dirty="0" err="1" smtClean="0"/>
              <a:t>ie</a:t>
            </a:r>
            <a:r>
              <a:rPr lang="en-US" dirty="0" smtClean="0"/>
              <a:t>, psychologists, occupational therapists, and physical therapists, and </a:t>
            </a:r>
            <a:r>
              <a:rPr lang="en-US" b="1" dirty="0" smtClean="0"/>
              <a:t>to create opportunities </a:t>
            </a:r>
            <a:r>
              <a:rPr lang="en-US" dirty="0" smtClean="0"/>
              <a:t>for them to be part of a health promotion practice (Johansson, </a:t>
            </a:r>
            <a:r>
              <a:rPr lang="en-US" dirty="0" err="1" smtClean="0"/>
              <a:t>Stenlund</a:t>
            </a:r>
            <a:r>
              <a:rPr lang="en-US" dirty="0" smtClean="0"/>
              <a:t>, </a:t>
            </a:r>
            <a:r>
              <a:rPr lang="en-US" dirty="0" err="1" smtClean="0"/>
              <a:t>Lundström</a:t>
            </a:r>
            <a:r>
              <a:rPr lang="en-US" dirty="0" smtClean="0"/>
              <a:t>, &amp; </a:t>
            </a:r>
            <a:r>
              <a:rPr lang="en-US" dirty="0" err="1" smtClean="0"/>
              <a:t>Weinehall</a:t>
            </a:r>
            <a:r>
              <a:rPr lang="en-US" dirty="0" smtClean="0"/>
              <a:t>, 2010).</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25</a:t>
            </a:fld>
            <a:endParaRPr lang="en-US"/>
          </a:p>
        </p:txBody>
      </p:sp>
    </p:spTree>
    <p:extLst>
      <p:ext uri="{BB962C8B-B14F-4D97-AF65-F5344CB8AC3E}">
        <p14:creationId xmlns:p14="http://schemas.microsoft.com/office/powerpoint/2010/main" val="25487658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are tempted to think that medicine is all about the treatment of disease, rather than recognizing that the fundamental objective of medicine is to maintain health and improve the quality of life, which can only be partly accomplished by treatment. ( Li, Tang, </a:t>
            </a:r>
            <a:r>
              <a:rPr lang="en-US" dirty="0" err="1" smtClean="0"/>
              <a:t>Lv</a:t>
            </a:r>
            <a:r>
              <a:rPr lang="en-US" dirty="0" smtClean="0"/>
              <a:t>, Jiang, &amp; Griffiths, 2011)</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27</a:t>
            </a:fld>
            <a:endParaRPr lang="en-US"/>
          </a:p>
        </p:txBody>
      </p:sp>
    </p:spTree>
    <p:extLst>
      <p:ext uri="{BB962C8B-B14F-4D97-AF65-F5344CB8AC3E}">
        <p14:creationId xmlns:p14="http://schemas.microsoft.com/office/powerpoint/2010/main" val="2773640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1976, Thomas </a:t>
            </a:r>
            <a:r>
              <a:rPr lang="en-US" dirty="0" err="1" smtClean="0"/>
              <a:t>McKeown</a:t>
            </a:r>
            <a:r>
              <a:rPr lang="en-US" dirty="0" smtClean="0"/>
              <a:t> wrote that that only some 10% of the decline in mortality from communicable diseases in the past 200 years could be attributed to discoveries in basic sciences and therapeutic innovations including bacteria and antibiotics, while most of the reduction was  attributable to the improvement in sanitation, personal hygiene, nutrition, environments and change in people’s </a:t>
            </a:r>
            <a:r>
              <a:rPr lang="en-US" dirty="0" err="1" smtClean="0"/>
              <a:t>behaviour</a:t>
            </a:r>
            <a:r>
              <a:rPr lang="en-US" dirty="0" smtClean="0"/>
              <a:t>. </a:t>
            </a:r>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28</a:t>
            </a:fld>
            <a:endParaRPr lang="en-US"/>
          </a:p>
        </p:txBody>
      </p:sp>
    </p:spTree>
    <p:extLst>
      <p:ext uri="{BB962C8B-B14F-4D97-AF65-F5344CB8AC3E}">
        <p14:creationId xmlns:p14="http://schemas.microsoft.com/office/powerpoint/2010/main" val="12155419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Health care sectors need to focus much more on understanding the dynamics of health in populations and the ways in which the factors that promote population health differ from those that affect individuals. </a:t>
            </a:r>
            <a:r>
              <a:rPr lang="en-US" sz="1000" dirty="0" smtClean="0"/>
              <a:t>( Baum, </a:t>
            </a:r>
            <a:r>
              <a:rPr lang="en-US" sz="1000" dirty="0" err="1" smtClean="0"/>
              <a:t>Be´gin</a:t>
            </a:r>
            <a:r>
              <a:rPr lang="en-US" sz="1000" dirty="0" smtClean="0"/>
              <a:t>, </a:t>
            </a:r>
            <a:r>
              <a:rPr lang="en-US" sz="1000" dirty="0" err="1" smtClean="0"/>
              <a:t>Houweling</a:t>
            </a:r>
            <a:r>
              <a:rPr lang="en-US" sz="1000" dirty="0" smtClean="0"/>
              <a:t>, &amp; Taylor, 2009)</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30</a:t>
            </a:fld>
            <a:endParaRPr lang="en-US"/>
          </a:p>
        </p:txBody>
      </p:sp>
    </p:spTree>
    <p:extLst>
      <p:ext uri="{BB962C8B-B14F-4D97-AF65-F5344CB8AC3E}">
        <p14:creationId xmlns:p14="http://schemas.microsoft.com/office/powerpoint/2010/main" val="3703987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Commodification of social resources under the dominance of the market has resulted in a large and growing private health care sector—dramatically so in low-income countries—that profits from the growth and expansion of clinical care and pharmaceutical treatments. </a:t>
            </a:r>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32</a:t>
            </a:fld>
            <a:endParaRPr lang="en-US"/>
          </a:p>
        </p:txBody>
      </p:sp>
    </p:spTree>
    <p:extLst>
      <p:ext uri="{BB962C8B-B14F-4D97-AF65-F5344CB8AC3E}">
        <p14:creationId xmlns:p14="http://schemas.microsoft.com/office/powerpoint/2010/main" val="2860707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well-functioning health system is the one that not only ensures equitable and universal access to a good range of primary and preventive services but also advocates for better social and environmental conditions so as to enable people to increase control over, and to improve, their health. </a:t>
            </a:r>
          </a:p>
          <a:p>
            <a:r>
              <a:rPr lang="en-US" dirty="0" smtClean="0"/>
              <a:t>In practice, this means that people who access health services should leave them more empowered, better able to care for their health, and are more motivated and skilled to maintain, protect and promote their health and of the community where they live. </a:t>
            </a:r>
          </a:p>
          <a:p>
            <a:r>
              <a:rPr lang="en-US" dirty="0" smtClean="0"/>
              <a:t>At the population level, it means that health improvement must be more equitably distributed. (ZIGLIO, SIMPSON, &amp; TSOUROS, 2011)</a:t>
            </a:r>
          </a:p>
          <a:p>
            <a:r>
              <a:rPr lang="en-US" b="1" dirty="0" smtClean="0"/>
              <a:t>In practice</a:t>
            </a:r>
            <a:r>
              <a:rPr lang="en-US" dirty="0" smtClean="0"/>
              <a:t>, this means that people who access health services should leave them more empowered, better able to care for their health, and are more motivated and skilled to maintain, protect and promote their health and of the community where they live. </a:t>
            </a:r>
          </a:p>
          <a:p>
            <a:r>
              <a:rPr lang="en-US" b="1" dirty="0" smtClean="0"/>
              <a:t>At the population level</a:t>
            </a:r>
            <a:r>
              <a:rPr lang="en-US" dirty="0" smtClean="0"/>
              <a:t>, it means that health improvement must be more equitably distributed. </a:t>
            </a:r>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5</a:t>
            </a:fld>
            <a:endParaRPr lang="en-US"/>
          </a:p>
        </p:txBody>
      </p:sp>
    </p:spTree>
    <p:extLst>
      <p:ext uri="{BB962C8B-B14F-4D97-AF65-F5344CB8AC3E}">
        <p14:creationId xmlns:p14="http://schemas.microsoft.com/office/powerpoint/2010/main" val="2217592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more health-promoting health service implies changes on an individual as well as on an organizational level </a:t>
            </a:r>
            <a:r>
              <a:rPr lang="en-US" sz="1200" dirty="0" smtClean="0"/>
              <a:t>(Johansson, </a:t>
            </a:r>
            <a:r>
              <a:rPr lang="en-US" sz="1200" dirty="0" err="1" smtClean="0"/>
              <a:t>Stenlund</a:t>
            </a:r>
            <a:r>
              <a:rPr lang="en-US" sz="1200" dirty="0" smtClean="0"/>
              <a:t>, </a:t>
            </a:r>
            <a:r>
              <a:rPr lang="en-US" sz="1200" dirty="0" err="1" smtClean="0"/>
              <a:t>Lundström</a:t>
            </a:r>
            <a:r>
              <a:rPr lang="en-US" sz="1200" dirty="0" smtClean="0"/>
              <a:t>, &amp; </a:t>
            </a:r>
            <a:r>
              <a:rPr lang="en-US" sz="1200" dirty="0" err="1" smtClean="0"/>
              <a:t>Weinehall</a:t>
            </a:r>
            <a:r>
              <a:rPr lang="en-US" sz="1200" dirty="0" smtClean="0"/>
              <a:t>, 2010). </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34</a:t>
            </a:fld>
            <a:endParaRPr lang="en-US"/>
          </a:p>
        </p:txBody>
      </p:sp>
    </p:spTree>
    <p:extLst>
      <p:ext uri="{BB962C8B-B14F-4D97-AF65-F5344CB8AC3E}">
        <p14:creationId xmlns:p14="http://schemas.microsoft.com/office/powerpoint/2010/main" val="40786675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International research has indicated that the capacity of health professionals to engage in health promotion work is influenced by factors over which they have limited control. (Johansson, </a:t>
            </a:r>
            <a:r>
              <a:rPr lang="en-US" dirty="0" err="1" smtClean="0"/>
              <a:t>Weinehall</a:t>
            </a:r>
            <a:r>
              <a:rPr lang="en-US" dirty="0" smtClean="0"/>
              <a:t>, &amp; </a:t>
            </a:r>
            <a:r>
              <a:rPr lang="en-US" dirty="0" err="1" smtClean="0"/>
              <a:t>Emmelin</a:t>
            </a:r>
            <a:r>
              <a:rPr lang="en-US" dirty="0" smtClean="0"/>
              <a:t>, 2010).</a:t>
            </a:r>
          </a:p>
          <a:p>
            <a:r>
              <a:rPr lang="en-US" b="1" dirty="0" smtClean="0"/>
              <a:t>Organizational commitment </a:t>
            </a:r>
            <a:r>
              <a:rPr lang="en-US" dirty="0" smtClean="0"/>
              <a:t>is of particular importance to health care organizations where employees are struggling to maintain high-quality patient care with fewer resources.</a:t>
            </a:r>
          </a:p>
          <a:p>
            <a:pPr lvl="0"/>
            <a:r>
              <a:rPr lang="en-US" dirty="0" smtClean="0"/>
              <a:t>Other important work attitudes:</a:t>
            </a:r>
          </a:p>
          <a:p>
            <a:pPr lvl="0"/>
            <a:r>
              <a:rPr lang="en-US" b="1" dirty="0" smtClean="0"/>
              <a:t>Job Involvement: </a:t>
            </a:r>
            <a:r>
              <a:rPr lang="en-US" dirty="0" smtClean="0"/>
              <a:t>Degree of psychological identification with the job</a:t>
            </a:r>
          </a:p>
          <a:p>
            <a:pPr lvl="0"/>
            <a:r>
              <a:rPr lang="en-US" b="1" dirty="0" smtClean="0"/>
              <a:t>Psychological Empowerment: </a:t>
            </a:r>
            <a:r>
              <a:rPr lang="en-US" dirty="0" smtClean="0"/>
              <a:t>Belief in the degree of influence over the job, competence, job meaningfulness, and autonomy</a:t>
            </a:r>
          </a:p>
          <a:p>
            <a:pPr lvl="0"/>
            <a:r>
              <a:rPr lang="en-US" b="1" dirty="0" smtClean="0"/>
              <a:t>Organizational Commitment: </a:t>
            </a:r>
            <a:r>
              <a:rPr lang="en-US" dirty="0" smtClean="0"/>
              <a:t>Identifying with a particular organization and its goals, while wishing to maintain membership in the organization</a:t>
            </a:r>
          </a:p>
          <a:p>
            <a:pPr lvl="0"/>
            <a:r>
              <a:rPr lang="en-US" b="1" dirty="0" smtClean="0"/>
              <a:t>Perceived Organizational Support (POS): </a:t>
            </a:r>
            <a:r>
              <a:rPr lang="en-US" dirty="0" smtClean="0"/>
              <a:t>Degree to which employees believe the organization values their contribution and cares about their well-being. (Robins and Judge, 2009)</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35</a:t>
            </a:fld>
            <a:endParaRPr lang="en-US"/>
          </a:p>
        </p:txBody>
      </p:sp>
    </p:spTree>
    <p:extLst>
      <p:ext uri="{BB962C8B-B14F-4D97-AF65-F5344CB8AC3E}">
        <p14:creationId xmlns:p14="http://schemas.microsoft.com/office/powerpoint/2010/main" val="17609777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indicated by our informants, directives from “above” do not always get a friendly reception. </a:t>
            </a:r>
            <a:r>
              <a:rPr lang="en-US" sz="1200" b="1" kern="1200" dirty="0" smtClean="0">
                <a:solidFill>
                  <a:schemeClr val="tx1"/>
                </a:solidFill>
                <a:effectLst/>
                <a:latin typeface="+mn-lt"/>
                <a:ea typeface="+mn-ea"/>
                <a:cs typeface="+mn-cs"/>
              </a:rPr>
              <a:t>The reason is that </a:t>
            </a:r>
            <a:r>
              <a:rPr lang="en-US" sz="1200" kern="1200" dirty="0" smtClean="0">
                <a:solidFill>
                  <a:schemeClr val="tx1"/>
                </a:solidFill>
                <a:effectLst/>
                <a:latin typeface="+mn-lt"/>
                <a:ea typeface="+mn-ea"/>
                <a:cs typeface="+mn-cs"/>
              </a:rPr>
              <a:t>the primary driving force for change is from staff needs and ideas.  A sense of ownership and autonomy with regard to one’s work are important motivational factors. </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Involving staff at all levels </a:t>
            </a:r>
            <a:r>
              <a:rPr lang="en-US" dirty="0" smtClean="0"/>
              <a:t>in the change process is therefore an important component of organizational change framework </a:t>
            </a:r>
            <a:r>
              <a:rPr lang="en-US" sz="1050" dirty="0" smtClean="0"/>
              <a:t>(Johansson, </a:t>
            </a:r>
            <a:r>
              <a:rPr lang="en-US" sz="1050" dirty="0" err="1" smtClean="0"/>
              <a:t>Weinehall</a:t>
            </a:r>
            <a:r>
              <a:rPr lang="en-US" sz="1050" dirty="0" smtClean="0"/>
              <a:t>, &amp; </a:t>
            </a:r>
            <a:r>
              <a:rPr lang="en-US" sz="1050" dirty="0" err="1" smtClean="0"/>
              <a:t>Emmelin</a:t>
            </a:r>
            <a:r>
              <a:rPr lang="en-US" sz="1050" dirty="0" smtClean="0"/>
              <a:t>, 2010).</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37</a:t>
            </a:fld>
            <a:endParaRPr lang="en-US"/>
          </a:p>
        </p:txBody>
      </p:sp>
    </p:spTree>
    <p:extLst>
      <p:ext uri="{BB962C8B-B14F-4D97-AF65-F5344CB8AC3E}">
        <p14:creationId xmlns:p14="http://schemas.microsoft.com/office/powerpoint/2010/main" val="42373951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وجود زیر ساخت شبکه بهداشتی کشور؛ اراده قوی سیاسی در حوزه سلامت؛ استفاده مناسب</a:t>
            </a:r>
            <a:r>
              <a:rPr lang="fa-IR" baseline="0" dirty="0" smtClean="0"/>
              <a:t> از وضعیت ادغام یافته ی آموزش و خدمات سلامت؛ </a:t>
            </a:r>
            <a:r>
              <a:rPr lang="fa-IR" dirty="0" smtClean="0"/>
              <a:t>تقویت سهم بخش سلامت از بودجه عمومی؛ افزایش توجه و هوشیاری مردم؛ وجود</a:t>
            </a:r>
            <a:r>
              <a:rPr lang="fa-IR" baseline="0" dirty="0" smtClean="0"/>
              <a:t> گروه های تخصصی در حوزه علوم اجتماعی سلامت؛ تجارب مفید در سطح جهانی و ملی مثل بیمارستان های ارتقا دهنده ی سلامت و شهر سالم</a:t>
            </a:r>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38</a:t>
            </a:fld>
            <a:endParaRPr lang="en-US"/>
          </a:p>
        </p:txBody>
      </p:sp>
    </p:spTree>
    <p:extLst>
      <p:ext uri="{BB962C8B-B14F-4D97-AF65-F5344CB8AC3E}">
        <p14:creationId xmlns:p14="http://schemas.microsoft.com/office/powerpoint/2010/main" val="30636381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تحول در</a:t>
            </a:r>
            <a:r>
              <a:rPr lang="fa-IR" baseline="0" dirty="0" smtClean="0"/>
              <a:t> برنامه های درسی علوم سلامت در دانشگاه ها؛ ساماندهی و بازجهت دهی پژوهش های سلامت، تعریف و برقراری و به رسمیت شناختن جایگاه حرفه ای کارشناسان آموزش و ارتقای سلامت در سیستم سلامت؛ تشکیل کارگروه های هدفمند بین رشته ای شامل متخصصان آموزش و ارتقای سلامت؛ </a:t>
            </a:r>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39</a:t>
            </a:fld>
            <a:endParaRPr lang="en-US"/>
          </a:p>
        </p:txBody>
      </p:sp>
    </p:spTree>
    <p:extLst>
      <p:ext uri="{BB962C8B-B14F-4D97-AF65-F5344CB8AC3E}">
        <p14:creationId xmlns:p14="http://schemas.microsoft.com/office/powerpoint/2010/main" val="1399676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Health services re-orientation is characterized by a more explicit concern for the achievement of population health outcomes in the ways in which the health system is organized and funded</a:t>
            </a:r>
            <a:r>
              <a:rPr lang="en-US" sz="1050" i="1" dirty="0" smtClean="0"/>
              <a:t>…</a:t>
            </a:r>
            <a:r>
              <a:rPr lang="en-US" sz="1050" dirty="0" smtClean="0"/>
              <a:t>(WHO, Health Promotion Glossary, 1998).</a:t>
            </a:r>
          </a:p>
          <a:p>
            <a:r>
              <a:rPr lang="en-US" dirty="0" smtClean="0"/>
              <a:t>It states that, in most cases, achieving improved population health outcomes will require an expansion in health promotion and disease prevention action to achieve an optimal balance between investments in health promotion, illness prevention, diagnostic, treatment, care and rehabilitation services in a health system. </a:t>
            </a:r>
          </a:p>
          <a:p>
            <a:r>
              <a:rPr lang="en-US" dirty="0" smtClean="0"/>
              <a:t>Such an expanded role need not always be achieved through an increase in direct health system activity. </a:t>
            </a:r>
            <a:r>
              <a:rPr lang="en-US" sz="1050" dirty="0" smtClean="0"/>
              <a:t>(Wise &amp; </a:t>
            </a:r>
            <a:r>
              <a:rPr lang="en-US" sz="1050" dirty="0" err="1" smtClean="0"/>
              <a:t>Nutbeam</a:t>
            </a:r>
            <a:r>
              <a:rPr lang="en-US" sz="1050" dirty="0" smtClean="0"/>
              <a:t>, 2007) </a:t>
            </a:r>
            <a:endParaRPr lang="en-US" dirty="0" smtClean="0"/>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6</a:t>
            </a:fld>
            <a:endParaRPr lang="en-US"/>
          </a:p>
        </p:txBody>
      </p:sp>
    </p:spTree>
    <p:extLst>
      <p:ext uri="{BB962C8B-B14F-4D97-AF65-F5344CB8AC3E}">
        <p14:creationId xmlns:p14="http://schemas.microsoft.com/office/powerpoint/2010/main" val="348417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prstClr val="black"/>
                </a:solidFill>
              </a:rPr>
              <a:t>One of the five actions identified was re-orienting health services towards a better balance between health promotion, disease prevention and treatment, and to include a focus on population health outcomes alongside individual health outcomes. </a:t>
            </a:r>
            <a:r>
              <a:rPr lang="en-US" sz="1000" dirty="0" smtClean="0">
                <a:solidFill>
                  <a:prstClr val="black"/>
                </a:solidFill>
              </a:rPr>
              <a:t>(Johansson, </a:t>
            </a:r>
            <a:r>
              <a:rPr lang="en-US" sz="1000" dirty="0" err="1" smtClean="0">
                <a:solidFill>
                  <a:prstClr val="black"/>
                </a:solidFill>
              </a:rPr>
              <a:t>Weinehall</a:t>
            </a:r>
            <a:r>
              <a:rPr lang="en-US" sz="1000" dirty="0" smtClean="0">
                <a:solidFill>
                  <a:prstClr val="black"/>
                </a:solidFill>
              </a:rPr>
              <a:t>, &amp; </a:t>
            </a:r>
            <a:r>
              <a:rPr lang="en-US" sz="1000" dirty="0" err="1" smtClean="0">
                <a:solidFill>
                  <a:prstClr val="black"/>
                </a:solidFill>
              </a:rPr>
              <a:t>Emmelin</a:t>
            </a:r>
            <a:r>
              <a:rPr lang="en-US" sz="1000" dirty="0" smtClean="0">
                <a:solidFill>
                  <a:prstClr val="black"/>
                </a:solidFill>
              </a:rPr>
              <a:t>, 2010).</a:t>
            </a:r>
            <a:endParaRPr lang="en-US" dirty="0" smtClean="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7</a:t>
            </a:fld>
            <a:endParaRPr lang="en-US"/>
          </a:p>
        </p:txBody>
      </p:sp>
    </p:spTree>
    <p:extLst>
      <p:ext uri="{BB962C8B-B14F-4D97-AF65-F5344CB8AC3E}">
        <p14:creationId xmlns:p14="http://schemas.microsoft.com/office/powerpoint/2010/main" val="4043899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world faces unprecedented global challenges including pandemic influenza, the financial crisis and economic downturn, a food crisis, an increase in poverty and health inequities in many countries and climate change. </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9</a:t>
            </a:fld>
            <a:endParaRPr lang="en-US"/>
          </a:p>
        </p:txBody>
      </p:sp>
    </p:spTree>
    <p:extLst>
      <p:ext uri="{BB962C8B-B14F-4D97-AF65-F5344CB8AC3E}">
        <p14:creationId xmlns:p14="http://schemas.microsoft.com/office/powerpoint/2010/main" val="2061492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Health promotion approaches are needed to strengthen health systems in supporting, protecting and improving the health of socioeconomically disadvantaged populations. </a:t>
            </a:r>
            <a:r>
              <a:rPr lang="en-US" sz="1000" dirty="0" smtClean="0"/>
              <a:t>(ZIGLIO, SIMPSON, &amp; TSOUROS, 2011)</a:t>
            </a:r>
            <a:endParaRPr lang="en-US" dirty="0" smtClean="0"/>
          </a:p>
          <a:p>
            <a:r>
              <a:rPr lang="en-US" dirty="0" smtClean="0"/>
              <a:t>It is often the case that the people who live in the poorest housing and have the most unsafe working conditions are also those who have the greatest risk of unemployment, have poor diets, are more likely to be smokers and have restricted access to prevention and health care when ill </a:t>
            </a:r>
            <a:r>
              <a:rPr lang="en-US" sz="1000" dirty="0" smtClean="0"/>
              <a:t>(ZIGLIO, SIMPSON, &amp; TSOUROS, 2011)</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Action to promote health, therefore, should be an integral part of fighting poverty and social exclusion. </a:t>
            </a:r>
            <a:r>
              <a:rPr lang="en-US" sz="1000" dirty="0" smtClean="0"/>
              <a:t>(ZIGLIO, SIMPSON, &amp; TSOUROS, 2011)</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10</a:t>
            </a:fld>
            <a:endParaRPr lang="en-US"/>
          </a:p>
        </p:txBody>
      </p:sp>
    </p:spTree>
    <p:extLst>
      <p:ext uri="{BB962C8B-B14F-4D97-AF65-F5344CB8AC3E}">
        <p14:creationId xmlns:p14="http://schemas.microsoft.com/office/powerpoint/2010/main" val="2109290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While the structure and magnitude of health systems  may vary due to historical, economic and cultural factors, they share a common set of functions related to service delivery, human and technological resource development, financing and stewardship </a:t>
            </a:r>
            <a:r>
              <a:rPr lang="en-US" sz="1000" dirty="0" smtClean="0"/>
              <a:t>(WHO Regional Office for Europe, 2008). </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11</a:t>
            </a:fld>
            <a:endParaRPr lang="en-US"/>
          </a:p>
        </p:txBody>
      </p:sp>
    </p:spTree>
    <p:extLst>
      <p:ext uri="{BB962C8B-B14F-4D97-AF65-F5344CB8AC3E}">
        <p14:creationId xmlns:p14="http://schemas.microsoft.com/office/powerpoint/2010/main" val="252294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concept and principles of health promotion can contribute to the kind of leadership that health systems need to tackle current challenges and take full advantage of today’s opportunities. Strong and effective health-promoting health systems are needed to sustain population health development in an equitable and sustainable manner. This however requires the repositioning of health promotion from the margins of health systems to the mainstream (ZIGLIO, SIMPSON, &amp; TSOUROS, 2011).</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12</a:t>
            </a:fld>
            <a:endParaRPr lang="en-US"/>
          </a:p>
        </p:txBody>
      </p:sp>
    </p:spTree>
    <p:extLst>
      <p:ext uri="{BB962C8B-B14F-4D97-AF65-F5344CB8AC3E}">
        <p14:creationId xmlns:p14="http://schemas.microsoft.com/office/powerpoint/2010/main" val="2793619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Health systems strengthening initiatives can greatly benefit from a health promotion approach. Health promotion principles can help health systems better achieve their goals of improved health, responsiveness and financial fairness. </a:t>
            </a:r>
          </a:p>
          <a:p>
            <a:r>
              <a:rPr lang="en-US" dirty="0" smtClean="0"/>
              <a:t>Health systems have better health outcomes when built on a primary health-care approach, with health promotion as a key element </a:t>
            </a:r>
            <a:r>
              <a:rPr lang="en-US" sz="1050" dirty="0" smtClean="0"/>
              <a:t>(WHO, 2008). (ZIGLIO, SIMPSON, &amp; TSOUROS, 2011)</a:t>
            </a:r>
            <a:endParaRPr lang="en-US" dirty="0" smtClean="0"/>
          </a:p>
          <a:p>
            <a:r>
              <a:rPr lang="en-US" dirty="0" smtClean="0"/>
              <a:t>Furthermore, health systems that emphasize locally appropriate action across a range of social determinants and have a good balance of prevention and promotion with investment in curative interventions are better performing than those where such balance is distorted. Such systems also have better potential for improving health equity (Gilson et al., 2007), an important objective of health promotion. </a:t>
            </a:r>
            <a:r>
              <a:rPr lang="en-US" sz="1050" dirty="0" smtClean="0"/>
              <a:t>(ZIGLIO, SIMPSON, &amp; TSOUROS, 2011)</a:t>
            </a:r>
            <a:endParaRPr lang="en-US" dirty="0" smtClean="0"/>
          </a:p>
          <a:p>
            <a:r>
              <a:rPr lang="en-US" dirty="0" smtClean="0"/>
              <a:t>Particularly, in today’s hard economic times, we have a moral obligation </a:t>
            </a:r>
            <a:r>
              <a:rPr lang="en-US" dirty="0" smtClean="0">
                <a:solidFill>
                  <a:srgbClr val="FF0000"/>
                </a:solidFill>
              </a:rPr>
              <a:t>to demonstrate how a health promotion focus can </a:t>
            </a:r>
            <a:r>
              <a:rPr lang="en-US" dirty="0" smtClean="0"/>
              <a:t>increase the effectiveness of health system performance in terms of promoting and protecting population health. </a:t>
            </a:r>
          </a:p>
          <a:p>
            <a:r>
              <a:rPr lang="en-US" dirty="0" smtClean="0"/>
              <a:t>This means using the growing evidence about </a:t>
            </a:r>
            <a:r>
              <a:rPr lang="en-US" dirty="0" smtClean="0">
                <a:solidFill>
                  <a:srgbClr val="FF0000"/>
                </a:solidFill>
              </a:rPr>
              <a:t>the economic gains </a:t>
            </a:r>
            <a:r>
              <a:rPr lang="en-US" dirty="0" smtClean="0"/>
              <a:t>from investing in prevention and promotion as well as the growing evidence about the </a:t>
            </a:r>
            <a:r>
              <a:rPr lang="en-US" dirty="0" smtClean="0">
                <a:solidFill>
                  <a:srgbClr val="FF0000"/>
                </a:solidFill>
              </a:rPr>
              <a:t>costs of not acting to prevent ill health </a:t>
            </a:r>
            <a:r>
              <a:rPr lang="en-US" dirty="0" smtClean="0"/>
              <a:t>to counter the increasing demands for further investment in high cost, tertiary services (ZIGLIO, SIMPSON, &amp; TSOUROS, 2011). </a:t>
            </a:r>
          </a:p>
          <a:p>
            <a:endParaRPr lang="en-US" dirty="0"/>
          </a:p>
        </p:txBody>
      </p:sp>
      <p:sp>
        <p:nvSpPr>
          <p:cNvPr id="4" name="Slide Number Placeholder 3"/>
          <p:cNvSpPr>
            <a:spLocks noGrp="1"/>
          </p:cNvSpPr>
          <p:nvPr>
            <p:ph type="sldNum" sz="quarter" idx="10"/>
          </p:nvPr>
        </p:nvSpPr>
        <p:spPr/>
        <p:txBody>
          <a:bodyPr/>
          <a:lstStyle/>
          <a:p>
            <a:fld id="{44419763-CF6A-4CA4-B539-634C88CDDDC8}" type="slidenum">
              <a:rPr lang="en-US" smtClean="0"/>
              <a:t>13</a:t>
            </a:fld>
            <a:endParaRPr lang="en-US"/>
          </a:p>
        </p:txBody>
      </p:sp>
    </p:spTree>
    <p:extLst>
      <p:ext uri="{BB962C8B-B14F-4D97-AF65-F5344CB8AC3E}">
        <p14:creationId xmlns:p14="http://schemas.microsoft.com/office/powerpoint/2010/main" val="3944459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8598A1-3094-4F83-9FBA-A5C7E64D6CF3}"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257803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8598A1-3094-4F83-9FBA-A5C7E64D6CF3}"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357663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8598A1-3094-4F83-9FBA-A5C7E64D6CF3}"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3524207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8598A1-3094-4F83-9FBA-A5C7E64D6CF3}"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393775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8598A1-3094-4F83-9FBA-A5C7E64D6CF3}"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1955299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8598A1-3094-4F83-9FBA-A5C7E64D6CF3}"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277408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8598A1-3094-4F83-9FBA-A5C7E64D6CF3}" type="datetimeFigureOut">
              <a:rPr lang="en-US" smtClean="0"/>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1754261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8598A1-3094-4F83-9FBA-A5C7E64D6CF3}" type="datetimeFigureOut">
              <a:rPr lang="en-US" smtClean="0"/>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1448592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8598A1-3094-4F83-9FBA-A5C7E64D6CF3}" type="datetimeFigureOut">
              <a:rPr lang="en-US" smtClean="0"/>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161513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598A1-3094-4F83-9FBA-A5C7E64D6CF3}"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2719569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598A1-3094-4F83-9FBA-A5C7E64D6CF3}"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214C7-A280-408D-9D69-775A21817B90}" type="slidenum">
              <a:rPr lang="en-US" smtClean="0"/>
              <a:t>‹#›</a:t>
            </a:fld>
            <a:endParaRPr lang="en-US"/>
          </a:p>
        </p:txBody>
      </p:sp>
    </p:spTree>
    <p:extLst>
      <p:ext uri="{BB962C8B-B14F-4D97-AF65-F5344CB8AC3E}">
        <p14:creationId xmlns:p14="http://schemas.microsoft.com/office/powerpoint/2010/main" val="175022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8598A1-3094-4F83-9FBA-A5C7E64D6CF3}" type="datetimeFigureOut">
              <a:rPr lang="en-US" smtClean="0"/>
              <a:t>5/18/2015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7214C7-A280-408D-9D69-775A21817B90}" type="slidenum">
              <a:rPr lang="en-US" smtClean="0"/>
              <a:t>‹#›</a:t>
            </a:fld>
            <a:endParaRPr lang="en-US"/>
          </a:p>
        </p:txBody>
      </p:sp>
    </p:spTree>
    <p:extLst>
      <p:ext uri="{BB962C8B-B14F-4D97-AF65-F5344CB8AC3E}">
        <p14:creationId xmlns:p14="http://schemas.microsoft.com/office/powerpoint/2010/main" val="2434372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Toward a more health promoting health services</a:t>
            </a:r>
            <a:endParaRPr lang="en-US" dirty="0"/>
          </a:p>
        </p:txBody>
      </p:sp>
      <p:sp>
        <p:nvSpPr>
          <p:cNvPr id="3" name="Subtitle 2"/>
          <p:cNvSpPr>
            <a:spLocks noGrp="1"/>
          </p:cNvSpPr>
          <p:nvPr>
            <p:ph type="subTitle" idx="1"/>
          </p:nvPr>
        </p:nvSpPr>
        <p:spPr/>
        <p:txBody>
          <a:bodyPr/>
          <a:lstStyle/>
          <a:p>
            <a:r>
              <a:rPr lang="en-US" dirty="0"/>
              <a:t>Mohammad </a:t>
            </a:r>
            <a:r>
              <a:rPr lang="en-US" dirty="0" err="1"/>
              <a:t>Hossein</a:t>
            </a:r>
            <a:r>
              <a:rPr lang="en-US" dirty="0"/>
              <a:t> </a:t>
            </a:r>
            <a:r>
              <a:rPr lang="en-US" dirty="0" err="1"/>
              <a:t>Kaveh</a:t>
            </a:r>
            <a:endParaRPr lang="en-US" dirty="0"/>
          </a:p>
          <a:p>
            <a:r>
              <a:rPr lang="en-US" dirty="0"/>
              <a:t>Associate professor, department of health education and promotion, school of health, Shiraz University of medical sciences</a:t>
            </a:r>
          </a:p>
        </p:txBody>
      </p:sp>
    </p:spTree>
    <p:extLst>
      <p:ext uri="{BB962C8B-B14F-4D97-AF65-F5344CB8AC3E}">
        <p14:creationId xmlns:p14="http://schemas.microsoft.com/office/powerpoint/2010/main" val="2244061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Acting on SDH</a:t>
            </a:r>
            <a:endParaRPr lang="en-US" dirty="0"/>
          </a:p>
        </p:txBody>
      </p:sp>
      <p:sp>
        <p:nvSpPr>
          <p:cNvPr id="3" name="Content Placeholder 2"/>
          <p:cNvSpPr>
            <a:spLocks noGrp="1"/>
          </p:cNvSpPr>
          <p:nvPr>
            <p:ph idx="1"/>
          </p:nvPr>
        </p:nvSpPr>
        <p:spPr/>
        <p:txBody>
          <a:bodyPr>
            <a:normAutofit/>
          </a:bodyPr>
          <a:lstStyle/>
          <a:p>
            <a:r>
              <a:rPr lang="en-US" dirty="0"/>
              <a:t>World-wide, the highest risk for the health of both individuals and communities is still </a:t>
            </a:r>
            <a:r>
              <a:rPr lang="en-US" b="1" dirty="0"/>
              <a:t>social determinants</a:t>
            </a:r>
            <a:r>
              <a:rPr lang="en-US" dirty="0"/>
              <a:t>, particularly </a:t>
            </a:r>
            <a:r>
              <a:rPr lang="en-US" dirty="0" smtClean="0"/>
              <a:t>poverty.</a:t>
            </a:r>
            <a:endParaRPr lang="en-US" sz="1800" dirty="0"/>
          </a:p>
          <a:p>
            <a:r>
              <a:rPr lang="en-US" dirty="0"/>
              <a:t> </a:t>
            </a:r>
            <a:r>
              <a:rPr lang="en-US" dirty="0"/>
              <a:t>Evidence also indicates that </a:t>
            </a:r>
            <a:r>
              <a:rPr lang="en-US" b="1" dirty="0"/>
              <a:t>life expectancy has been linked more to improved living conditions</a:t>
            </a:r>
            <a:r>
              <a:rPr lang="en-US" dirty="0"/>
              <a:t> than to improved health care services. </a:t>
            </a:r>
          </a:p>
          <a:p>
            <a:r>
              <a:rPr lang="en-US" dirty="0"/>
              <a:t>Equally, the capacity of the health care sector to improve population health and health equity is strongly </a:t>
            </a:r>
            <a:r>
              <a:rPr lang="en-US" b="1" dirty="0"/>
              <a:t>influenced by other sectors</a:t>
            </a:r>
            <a:r>
              <a:rPr lang="en-US" dirty="0"/>
              <a:t>.</a:t>
            </a:r>
          </a:p>
          <a:p>
            <a:r>
              <a:rPr lang="en-US" dirty="0" smtClean="0"/>
              <a:t>Health </a:t>
            </a:r>
            <a:r>
              <a:rPr lang="en-US" dirty="0"/>
              <a:t>interventions including health promotion </a:t>
            </a:r>
            <a:r>
              <a:rPr lang="en-US" dirty="0">
                <a:solidFill>
                  <a:srgbClr val="FF0000"/>
                </a:solidFill>
              </a:rPr>
              <a:t>initiatives that overlook this fundamental issue </a:t>
            </a:r>
            <a:r>
              <a:rPr lang="en-US" dirty="0"/>
              <a:t>may unintentionally increase health inequities. </a:t>
            </a:r>
            <a:r>
              <a:rPr lang="en-US" sz="1800" dirty="0"/>
              <a:t>(ZIGLIO, SIMPSON, &amp; TSOUROS, 2011)</a:t>
            </a:r>
          </a:p>
          <a:p>
            <a:endParaRPr lang="en-US" dirty="0"/>
          </a:p>
        </p:txBody>
      </p:sp>
    </p:spTree>
    <p:extLst>
      <p:ext uri="{BB962C8B-B14F-4D97-AF65-F5344CB8AC3E}">
        <p14:creationId xmlns:p14="http://schemas.microsoft.com/office/powerpoint/2010/main" val="3966018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health systems</a:t>
            </a:r>
          </a:p>
        </p:txBody>
      </p:sp>
      <p:sp>
        <p:nvSpPr>
          <p:cNvPr id="3" name="Content Placeholder 2"/>
          <p:cNvSpPr>
            <a:spLocks noGrp="1"/>
          </p:cNvSpPr>
          <p:nvPr>
            <p:ph idx="1"/>
          </p:nvPr>
        </p:nvSpPr>
        <p:spPr/>
        <p:txBody>
          <a:bodyPr>
            <a:normAutofit/>
          </a:bodyPr>
          <a:lstStyle/>
          <a:p>
            <a:r>
              <a:rPr lang="en-US" dirty="0" smtClean="0"/>
              <a:t>service </a:t>
            </a:r>
            <a:r>
              <a:rPr lang="en-US" dirty="0"/>
              <a:t>delivery, </a:t>
            </a:r>
            <a:endParaRPr lang="en-US" dirty="0" smtClean="0"/>
          </a:p>
          <a:p>
            <a:r>
              <a:rPr lang="en-US" dirty="0" smtClean="0"/>
              <a:t>human </a:t>
            </a:r>
            <a:r>
              <a:rPr lang="en-US" dirty="0"/>
              <a:t>and technological resource development, </a:t>
            </a:r>
            <a:endParaRPr lang="en-US" dirty="0" smtClean="0"/>
          </a:p>
          <a:p>
            <a:r>
              <a:rPr lang="en-US" dirty="0" smtClean="0"/>
              <a:t>financing </a:t>
            </a:r>
            <a:r>
              <a:rPr lang="en-US" dirty="0"/>
              <a:t>and </a:t>
            </a:r>
            <a:endParaRPr lang="en-US" dirty="0" smtClean="0"/>
          </a:p>
          <a:p>
            <a:r>
              <a:rPr lang="en-US" dirty="0" smtClean="0"/>
              <a:t>stewardship </a:t>
            </a:r>
            <a:r>
              <a:rPr lang="en-US" sz="1800" dirty="0"/>
              <a:t>(WHO Regional Office for Europe, 2008). </a:t>
            </a:r>
            <a:endParaRPr lang="en-US" sz="1800" dirty="0" smtClean="0"/>
          </a:p>
          <a:p>
            <a:endParaRPr lang="en-US" dirty="0" smtClean="0"/>
          </a:p>
          <a:p>
            <a:r>
              <a:rPr lang="en-US" dirty="0" smtClean="0"/>
              <a:t>These </a:t>
            </a:r>
            <a:r>
              <a:rPr lang="en-US" dirty="0"/>
              <a:t>functions cannot be effectively performed </a:t>
            </a:r>
            <a:r>
              <a:rPr lang="en-US" b="1" dirty="0"/>
              <a:t>without a strong health promotion focus</a:t>
            </a:r>
            <a:r>
              <a:rPr lang="en-US" dirty="0"/>
              <a:t>, particularly in light of today’s social and economic </a:t>
            </a:r>
            <a:r>
              <a:rPr lang="en-US" dirty="0" smtClean="0"/>
              <a:t>challenges</a:t>
            </a:r>
            <a:r>
              <a:rPr lang="en-US" dirty="0"/>
              <a:t> </a:t>
            </a:r>
            <a:r>
              <a:rPr lang="en-US" sz="1800" dirty="0"/>
              <a:t>(ZIGLIO, SIMPSON, &amp; TSOUROS, 2011)</a:t>
            </a:r>
            <a:r>
              <a:rPr lang="en-US" sz="1800" dirty="0" smtClean="0"/>
              <a:t>. </a:t>
            </a:r>
          </a:p>
          <a:p>
            <a:endParaRPr lang="en-US" dirty="0"/>
          </a:p>
        </p:txBody>
      </p:sp>
    </p:spTree>
    <p:extLst>
      <p:ext uri="{BB962C8B-B14F-4D97-AF65-F5344CB8AC3E}">
        <p14:creationId xmlns:p14="http://schemas.microsoft.com/office/powerpoint/2010/main" val="990187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6353"/>
          </a:xfrm>
        </p:spPr>
        <p:txBody>
          <a:bodyPr/>
          <a:lstStyle/>
          <a:p>
            <a:r>
              <a:rPr lang="en-US" dirty="0"/>
              <a:t>Principles of health </a:t>
            </a:r>
            <a:r>
              <a:rPr lang="en-US" dirty="0" smtClean="0"/>
              <a:t>promotion</a:t>
            </a:r>
            <a:endParaRPr lang="en-US" dirty="0"/>
          </a:p>
        </p:txBody>
      </p:sp>
      <p:sp>
        <p:nvSpPr>
          <p:cNvPr id="3" name="Content Placeholder 2"/>
          <p:cNvSpPr>
            <a:spLocks noGrp="1"/>
          </p:cNvSpPr>
          <p:nvPr>
            <p:ph idx="1"/>
          </p:nvPr>
        </p:nvSpPr>
        <p:spPr>
          <a:xfrm>
            <a:off x="838200" y="1391478"/>
            <a:ext cx="10515600" cy="4785485"/>
          </a:xfrm>
        </p:spPr>
        <p:txBody>
          <a:bodyPr>
            <a:normAutofit lnSpcReduction="10000"/>
          </a:bodyPr>
          <a:lstStyle/>
          <a:p>
            <a:r>
              <a:rPr lang="en-US" dirty="0"/>
              <a:t>Health promotion:</a:t>
            </a:r>
          </a:p>
          <a:p>
            <a:pPr marL="971550" lvl="1" indent="-514350">
              <a:buFont typeface="+mj-lt"/>
              <a:buAutoNum type="arabicPeriod"/>
            </a:pPr>
            <a:r>
              <a:rPr lang="en-US" sz="2800" b="1" dirty="0" smtClean="0"/>
              <a:t>involves </a:t>
            </a:r>
            <a:r>
              <a:rPr lang="en-US" sz="2800" b="1" dirty="0"/>
              <a:t>the population </a:t>
            </a:r>
            <a:r>
              <a:rPr lang="en-US" sz="2800" dirty="0"/>
              <a:t>as a whole in the context of their everyday life, rather than focusing on people at risk for specific diseases;</a:t>
            </a:r>
          </a:p>
          <a:p>
            <a:pPr marL="971550" lvl="1" indent="-514350">
              <a:buFont typeface="+mj-lt"/>
              <a:buAutoNum type="arabicPeriod"/>
            </a:pPr>
            <a:r>
              <a:rPr lang="en-US" sz="2800" dirty="0" smtClean="0"/>
              <a:t>is </a:t>
            </a:r>
            <a:r>
              <a:rPr lang="en-US" sz="2800" dirty="0"/>
              <a:t>directed towards </a:t>
            </a:r>
            <a:r>
              <a:rPr lang="en-US" sz="2800" b="1" dirty="0"/>
              <a:t>action on the determinants </a:t>
            </a:r>
            <a:r>
              <a:rPr lang="en-US" sz="2800" dirty="0"/>
              <a:t>or causes of health;</a:t>
            </a:r>
          </a:p>
          <a:p>
            <a:pPr marL="971550" lvl="1" indent="-514350">
              <a:buFont typeface="+mj-lt"/>
              <a:buAutoNum type="arabicPeriod"/>
            </a:pPr>
            <a:r>
              <a:rPr lang="en-US" sz="2800" dirty="0" smtClean="0"/>
              <a:t>combines </a:t>
            </a:r>
            <a:r>
              <a:rPr lang="en-US" sz="2800" dirty="0"/>
              <a:t>diverse, but </a:t>
            </a:r>
            <a:r>
              <a:rPr lang="en-US" sz="2800" b="1" dirty="0"/>
              <a:t>complementary, methods or approaches</a:t>
            </a:r>
            <a:r>
              <a:rPr lang="en-US" sz="2800" dirty="0"/>
              <a:t>;</a:t>
            </a:r>
          </a:p>
          <a:p>
            <a:pPr marL="971550" lvl="1" indent="-514350">
              <a:buFont typeface="+mj-lt"/>
              <a:buAutoNum type="arabicPeriod"/>
            </a:pPr>
            <a:r>
              <a:rPr lang="en-US" sz="2800" dirty="0" smtClean="0"/>
              <a:t>aims </a:t>
            </a:r>
            <a:r>
              <a:rPr lang="en-US" sz="2800" dirty="0"/>
              <a:t>particularly at effective and concrete </a:t>
            </a:r>
            <a:r>
              <a:rPr lang="en-US" sz="2800" b="1" dirty="0"/>
              <a:t>public participation</a:t>
            </a:r>
            <a:r>
              <a:rPr lang="en-US" sz="2800" dirty="0"/>
              <a:t>; and</a:t>
            </a:r>
          </a:p>
          <a:p>
            <a:pPr marL="971550" lvl="1" indent="-514350">
              <a:buFont typeface="+mj-lt"/>
              <a:buAutoNum type="arabicPeriod"/>
            </a:pPr>
            <a:r>
              <a:rPr lang="en-US" sz="2800" b="1" dirty="0" smtClean="0"/>
              <a:t>health professionals</a:t>
            </a:r>
            <a:r>
              <a:rPr lang="en-US" sz="2800" dirty="0" smtClean="0"/>
              <a:t>, </a:t>
            </a:r>
            <a:r>
              <a:rPr lang="en-US" sz="2800" dirty="0"/>
              <a:t>particularly in primary health care, have an important </a:t>
            </a:r>
            <a:r>
              <a:rPr lang="en-US" sz="2800" b="1" dirty="0" smtClean="0"/>
              <a:t>role</a:t>
            </a:r>
            <a:r>
              <a:rPr lang="en-US" sz="2800" dirty="0" smtClean="0"/>
              <a:t> </a:t>
            </a:r>
            <a:r>
              <a:rPr lang="en-US" sz="2800" dirty="0"/>
              <a:t>in nurturing and enabling health promotion. </a:t>
            </a:r>
            <a:r>
              <a:rPr lang="en-US" sz="1800" dirty="0"/>
              <a:t>(WHO, 2009) (ZIGLIO, SIMPSON, &amp; TSOUROS, 2011).</a:t>
            </a:r>
          </a:p>
          <a:p>
            <a:endParaRPr lang="en-US" dirty="0"/>
          </a:p>
        </p:txBody>
      </p:sp>
    </p:spTree>
    <p:extLst>
      <p:ext uri="{BB962C8B-B14F-4D97-AF65-F5344CB8AC3E}">
        <p14:creationId xmlns:p14="http://schemas.microsoft.com/office/powerpoint/2010/main" val="4027256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t>
            </a:r>
            <a:r>
              <a:rPr lang="en-US" dirty="0" smtClean="0"/>
              <a:t>promotion can help</a:t>
            </a:r>
            <a:endParaRPr lang="en-US" dirty="0"/>
          </a:p>
        </p:txBody>
      </p:sp>
      <p:sp>
        <p:nvSpPr>
          <p:cNvPr id="3" name="Content Placeholder 2"/>
          <p:cNvSpPr>
            <a:spLocks noGrp="1"/>
          </p:cNvSpPr>
          <p:nvPr>
            <p:ph idx="1"/>
          </p:nvPr>
        </p:nvSpPr>
        <p:spPr/>
        <p:txBody>
          <a:bodyPr>
            <a:normAutofit/>
          </a:bodyPr>
          <a:lstStyle/>
          <a:p>
            <a:r>
              <a:rPr lang="en-US" sz="3200" dirty="0" smtClean="0"/>
              <a:t>Health </a:t>
            </a:r>
            <a:r>
              <a:rPr lang="en-US" sz="3200" dirty="0"/>
              <a:t>promotion principles can help health systems </a:t>
            </a:r>
            <a:r>
              <a:rPr lang="en-US" sz="3200" dirty="0">
                <a:solidFill>
                  <a:srgbClr val="FF0000"/>
                </a:solidFill>
              </a:rPr>
              <a:t>better achieve their goals of </a:t>
            </a:r>
            <a:r>
              <a:rPr lang="en-US" sz="3200" dirty="0"/>
              <a:t>improved health, responsiveness and financial </a:t>
            </a:r>
            <a:r>
              <a:rPr lang="en-US" sz="3200" dirty="0" smtClean="0"/>
              <a:t>fairness. </a:t>
            </a:r>
          </a:p>
          <a:p>
            <a:r>
              <a:rPr lang="en-US" sz="3200" dirty="0" smtClean="0"/>
              <a:t>Health </a:t>
            </a:r>
            <a:r>
              <a:rPr lang="en-US" sz="3200" dirty="0"/>
              <a:t>systems have </a:t>
            </a:r>
            <a:r>
              <a:rPr lang="en-US" sz="3200" dirty="0">
                <a:solidFill>
                  <a:srgbClr val="FF0000"/>
                </a:solidFill>
              </a:rPr>
              <a:t>better health outcomes when </a:t>
            </a:r>
            <a:r>
              <a:rPr lang="en-US" sz="3200" dirty="0"/>
              <a:t>built on a primary health-care approach, with health promotion as a key element </a:t>
            </a:r>
            <a:r>
              <a:rPr lang="en-US" sz="2000" dirty="0"/>
              <a:t>(WHO, 2008). (ZIGLIO, SIMPSON, &amp; TSOUROS, 2011)</a:t>
            </a:r>
            <a:endParaRPr lang="en-US" sz="3200" dirty="0"/>
          </a:p>
          <a:p>
            <a:r>
              <a:rPr lang="en-US" sz="3200" dirty="0" smtClean="0"/>
              <a:t>Such </a:t>
            </a:r>
            <a:r>
              <a:rPr lang="en-US" sz="3200" dirty="0"/>
              <a:t>systems also have better potential for </a:t>
            </a:r>
            <a:r>
              <a:rPr lang="en-US" sz="3200" dirty="0">
                <a:solidFill>
                  <a:srgbClr val="FF0000"/>
                </a:solidFill>
              </a:rPr>
              <a:t>improving health </a:t>
            </a:r>
            <a:r>
              <a:rPr lang="en-US" sz="3200" dirty="0" smtClean="0">
                <a:solidFill>
                  <a:srgbClr val="FF0000"/>
                </a:solidFill>
              </a:rPr>
              <a:t>equity</a:t>
            </a:r>
            <a:r>
              <a:rPr lang="en-US" sz="3200" dirty="0" smtClean="0"/>
              <a:t>, </a:t>
            </a:r>
            <a:r>
              <a:rPr lang="en-US" sz="3200" dirty="0"/>
              <a:t>an important objective of health promotion. </a:t>
            </a:r>
            <a:r>
              <a:rPr lang="en-US" sz="2000" dirty="0"/>
              <a:t>(ZIGLIO, SIMPSON, &amp; TSOUROS, 2011)</a:t>
            </a:r>
            <a:endParaRPr lang="en-US" sz="3200" dirty="0"/>
          </a:p>
          <a:p>
            <a:endParaRPr lang="en-US" sz="3200" dirty="0"/>
          </a:p>
        </p:txBody>
      </p:sp>
    </p:spTree>
    <p:extLst>
      <p:ext uri="{BB962C8B-B14F-4D97-AF65-F5344CB8AC3E}">
        <p14:creationId xmlns:p14="http://schemas.microsoft.com/office/powerpoint/2010/main" val="1699200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promotion </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a:t>There is also </a:t>
            </a:r>
            <a:r>
              <a:rPr lang="en-US" b="1" dirty="0">
                <a:solidFill>
                  <a:srgbClr val="FF0000"/>
                </a:solidFill>
              </a:rPr>
              <a:t>a real risk </a:t>
            </a:r>
            <a:r>
              <a:rPr lang="en-US" dirty="0"/>
              <a:t>that with health budgets coming under pressure and the growing burden of non-communicable diseases, that health promotion and preventive efforts will focus merely on lifestyle change and individual responsibility. </a:t>
            </a:r>
          </a:p>
          <a:p>
            <a:r>
              <a:rPr lang="en-US" dirty="0" smtClean="0"/>
              <a:t>Efforts </a:t>
            </a:r>
            <a:r>
              <a:rPr lang="en-US" dirty="0"/>
              <a:t>to mainstream or </a:t>
            </a:r>
            <a:r>
              <a:rPr lang="en-US" dirty="0">
                <a:solidFill>
                  <a:srgbClr val="FF0000"/>
                </a:solidFill>
              </a:rPr>
              <a:t>integrate health promotion within health systems </a:t>
            </a:r>
            <a:r>
              <a:rPr lang="en-US" dirty="0"/>
              <a:t>must be undertaken in such a way that they are consistent with the </a:t>
            </a:r>
            <a:r>
              <a:rPr lang="en-US" dirty="0">
                <a:solidFill>
                  <a:srgbClr val="FF0000"/>
                </a:solidFill>
              </a:rPr>
              <a:t>principles of health promotion</a:t>
            </a:r>
            <a:r>
              <a:rPr lang="en-US" dirty="0"/>
              <a:t>. </a:t>
            </a:r>
            <a:endParaRPr lang="en-US" dirty="0" smtClean="0"/>
          </a:p>
          <a:p>
            <a:r>
              <a:rPr lang="en-US" dirty="0" smtClean="0"/>
              <a:t>It </a:t>
            </a:r>
            <a:r>
              <a:rPr lang="en-US" dirty="0"/>
              <a:t>also means implementing actions that include the </a:t>
            </a:r>
            <a:r>
              <a:rPr lang="en-US" dirty="0">
                <a:solidFill>
                  <a:srgbClr val="FF0000"/>
                </a:solidFill>
              </a:rPr>
              <a:t>five interdependent action domains of health promotion,</a:t>
            </a:r>
            <a:r>
              <a:rPr lang="en-US" dirty="0"/>
              <a:t> e.g. action to create supportive environments that promote and protect health is just as important as educating people about healthy </a:t>
            </a:r>
            <a:r>
              <a:rPr lang="en-US" dirty="0" err="1"/>
              <a:t>behaviours</a:t>
            </a:r>
            <a:r>
              <a:rPr lang="en-US" dirty="0"/>
              <a:t>). </a:t>
            </a:r>
            <a:r>
              <a:rPr lang="en-US" sz="1900" dirty="0"/>
              <a:t>(ZIGLIO, SIMPSON, &amp; TSOUROS, 2011).</a:t>
            </a:r>
          </a:p>
          <a:p>
            <a:endParaRPr lang="en-US" dirty="0"/>
          </a:p>
        </p:txBody>
      </p:sp>
    </p:spTree>
    <p:extLst>
      <p:ext uri="{BB962C8B-B14F-4D97-AF65-F5344CB8AC3E}">
        <p14:creationId xmlns:p14="http://schemas.microsoft.com/office/powerpoint/2010/main" val="890886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Re-orienting </a:t>
            </a:r>
            <a:r>
              <a:rPr lang="en-US" sz="3600" b="1" dirty="0"/>
              <a:t>health </a:t>
            </a:r>
            <a:r>
              <a:rPr lang="en-US" sz="3600" b="1" dirty="0" smtClean="0"/>
              <a:t>services; lethargic progress</a:t>
            </a:r>
            <a:endParaRPr lang="en-US" sz="3600" b="1" dirty="0"/>
          </a:p>
        </p:txBody>
      </p:sp>
      <p:sp>
        <p:nvSpPr>
          <p:cNvPr id="3" name="Content Placeholder 2"/>
          <p:cNvSpPr>
            <a:spLocks noGrp="1"/>
          </p:cNvSpPr>
          <p:nvPr>
            <p:ph idx="1"/>
          </p:nvPr>
        </p:nvSpPr>
        <p:spPr/>
        <p:txBody>
          <a:bodyPr/>
          <a:lstStyle/>
          <a:p>
            <a:r>
              <a:rPr lang="en-US" dirty="0" smtClean="0"/>
              <a:t>However</a:t>
            </a:r>
            <a:r>
              <a:rPr lang="en-US" dirty="0"/>
              <a:t>, it seems that this strategy has been </a:t>
            </a:r>
            <a:r>
              <a:rPr lang="en-US" b="1" dirty="0">
                <a:solidFill>
                  <a:srgbClr val="FF0000"/>
                </a:solidFill>
              </a:rPr>
              <a:t>the least systematically implemented</a:t>
            </a:r>
            <a:r>
              <a:rPr lang="en-US" dirty="0"/>
              <a:t>. </a:t>
            </a:r>
            <a:r>
              <a:rPr lang="en-US" sz="1800" dirty="0">
                <a:solidFill>
                  <a:prstClr val="black"/>
                </a:solidFill>
              </a:rPr>
              <a:t>(Johansson, </a:t>
            </a:r>
            <a:r>
              <a:rPr lang="en-US" sz="1800" dirty="0" err="1">
                <a:solidFill>
                  <a:prstClr val="black"/>
                </a:solidFill>
              </a:rPr>
              <a:t>Weinehall</a:t>
            </a:r>
            <a:r>
              <a:rPr lang="en-US" sz="1800" dirty="0">
                <a:solidFill>
                  <a:prstClr val="black"/>
                </a:solidFill>
              </a:rPr>
              <a:t>, &amp; </a:t>
            </a:r>
            <a:r>
              <a:rPr lang="en-US" sz="1800" dirty="0" err="1">
                <a:solidFill>
                  <a:prstClr val="black"/>
                </a:solidFill>
              </a:rPr>
              <a:t>Emmelin</a:t>
            </a:r>
            <a:r>
              <a:rPr lang="en-US" sz="1800" dirty="0">
                <a:solidFill>
                  <a:prstClr val="black"/>
                </a:solidFill>
              </a:rPr>
              <a:t>, 2010).</a:t>
            </a:r>
            <a:endParaRPr lang="en-US" dirty="0" smtClean="0"/>
          </a:p>
          <a:p>
            <a:r>
              <a:rPr lang="en-US" dirty="0" smtClean="0"/>
              <a:t>Across </a:t>
            </a:r>
            <a:r>
              <a:rPr lang="en-US" dirty="0"/>
              <a:t>the world, the role and structure of </a:t>
            </a:r>
            <a:r>
              <a:rPr lang="en-US" b="1" dirty="0"/>
              <a:t>health systems continues to be dominated by </a:t>
            </a:r>
            <a:r>
              <a:rPr lang="en-US" dirty="0"/>
              <a:t>the provision of care for acute and chronic conditions. </a:t>
            </a:r>
            <a:r>
              <a:rPr lang="en-US" sz="1800" dirty="0"/>
              <a:t>(Johansson, </a:t>
            </a:r>
            <a:r>
              <a:rPr lang="en-US" sz="1800" dirty="0" err="1"/>
              <a:t>Weinehall</a:t>
            </a:r>
            <a:r>
              <a:rPr lang="en-US" sz="1800" dirty="0"/>
              <a:t>, &amp; </a:t>
            </a:r>
            <a:r>
              <a:rPr lang="en-US" sz="1800" dirty="0" err="1"/>
              <a:t>Emmelin</a:t>
            </a:r>
            <a:r>
              <a:rPr lang="en-US" sz="1800" dirty="0"/>
              <a:t>, 2010</a:t>
            </a:r>
            <a:r>
              <a:rPr lang="en-US" sz="1800" dirty="0" smtClean="0"/>
              <a:t>).</a:t>
            </a:r>
          </a:p>
          <a:p>
            <a:r>
              <a:rPr lang="en-US" dirty="0"/>
              <a:t>It is widely acknowledged that closing the implementation gap in health promotion by reframing, repositioning and renewing efforts to strengthen the health promotion role of health systems </a:t>
            </a:r>
            <a:r>
              <a:rPr lang="en-US" b="1" dirty="0"/>
              <a:t>is still an unaccomplished agenda </a:t>
            </a:r>
            <a:r>
              <a:rPr lang="en-US" sz="1800" dirty="0"/>
              <a:t>(ZIGLIO, SIMPSON, &amp; TSOUROS, 2011).</a:t>
            </a:r>
          </a:p>
          <a:p>
            <a:endParaRPr lang="en-US" dirty="0"/>
          </a:p>
          <a:p>
            <a:endParaRPr lang="en-US" dirty="0"/>
          </a:p>
        </p:txBody>
      </p:sp>
    </p:spTree>
    <p:extLst>
      <p:ext uri="{BB962C8B-B14F-4D97-AF65-F5344CB8AC3E}">
        <p14:creationId xmlns:p14="http://schemas.microsoft.com/office/powerpoint/2010/main" val="3952219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lethargic progress towards …</a:t>
            </a:r>
            <a:endParaRPr lang="en-US" dirty="0"/>
          </a:p>
        </p:txBody>
      </p:sp>
      <p:sp>
        <p:nvSpPr>
          <p:cNvPr id="3" name="Content Placeholder 2"/>
          <p:cNvSpPr>
            <a:spLocks noGrp="1"/>
          </p:cNvSpPr>
          <p:nvPr>
            <p:ph idx="1"/>
          </p:nvPr>
        </p:nvSpPr>
        <p:spPr/>
        <p:txBody>
          <a:bodyPr>
            <a:normAutofit/>
          </a:bodyPr>
          <a:lstStyle/>
          <a:p>
            <a:r>
              <a:rPr lang="en-US" dirty="0" smtClean="0"/>
              <a:t>the percentage of the health budget allocated to public and primary health efforts: </a:t>
            </a:r>
          </a:p>
          <a:p>
            <a:pPr lvl="1"/>
            <a:r>
              <a:rPr lang="en-US" sz="2800" dirty="0" smtClean="0"/>
              <a:t>it is usually, </a:t>
            </a:r>
            <a:r>
              <a:rPr lang="en-US" sz="2800" b="1" dirty="0" smtClean="0">
                <a:solidFill>
                  <a:srgbClr val="FF0000"/>
                </a:solidFill>
              </a:rPr>
              <a:t>3–4%</a:t>
            </a:r>
            <a:r>
              <a:rPr lang="en-US" sz="2800" dirty="0" smtClean="0"/>
              <a:t> in many countries </a:t>
            </a:r>
            <a:r>
              <a:rPr lang="en-US" sz="1800" dirty="0" smtClean="0"/>
              <a:t>(IUHPE, 2000; </a:t>
            </a:r>
            <a:r>
              <a:rPr lang="en-US" sz="1800" dirty="0" err="1" smtClean="0"/>
              <a:t>Wanless</a:t>
            </a:r>
            <a:r>
              <a:rPr lang="en-US" sz="1800" dirty="0" smtClean="0"/>
              <a:t>, 2002). (ZIGLIO, SIMPSON, &amp; TSOUROS, 2011)</a:t>
            </a:r>
            <a:endParaRPr lang="en-US" sz="2800" dirty="0" smtClean="0"/>
          </a:p>
          <a:p>
            <a:pPr lvl="1"/>
            <a:r>
              <a:rPr lang="en-US" sz="2800" b="1" dirty="0">
                <a:solidFill>
                  <a:srgbClr val="FF0000"/>
                </a:solidFill>
              </a:rPr>
              <a:t>only 5%</a:t>
            </a:r>
            <a:r>
              <a:rPr lang="en-US" sz="2800" dirty="0"/>
              <a:t> </a:t>
            </a:r>
            <a:r>
              <a:rPr lang="en-US" sz="2000" dirty="0" smtClean="0"/>
              <a:t>(</a:t>
            </a:r>
            <a:r>
              <a:rPr lang="en-US" sz="2000" dirty="0"/>
              <a:t>Johansson, </a:t>
            </a:r>
            <a:r>
              <a:rPr lang="en-US" sz="2000" dirty="0" err="1"/>
              <a:t>Weinehall</a:t>
            </a:r>
            <a:r>
              <a:rPr lang="en-US" sz="2000" dirty="0"/>
              <a:t>, &amp; </a:t>
            </a:r>
            <a:r>
              <a:rPr lang="en-US" sz="2000" dirty="0" err="1"/>
              <a:t>Emmelin</a:t>
            </a:r>
            <a:r>
              <a:rPr lang="en-US" sz="2000" dirty="0"/>
              <a:t>, 2010)</a:t>
            </a:r>
          </a:p>
          <a:p>
            <a:r>
              <a:rPr lang="en-US" dirty="0" smtClean="0"/>
              <a:t>As </a:t>
            </a:r>
            <a:r>
              <a:rPr lang="en-US" dirty="0"/>
              <a:t>a consequence of a growing gap between demands and resources, </a:t>
            </a:r>
            <a:r>
              <a:rPr lang="en-US" b="1" dirty="0">
                <a:solidFill>
                  <a:srgbClr val="FF0000"/>
                </a:solidFill>
              </a:rPr>
              <a:t>health services today are becoming more and more overloaded</a:t>
            </a:r>
            <a:r>
              <a:rPr lang="en-US" dirty="0"/>
              <a:t>. </a:t>
            </a:r>
            <a:endParaRPr lang="en-US" dirty="0" smtClean="0"/>
          </a:p>
          <a:p>
            <a:r>
              <a:rPr lang="en-US" b="1" dirty="0" smtClean="0">
                <a:solidFill>
                  <a:srgbClr val="FF0000"/>
                </a:solidFill>
              </a:rPr>
              <a:t>Disease-oriented </a:t>
            </a:r>
            <a:r>
              <a:rPr lang="en-US" b="1" dirty="0">
                <a:solidFill>
                  <a:srgbClr val="FF0000"/>
                </a:solidFill>
              </a:rPr>
              <a:t>assignments </a:t>
            </a:r>
            <a:r>
              <a:rPr lang="en-US" dirty="0"/>
              <a:t>have received greater funding whereas preventative measures have been cut down. </a:t>
            </a:r>
            <a:r>
              <a:rPr lang="en-US" sz="1800" dirty="0"/>
              <a:t>(Johansson, </a:t>
            </a:r>
            <a:r>
              <a:rPr lang="en-US" sz="1800" dirty="0" err="1"/>
              <a:t>Weinehall</a:t>
            </a:r>
            <a:r>
              <a:rPr lang="en-US" sz="1800" dirty="0"/>
              <a:t>, &amp; </a:t>
            </a:r>
            <a:r>
              <a:rPr lang="en-US" sz="1800" dirty="0" err="1"/>
              <a:t>Emmelin</a:t>
            </a:r>
            <a:r>
              <a:rPr lang="en-US" sz="1800" dirty="0"/>
              <a:t>, 2010</a:t>
            </a:r>
            <a:r>
              <a:rPr lang="en-US" sz="1800" dirty="0" smtClean="0"/>
              <a:t>)</a:t>
            </a:r>
          </a:p>
          <a:p>
            <a:endParaRPr lang="en-US" dirty="0"/>
          </a:p>
          <a:p>
            <a:endParaRPr lang="en-US" dirty="0"/>
          </a:p>
        </p:txBody>
      </p:sp>
    </p:spTree>
    <p:extLst>
      <p:ext uri="{BB962C8B-B14F-4D97-AF65-F5344CB8AC3E}">
        <p14:creationId xmlns:p14="http://schemas.microsoft.com/office/powerpoint/2010/main" val="2876083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of lethargic progress towards …</a:t>
            </a:r>
            <a:endParaRPr lang="en-US" dirty="0"/>
          </a:p>
        </p:txBody>
      </p:sp>
      <p:sp>
        <p:nvSpPr>
          <p:cNvPr id="3" name="Content Placeholder 2"/>
          <p:cNvSpPr>
            <a:spLocks noGrp="1"/>
          </p:cNvSpPr>
          <p:nvPr>
            <p:ph idx="1"/>
          </p:nvPr>
        </p:nvSpPr>
        <p:spPr/>
        <p:txBody>
          <a:bodyPr/>
          <a:lstStyle/>
          <a:p>
            <a:r>
              <a:rPr lang="en-US" dirty="0"/>
              <a:t>There was still significant </a:t>
            </a:r>
            <a:r>
              <a:rPr lang="en-US" b="1" dirty="0">
                <a:solidFill>
                  <a:srgbClr val="FF0000"/>
                </a:solidFill>
              </a:rPr>
              <a:t>imbalance between </a:t>
            </a:r>
            <a:r>
              <a:rPr lang="en-US" dirty="0"/>
              <a:t>treatment and care versus health promotion activities. </a:t>
            </a:r>
            <a:r>
              <a:rPr lang="en-US" sz="1800" dirty="0"/>
              <a:t>(Johansson, </a:t>
            </a:r>
            <a:r>
              <a:rPr lang="en-US" sz="1800" dirty="0" err="1"/>
              <a:t>Stenlund</a:t>
            </a:r>
            <a:r>
              <a:rPr lang="en-US" sz="1800" dirty="0"/>
              <a:t>, </a:t>
            </a:r>
            <a:r>
              <a:rPr lang="en-US" sz="1800" dirty="0" err="1"/>
              <a:t>Lundström</a:t>
            </a:r>
            <a:r>
              <a:rPr lang="en-US" sz="1800" dirty="0"/>
              <a:t>, &amp; </a:t>
            </a:r>
            <a:r>
              <a:rPr lang="en-US" sz="1800" dirty="0" err="1"/>
              <a:t>Weinehall</a:t>
            </a:r>
            <a:r>
              <a:rPr lang="en-US" sz="1800" dirty="0"/>
              <a:t>, 2010)</a:t>
            </a:r>
            <a:endParaRPr lang="en-US" dirty="0"/>
          </a:p>
          <a:p>
            <a:r>
              <a:rPr lang="en-US" dirty="0" smtClean="0"/>
              <a:t>The </a:t>
            </a:r>
            <a:r>
              <a:rPr lang="en-US" dirty="0"/>
              <a:t>past 200 years have seen a doubling of the human life span</a:t>
            </a:r>
            <a:r>
              <a:rPr lang="en-US" dirty="0" smtClean="0"/>
              <a:t>. </a:t>
            </a:r>
            <a:r>
              <a:rPr lang="en-US" b="1" dirty="0"/>
              <a:t>Although enormous advances in biomedical interventions </a:t>
            </a:r>
            <a:r>
              <a:rPr lang="en-US" dirty="0"/>
              <a:t>and health technologies have been made during that time, </a:t>
            </a:r>
            <a:r>
              <a:rPr lang="en-US" b="1" dirty="0">
                <a:solidFill>
                  <a:srgbClr val="FF0000"/>
                </a:solidFill>
              </a:rPr>
              <a:t>major</a:t>
            </a:r>
            <a:r>
              <a:rPr lang="en-US" b="1" dirty="0"/>
              <a:t> </a:t>
            </a:r>
            <a:r>
              <a:rPr lang="en-US" b="1" dirty="0">
                <a:solidFill>
                  <a:srgbClr val="FF0000"/>
                </a:solidFill>
              </a:rPr>
              <a:t>inequities in health </a:t>
            </a:r>
            <a:r>
              <a:rPr lang="en-US" b="1" dirty="0" smtClean="0">
                <a:solidFill>
                  <a:srgbClr val="FF0000"/>
                </a:solidFill>
              </a:rPr>
              <a:t>persist </a:t>
            </a:r>
            <a:r>
              <a:rPr lang="en-US" dirty="0" smtClean="0"/>
              <a:t>(Baum</a:t>
            </a:r>
            <a:r>
              <a:rPr lang="en-US" dirty="0"/>
              <a:t>, </a:t>
            </a:r>
            <a:r>
              <a:rPr lang="en-US" dirty="0" err="1"/>
              <a:t>Be´gin</a:t>
            </a:r>
            <a:r>
              <a:rPr lang="en-US" dirty="0"/>
              <a:t>, </a:t>
            </a:r>
            <a:r>
              <a:rPr lang="en-US" dirty="0" err="1"/>
              <a:t>Houweling</a:t>
            </a:r>
            <a:r>
              <a:rPr lang="en-US" dirty="0"/>
              <a:t>, &amp; Taylor, 2009</a:t>
            </a:r>
            <a:r>
              <a:rPr lang="en-US" dirty="0" smtClean="0"/>
              <a:t>).</a:t>
            </a:r>
          </a:p>
          <a:p>
            <a:endParaRPr lang="en-US" dirty="0"/>
          </a:p>
        </p:txBody>
      </p:sp>
    </p:spTree>
    <p:extLst>
      <p:ext uri="{BB962C8B-B14F-4D97-AF65-F5344CB8AC3E}">
        <p14:creationId xmlns:p14="http://schemas.microsoft.com/office/powerpoint/2010/main" val="2969420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of lethargic progress towards …</a:t>
            </a:r>
            <a:endParaRPr lang="en-US" dirty="0"/>
          </a:p>
        </p:txBody>
      </p:sp>
      <p:sp>
        <p:nvSpPr>
          <p:cNvPr id="3" name="Content Placeholder 2"/>
          <p:cNvSpPr>
            <a:spLocks noGrp="1"/>
          </p:cNvSpPr>
          <p:nvPr>
            <p:ph idx="1"/>
          </p:nvPr>
        </p:nvSpPr>
        <p:spPr/>
        <p:txBody>
          <a:bodyPr>
            <a:normAutofit/>
          </a:bodyPr>
          <a:lstStyle/>
          <a:p>
            <a:r>
              <a:rPr lang="en-US" dirty="0" smtClean="0"/>
              <a:t> Yet, </a:t>
            </a:r>
            <a:r>
              <a:rPr lang="en-US" dirty="0"/>
              <a:t>countries’ investments in and through the health care sector are overwhelmingly confined to the </a:t>
            </a:r>
            <a:r>
              <a:rPr lang="en-US" b="1" dirty="0"/>
              <a:t>provision of curative health services</a:t>
            </a:r>
            <a:r>
              <a:rPr lang="en-US" dirty="0"/>
              <a:t>, especially hospital services, rather than being channeled to prevention and health promotion. </a:t>
            </a:r>
            <a:endParaRPr lang="en-US" dirty="0" smtClean="0"/>
          </a:p>
          <a:p>
            <a:r>
              <a:rPr lang="en-US" dirty="0" smtClean="0"/>
              <a:t>Moreover</a:t>
            </a:r>
            <a:r>
              <a:rPr lang="en-US" dirty="0"/>
              <a:t>, when health promotion is incorporated at all, it is generally aimed at changing </a:t>
            </a:r>
            <a:r>
              <a:rPr lang="en-US" b="1" dirty="0"/>
              <a:t>the behavior of individuals rather than </a:t>
            </a:r>
            <a:r>
              <a:rPr lang="en-US" dirty="0"/>
              <a:t>creating wider physical, social, and economic environments supportive of healthy </a:t>
            </a:r>
            <a:r>
              <a:rPr lang="en-US" dirty="0" smtClean="0"/>
              <a:t>behavior</a:t>
            </a:r>
            <a:r>
              <a:rPr lang="en-US" dirty="0" smtClean="0"/>
              <a:t>.</a:t>
            </a:r>
            <a:r>
              <a:rPr lang="en-US" sz="1700" dirty="0">
                <a:solidFill>
                  <a:prstClr val="black"/>
                </a:solidFill>
              </a:rPr>
              <a:t> ( Baum, </a:t>
            </a:r>
            <a:r>
              <a:rPr lang="en-US" sz="1700" dirty="0" err="1">
                <a:solidFill>
                  <a:prstClr val="black"/>
                </a:solidFill>
              </a:rPr>
              <a:t>Be´gin</a:t>
            </a:r>
            <a:r>
              <a:rPr lang="en-US" sz="1700" dirty="0">
                <a:solidFill>
                  <a:prstClr val="black"/>
                </a:solidFill>
              </a:rPr>
              <a:t>, </a:t>
            </a:r>
            <a:r>
              <a:rPr lang="en-US" sz="1700" dirty="0" err="1">
                <a:solidFill>
                  <a:prstClr val="black"/>
                </a:solidFill>
              </a:rPr>
              <a:t>Houweling</a:t>
            </a:r>
            <a:r>
              <a:rPr lang="en-US" sz="1700" dirty="0">
                <a:solidFill>
                  <a:prstClr val="black"/>
                </a:solidFill>
              </a:rPr>
              <a:t>, &amp; Taylor, 2009)</a:t>
            </a:r>
            <a:endParaRPr lang="en-US" dirty="0" smtClean="0"/>
          </a:p>
        </p:txBody>
      </p:sp>
    </p:spTree>
    <p:extLst>
      <p:ext uri="{BB962C8B-B14F-4D97-AF65-F5344CB8AC3E}">
        <p14:creationId xmlns:p14="http://schemas.microsoft.com/office/powerpoint/2010/main" val="800895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a:t>
            </a:r>
            <a:endParaRPr lang="en-US" dirty="0"/>
          </a:p>
        </p:txBody>
      </p:sp>
      <p:sp>
        <p:nvSpPr>
          <p:cNvPr id="3" name="Content Placeholder 2"/>
          <p:cNvSpPr>
            <a:spLocks noGrp="1"/>
          </p:cNvSpPr>
          <p:nvPr>
            <p:ph idx="1"/>
          </p:nvPr>
        </p:nvSpPr>
        <p:spPr/>
        <p:txBody>
          <a:bodyPr/>
          <a:lstStyle/>
          <a:p>
            <a:r>
              <a:rPr lang="en-US" dirty="0" smtClean="0"/>
              <a:t>Inflations in health expenditures</a:t>
            </a:r>
          </a:p>
          <a:p>
            <a:r>
              <a:rPr lang="en-US" dirty="0" smtClean="0"/>
              <a:t>In </a:t>
            </a:r>
            <a:r>
              <a:rPr lang="en-US" dirty="0"/>
              <a:t>any case, an investment emphasis on new medical interventions tends to</a:t>
            </a:r>
            <a:r>
              <a:rPr lang="en-US" b="1" dirty="0"/>
              <a:t> </a:t>
            </a:r>
            <a:r>
              <a:rPr lang="en-US" b="1" dirty="0">
                <a:solidFill>
                  <a:srgbClr val="FF0000"/>
                </a:solidFill>
              </a:rPr>
              <a:t>increase health inequities </a:t>
            </a:r>
            <a:r>
              <a:rPr lang="en-US" dirty="0"/>
              <a:t>because interventions reach more advantaged groups before, if ever, trickling down. </a:t>
            </a:r>
          </a:p>
          <a:p>
            <a:r>
              <a:rPr lang="en-US" dirty="0" smtClean="0"/>
              <a:t>In </a:t>
            </a:r>
            <a:r>
              <a:rPr lang="en-US" dirty="0"/>
              <a:t>low- and middle-income countries in particular, socioeconomic inequalities translate into </a:t>
            </a:r>
            <a:r>
              <a:rPr lang="en-US" b="1" dirty="0">
                <a:solidFill>
                  <a:srgbClr val="FF0000"/>
                </a:solidFill>
              </a:rPr>
              <a:t>huge inequities in health care </a:t>
            </a:r>
            <a:r>
              <a:rPr lang="en-US" b="1" dirty="0" smtClean="0">
                <a:solidFill>
                  <a:srgbClr val="FF0000"/>
                </a:solidFill>
              </a:rPr>
              <a:t>use</a:t>
            </a:r>
            <a:r>
              <a:rPr lang="en-US" dirty="0" smtClean="0"/>
              <a:t>. </a:t>
            </a:r>
          </a:p>
          <a:p>
            <a:r>
              <a:rPr lang="en-US" dirty="0" smtClean="0"/>
              <a:t>approximately </a:t>
            </a:r>
            <a:r>
              <a:rPr lang="en-US" dirty="0"/>
              <a:t>150 million residents of countries with limited public sector health care have suffered </a:t>
            </a:r>
            <a:r>
              <a:rPr lang="en-US" b="1" dirty="0">
                <a:solidFill>
                  <a:srgbClr val="FF0000"/>
                </a:solidFill>
              </a:rPr>
              <a:t>financial </a:t>
            </a:r>
            <a:r>
              <a:rPr lang="en-US" b="1" dirty="0" smtClean="0">
                <a:solidFill>
                  <a:srgbClr val="FF0000"/>
                </a:solidFill>
              </a:rPr>
              <a:t>catastrophe</a:t>
            </a:r>
            <a:r>
              <a:rPr lang="en-US" b="1" dirty="0">
                <a:solidFill>
                  <a:srgbClr val="FF0000"/>
                </a:solidFill>
              </a:rPr>
              <a:t> </a:t>
            </a:r>
            <a:r>
              <a:rPr lang="en-US" sz="1800" dirty="0" smtClean="0"/>
              <a:t>( </a:t>
            </a:r>
            <a:r>
              <a:rPr lang="en-US" sz="1800" dirty="0"/>
              <a:t>Baum, </a:t>
            </a:r>
            <a:r>
              <a:rPr lang="en-US" sz="1800" dirty="0" err="1"/>
              <a:t>Be´gin</a:t>
            </a:r>
            <a:r>
              <a:rPr lang="en-US" sz="1800" dirty="0"/>
              <a:t>, </a:t>
            </a:r>
            <a:r>
              <a:rPr lang="en-US" sz="1800" dirty="0" err="1"/>
              <a:t>Houweling</a:t>
            </a:r>
            <a:r>
              <a:rPr lang="en-US" sz="1800" dirty="0"/>
              <a:t>, &amp; Taylor, 2009)</a:t>
            </a:r>
            <a:endParaRPr lang="en-US" dirty="0"/>
          </a:p>
          <a:p>
            <a:endParaRPr lang="en-US" dirty="0"/>
          </a:p>
        </p:txBody>
      </p:sp>
    </p:spTree>
    <p:extLst>
      <p:ext uri="{BB962C8B-B14F-4D97-AF65-F5344CB8AC3E}">
        <p14:creationId xmlns:p14="http://schemas.microsoft.com/office/powerpoint/2010/main" val="2402726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a:t>The 1986 Ottawa Charter stressed </a:t>
            </a:r>
            <a:r>
              <a:rPr lang="en-US" b="1" dirty="0"/>
              <a:t>reorienting health services </a:t>
            </a:r>
            <a:r>
              <a:rPr lang="en-US" dirty="0"/>
              <a:t>to more health promotion as one of the five important developing action areas to more effectively contribute to population health</a:t>
            </a:r>
            <a:r>
              <a:rPr lang="en-US" dirty="0" smtClean="0"/>
              <a:t>. </a:t>
            </a:r>
          </a:p>
          <a:p>
            <a:r>
              <a:rPr lang="en-US" dirty="0" smtClean="0"/>
              <a:t>However</a:t>
            </a:r>
            <a:r>
              <a:rPr lang="en-US" dirty="0"/>
              <a:t>, </a:t>
            </a:r>
            <a:r>
              <a:rPr lang="en-US" dirty="0" smtClean="0"/>
              <a:t>international evaluations </a:t>
            </a:r>
            <a:r>
              <a:rPr lang="en-US" dirty="0"/>
              <a:t>over the </a:t>
            </a:r>
            <a:r>
              <a:rPr lang="en-US" dirty="0" smtClean="0"/>
              <a:t>20-25 </a:t>
            </a:r>
            <a:r>
              <a:rPr lang="en-US" dirty="0"/>
              <a:t>years revealed that this part of the strategy had the least successful implementation</a:t>
            </a:r>
            <a:r>
              <a:rPr lang="en-US" dirty="0" smtClean="0"/>
              <a:t>. </a:t>
            </a:r>
          </a:p>
          <a:p>
            <a:endParaRPr lang="en-US" dirty="0"/>
          </a:p>
        </p:txBody>
      </p:sp>
    </p:spTree>
    <p:extLst>
      <p:ext uri="{BB962C8B-B14F-4D97-AF65-F5344CB8AC3E}">
        <p14:creationId xmlns:p14="http://schemas.microsoft.com/office/powerpoint/2010/main" val="328237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 study by </a:t>
            </a:r>
            <a:r>
              <a:rPr lang="en-US" dirty="0" err="1" smtClean="0"/>
              <a:t>Zare</a:t>
            </a:r>
            <a:r>
              <a:rPr lang="en-US" dirty="0" smtClean="0"/>
              <a:t> et al (2014) in Iran</a:t>
            </a:r>
            <a:endParaRPr lang="en-US" dirty="0"/>
          </a:p>
        </p:txBody>
      </p:sp>
      <p:sp>
        <p:nvSpPr>
          <p:cNvPr id="3" name="Content Placeholder 2"/>
          <p:cNvSpPr>
            <a:spLocks noGrp="1"/>
          </p:cNvSpPr>
          <p:nvPr>
            <p:ph idx="1"/>
          </p:nvPr>
        </p:nvSpPr>
        <p:spPr/>
        <p:txBody>
          <a:bodyPr/>
          <a:lstStyle/>
          <a:p>
            <a:r>
              <a:rPr lang="en-US" dirty="0"/>
              <a:t>The results suggest </a:t>
            </a:r>
            <a:r>
              <a:rPr lang="en-US" b="1" dirty="0">
                <a:solidFill>
                  <a:srgbClr val="FF0000"/>
                </a:solidFill>
              </a:rPr>
              <a:t>heightened inequality in health care expenditures </a:t>
            </a:r>
            <a:r>
              <a:rPr lang="en-US" dirty="0"/>
              <a:t>in Iran over the past three </a:t>
            </a:r>
            <a:r>
              <a:rPr lang="en-US" dirty="0" smtClean="0"/>
              <a:t>decades (1984-2010), including </a:t>
            </a:r>
            <a:r>
              <a:rPr lang="en-US" dirty="0"/>
              <a:t>an increase in the gap between urban and rural areas. Furthermore, </a:t>
            </a:r>
            <a:r>
              <a:rPr lang="en-US" dirty="0">
                <a:solidFill>
                  <a:srgbClr val="FF0000"/>
                </a:solidFill>
              </a:rPr>
              <a:t>inflation</a:t>
            </a:r>
            <a:r>
              <a:rPr lang="en-US" dirty="0"/>
              <a:t> has affected the poor </a:t>
            </a:r>
            <a:r>
              <a:rPr lang="en-US" dirty="0" smtClean="0"/>
              <a:t>more than </a:t>
            </a:r>
            <a:r>
              <a:rPr lang="en-US" dirty="0"/>
              <a:t>the rich.</a:t>
            </a:r>
            <a:endParaRPr lang="en-US" dirty="0"/>
          </a:p>
        </p:txBody>
      </p:sp>
    </p:spTree>
    <p:extLst>
      <p:ext uri="{BB962C8B-B14F-4D97-AF65-F5344CB8AC3E}">
        <p14:creationId xmlns:p14="http://schemas.microsoft.com/office/powerpoint/2010/main" val="374853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a:t>
            </a:r>
            <a:endParaRPr lang="en-US" dirty="0"/>
          </a:p>
        </p:txBody>
      </p:sp>
      <p:sp>
        <p:nvSpPr>
          <p:cNvPr id="3" name="Content Placeholder 2"/>
          <p:cNvSpPr>
            <a:spLocks noGrp="1"/>
          </p:cNvSpPr>
          <p:nvPr>
            <p:ph idx="1"/>
          </p:nvPr>
        </p:nvSpPr>
        <p:spPr/>
        <p:txBody>
          <a:bodyPr/>
          <a:lstStyle/>
          <a:p>
            <a:r>
              <a:rPr lang="en-US" dirty="0"/>
              <a:t>For example, </a:t>
            </a:r>
            <a:r>
              <a:rPr lang="en-US" b="1" dirty="0"/>
              <a:t>the current emphasis of health systems </a:t>
            </a:r>
            <a:r>
              <a:rPr lang="en-US" b="1" dirty="0">
                <a:solidFill>
                  <a:srgbClr val="FF0000"/>
                </a:solidFill>
              </a:rPr>
              <a:t>investment</a:t>
            </a:r>
            <a:r>
              <a:rPr lang="en-US" b="1" dirty="0"/>
              <a:t> in </a:t>
            </a:r>
            <a:r>
              <a:rPr lang="en-US" dirty="0"/>
              <a:t>tertiary level curative and clinical services </a:t>
            </a:r>
            <a:r>
              <a:rPr lang="en-US" dirty="0">
                <a:solidFill>
                  <a:srgbClr val="FF0000"/>
                </a:solidFill>
              </a:rPr>
              <a:t>cannot be maintained</a:t>
            </a:r>
            <a:r>
              <a:rPr lang="en-US" dirty="0"/>
              <a:t>. </a:t>
            </a:r>
            <a:endParaRPr lang="en-US" dirty="0" smtClean="0"/>
          </a:p>
          <a:p>
            <a:r>
              <a:rPr lang="en-US" dirty="0" smtClean="0"/>
              <a:t>Health </a:t>
            </a:r>
            <a:r>
              <a:rPr lang="en-US" dirty="0"/>
              <a:t>systems that predominantly invest in tertiary and curative clinical services are </a:t>
            </a:r>
            <a:r>
              <a:rPr lang="en-US" b="1" dirty="0">
                <a:solidFill>
                  <a:srgbClr val="FF0000"/>
                </a:solidFill>
              </a:rPr>
              <a:t>becoming unaffordable </a:t>
            </a:r>
            <a:r>
              <a:rPr lang="en-US" dirty="0"/>
              <a:t>in many countries and health promotion is an important vehicle to reorient investment so that health systems are not only more effective but also sustainable. </a:t>
            </a:r>
            <a:r>
              <a:rPr lang="en-US" sz="1600" dirty="0"/>
              <a:t>(ZIGLIO, SIMPSON, &amp; TSOUROS, 2011)</a:t>
            </a:r>
          </a:p>
          <a:p>
            <a:endParaRPr lang="en-US" dirty="0"/>
          </a:p>
        </p:txBody>
      </p:sp>
    </p:spTree>
    <p:extLst>
      <p:ext uri="{BB962C8B-B14F-4D97-AF65-F5344CB8AC3E}">
        <p14:creationId xmlns:p14="http://schemas.microsoft.com/office/powerpoint/2010/main" val="1731886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Sustainabilty</a:t>
            </a:r>
            <a:r>
              <a:rPr lang="en-US" dirty="0" smtClean="0"/>
              <a:t>!</a:t>
            </a:r>
            <a:endParaRPr lang="en-US" dirty="0"/>
          </a:p>
        </p:txBody>
      </p:sp>
      <p:sp>
        <p:nvSpPr>
          <p:cNvPr id="3" name="Content Placeholder 2"/>
          <p:cNvSpPr>
            <a:spLocks noGrp="1"/>
          </p:cNvSpPr>
          <p:nvPr>
            <p:ph idx="1"/>
          </p:nvPr>
        </p:nvSpPr>
        <p:spPr/>
        <p:txBody>
          <a:bodyPr/>
          <a:lstStyle/>
          <a:p>
            <a:r>
              <a:rPr lang="en-US" dirty="0"/>
              <a:t>There is a growing consensus worldwide that our </a:t>
            </a:r>
            <a:r>
              <a:rPr lang="en-US" dirty="0">
                <a:solidFill>
                  <a:srgbClr val="FF0000"/>
                </a:solidFill>
              </a:rPr>
              <a:t>current patterns of health service development and expenditure are simply unsustainable</a:t>
            </a:r>
            <a:r>
              <a:rPr lang="en-US" dirty="0"/>
              <a:t>. (EDITORIAL, 2014)</a:t>
            </a:r>
          </a:p>
          <a:p>
            <a:r>
              <a:rPr lang="en-US" dirty="0"/>
              <a:t>Growth in expenditure on health and aged care that outstrips growth in GDP will lead to worsening budget </a:t>
            </a:r>
            <a:r>
              <a:rPr lang="en-US" dirty="0" smtClean="0"/>
              <a:t>positions.</a:t>
            </a:r>
          </a:p>
          <a:p>
            <a:r>
              <a:rPr lang="en-US" dirty="0"/>
              <a:t>With the ageing of the world’s population and the rising impact of chronic diseases internationally most countries – </a:t>
            </a:r>
            <a:r>
              <a:rPr lang="en-US" dirty="0">
                <a:solidFill>
                  <a:srgbClr val="FF0000"/>
                </a:solidFill>
              </a:rPr>
              <a:t>both developed and developing – are experiencing similar challenges.</a:t>
            </a:r>
            <a:r>
              <a:rPr lang="en-US" dirty="0"/>
              <a:t> (EDITORIAL, 2014)</a:t>
            </a:r>
          </a:p>
        </p:txBody>
      </p:sp>
    </p:spTree>
    <p:extLst>
      <p:ext uri="{BB962C8B-B14F-4D97-AF65-F5344CB8AC3E}">
        <p14:creationId xmlns:p14="http://schemas.microsoft.com/office/powerpoint/2010/main" val="1970794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Challenges/barriers</a:t>
            </a:r>
            <a:endParaRPr lang="en-US" dirty="0"/>
          </a:p>
        </p:txBody>
      </p:sp>
      <p:sp>
        <p:nvSpPr>
          <p:cNvPr id="3" name="Content Placeholder 2"/>
          <p:cNvSpPr>
            <a:spLocks noGrp="1"/>
          </p:cNvSpPr>
          <p:nvPr>
            <p:ph idx="1"/>
          </p:nvPr>
        </p:nvSpPr>
        <p:spPr/>
        <p:txBody>
          <a:bodyPr/>
          <a:lstStyle/>
          <a:p>
            <a:pPr lvl="0"/>
            <a:r>
              <a:rPr lang="en-US" dirty="0"/>
              <a:t>within our own field of health promotion we often focus on making the case for action on the social determinants. </a:t>
            </a:r>
            <a:endParaRPr lang="en-US" dirty="0" smtClean="0"/>
          </a:p>
          <a:p>
            <a:pPr lvl="0"/>
            <a:r>
              <a:rPr lang="en-US" dirty="0" smtClean="0"/>
              <a:t>So </a:t>
            </a:r>
            <a:r>
              <a:rPr lang="en-US" dirty="0"/>
              <a:t>much so that we </a:t>
            </a:r>
            <a:r>
              <a:rPr lang="en-US" b="1" dirty="0"/>
              <a:t>often downplay</a:t>
            </a:r>
            <a:r>
              <a:rPr lang="en-US" dirty="0"/>
              <a:t> the role and contribution that health systems can make; and </a:t>
            </a:r>
          </a:p>
          <a:p>
            <a:pPr lvl="0"/>
            <a:r>
              <a:rPr lang="en-US" dirty="0"/>
              <a:t>the field of </a:t>
            </a:r>
            <a:r>
              <a:rPr lang="en-US" b="1" dirty="0"/>
              <a:t>health systems </a:t>
            </a:r>
            <a:r>
              <a:rPr lang="en-US" dirty="0"/>
              <a:t>and related policy development is still </a:t>
            </a:r>
            <a:r>
              <a:rPr lang="en-US" b="1" dirty="0"/>
              <a:t>dominated by </a:t>
            </a:r>
            <a:r>
              <a:rPr lang="en-US" dirty="0"/>
              <a:t>the provision of tertiary services and often those who work at this level—be it developing new clinical interventions or providing them </a:t>
            </a:r>
            <a:r>
              <a:rPr lang="en-US" sz="1800" dirty="0"/>
              <a:t>(ZIGLIO, SIMPSON, &amp; TSOUROS, 2011). </a:t>
            </a:r>
            <a:endParaRPr lang="en-US" dirty="0"/>
          </a:p>
          <a:p>
            <a:endParaRPr lang="en-US" dirty="0"/>
          </a:p>
        </p:txBody>
      </p:sp>
    </p:spTree>
    <p:extLst>
      <p:ext uri="{BB962C8B-B14F-4D97-AF65-F5344CB8AC3E}">
        <p14:creationId xmlns:p14="http://schemas.microsoft.com/office/powerpoint/2010/main" val="3947631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Challenges/barriers</a:t>
            </a:r>
            <a:endParaRPr lang="en-US" dirty="0"/>
          </a:p>
        </p:txBody>
      </p:sp>
      <p:sp>
        <p:nvSpPr>
          <p:cNvPr id="3" name="Content Placeholder 2"/>
          <p:cNvSpPr>
            <a:spLocks noGrp="1"/>
          </p:cNvSpPr>
          <p:nvPr>
            <p:ph idx="1"/>
          </p:nvPr>
        </p:nvSpPr>
        <p:spPr/>
        <p:txBody>
          <a:bodyPr>
            <a:normAutofit/>
          </a:bodyPr>
          <a:lstStyle/>
          <a:p>
            <a:r>
              <a:rPr lang="en-US" b="1" dirty="0"/>
              <a:t>The health care sector is clearly dominated by a biomedical imagination</a:t>
            </a:r>
            <a:r>
              <a:rPr lang="en-US" dirty="0"/>
              <a:t>. </a:t>
            </a:r>
            <a:endParaRPr lang="en-US" dirty="0" smtClean="0"/>
          </a:p>
          <a:p>
            <a:r>
              <a:rPr lang="en-US" dirty="0" smtClean="0"/>
              <a:t>In </a:t>
            </a:r>
            <a:r>
              <a:rPr lang="en-US" dirty="0"/>
              <a:t>such a worldview, </a:t>
            </a:r>
            <a:r>
              <a:rPr lang="en-US" b="1" dirty="0"/>
              <a:t>curative medicine is privileged over </a:t>
            </a:r>
            <a:r>
              <a:rPr lang="en-US" dirty="0"/>
              <a:t>strategies that emphasize disease prevention and health promotion</a:t>
            </a:r>
            <a:r>
              <a:rPr lang="en-US" dirty="0"/>
              <a:t>. </a:t>
            </a:r>
            <a:r>
              <a:rPr lang="en-US" sz="1700" dirty="0"/>
              <a:t>( Baum, </a:t>
            </a:r>
            <a:r>
              <a:rPr lang="en-US" sz="1700" dirty="0" err="1"/>
              <a:t>Be´gin</a:t>
            </a:r>
            <a:r>
              <a:rPr lang="en-US" sz="1700" dirty="0"/>
              <a:t>, </a:t>
            </a:r>
            <a:r>
              <a:rPr lang="en-US" sz="1700" dirty="0" err="1"/>
              <a:t>Houweling</a:t>
            </a:r>
            <a:r>
              <a:rPr lang="en-US" sz="1700" dirty="0"/>
              <a:t>, &amp; Taylor, 2009)</a:t>
            </a:r>
            <a:endParaRPr lang="en-US" dirty="0"/>
          </a:p>
          <a:p>
            <a:r>
              <a:rPr lang="en-US" dirty="0" smtClean="0"/>
              <a:t> </a:t>
            </a:r>
          </a:p>
          <a:p>
            <a:endParaRPr lang="en-US" dirty="0"/>
          </a:p>
        </p:txBody>
      </p:sp>
    </p:spTree>
    <p:extLst>
      <p:ext uri="{BB962C8B-B14F-4D97-AF65-F5344CB8AC3E}">
        <p14:creationId xmlns:p14="http://schemas.microsoft.com/office/powerpoint/2010/main" val="2023143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Challenges/barriers</a:t>
            </a:r>
            <a:endParaRPr lang="en-US" dirty="0"/>
          </a:p>
        </p:txBody>
      </p:sp>
      <p:sp>
        <p:nvSpPr>
          <p:cNvPr id="3" name="Content Placeholder 2"/>
          <p:cNvSpPr>
            <a:spLocks noGrp="1"/>
          </p:cNvSpPr>
          <p:nvPr>
            <p:ph idx="1"/>
          </p:nvPr>
        </p:nvSpPr>
        <p:spPr/>
        <p:txBody>
          <a:bodyPr/>
          <a:lstStyle/>
          <a:p>
            <a:r>
              <a:rPr lang="en-US" dirty="0" smtClean="0"/>
              <a:t>leadership </a:t>
            </a:r>
          </a:p>
          <a:p>
            <a:r>
              <a:rPr lang="en-US" dirty="0" smtClean="0"/>
              <a:t>Management </a:t>
            </a:r>
            <a:r>
              <a:rPr lang="en-US" sz="1800" dirty="0" smtClean="0"/>
              <a:t>(</a:t>
            </a:r>
            <a:r>
              <a:rPr lang="en-US" sz="1800" dirty="0"/>
              <a:t>Johansson, </a:t>
            </a:r>
            <a:r>
              <a:rPr lang="en-US" sz="1800" dirty="0" err="1"/>
              <a:t>Stenlund</a:t>
            </a:r>
            <a:r>
              <a:rPr lang="en-US" sz="1800" dirty="0"/>
              <a:t>, </a:t>
            </a:r>
            <a:r>
              <a:rPr lang="en-US" sz="1800" dirty="0" err="1"/>
              <a:t>Lundström</a:t>
            </a:r>
            <a:r>
              <a:rPr lang="en-US" sz="1800" dirty="0"/>
              <a:t>, &amp; </a:t>
            </a:r>
            <a:r>
              <a:rPr lang="en-US" sz="1800" dirty="0" err="1"/>
              <a:t>Weinehall</a:t>
            </a:r>
            <a:r>
              <a:rPr lang="en-US" sz="1800" dirty="0"/>
              <a:t>, 2010).</a:t>
            </a:r>
          </a:p>
          <a:p>
            <a:endParaRPr lang="en-US" dirty="0" smtClean="0"/>
          </a:p>
          <a:p>
            <a:endParaRPr lang="en-US" dirty="0"/>
          </a:p>
        </p:txBody>
      </p:sp>
    </p:spTree>
    <p:extLst>
      <p:ext uri="{BB962C8B-B14F-4D97-AF65-F5344CB8AC3E}">
        <p14:creationId xmlns:p14="http://schemas.microsoft.com/office/powerpoint/2010/main" val="984502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Challenges/barriers</a:t>
            </a:r>
            <a:endParaRPr lang="en-US" dirty="0"/>
          </a:p>
        </p:txBody>
      </p:sp>
      <p:sp>
        <p:nvSpPr>
          <p:cNvPr id="3" name="Content Placeholder 2"/>
          <p:cNvSpPr>
            <a:spLocks noGrp="1"/>
          </p:cNvSpPr>
          <p:nvPr>
            <p:ph idx="1"/>
          </p:nvPr>
        </p:nvSpPr>
        <p:spPr/>
        <p:txBody>
          <a:bodyPr/>
          <a:lstStyle/>
          <a:p>
            <a:r>
              <a:rPr lang="en-US" dirty="0"/>
              <a:t>However, along with recent socio-economic developments and scientific and technological progress, medical disciplines have become more and more specialized, and </a:t>
            </a:r>
            <a:r>
              <a:rPr lang="en-US" dirty="0">
                <a:solidFill>
                  <a:srgbClr val="FF0000"/>
                </a:solidFill>
              </a:rPr>
              <a:t>clinical and preventive medicine have become further separated from each other. </a:t>
            </a:r>
            <a:endParaRPr lang="en-US" dirty="0" smtClean="0">
              <a:solidFill>
                <a:srgbClr val="FF0000"/>
              </a:solidFill>
            </a:endParaRPr>
          </a:p>
          <a:p>
            <a:r>
              <a:rPr lang="en-US" dirty="0" smtClean="0"/>
              <a:t>Humanism </a:t>
            </a:r>
            <a:r>
              <a:rPr lang="en-US" dirty="0"/>
              <a:t>in medical practice is getting lost. ( Li, Tang, </a:t>
            </a:r>
            <a:r>
              <a:rPr lang="en-US" dirty="0" err="1"/>
              <a:t>Lv</a:t>
            </a:r>
            <a:r>
              <a:rPr lang="en-US" dirty="0"/>
              <a:t>, Jiang, &amp; Griffiths, 2011)</a:t>
            </a:r>
          </a:p>
          <a:p>
            <a:endParaRPr lang="en-US" dirty="0"/>
          </a:p>
        </p:txBody>
      </p:sp>
    </p:spTree>
    <p:extLst>
      <p:ext uri="{BB962C8B-B14F-4D97-AF65-F5344CB8AC3E}">
        <p14:creationId xmlns:p14="http://schemas.microsoft.com/office/powerpoint/2010/main" val="276240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Challenges/barriers</a:t>
            </a:r>
          </a:p>
        </p:txBody>
      </p:sp>
      <p:sp>
        <p:nvSpPr>
          <p:cNvPr id="3" name="Content Placeholder 2"/>
          <p:cNvSpPr>
            <a:spLocks noGrp="1"/>
          </p:cNvSpPr>
          <p:nvPr>
            <p:ph idx="1"/>
          </p:nvPr>
        </p:nvSpPr>
        <p:spPr/>
        <p:txBody>
          <a:bodyPr/>
          <a:lstStyle/>
          <a:p>
            <a:r>
              <a:rPr lang="en-US" b="1" dirty="0"/>
              <a:t>Medical education </a:t>
            </a:r>
            <a:r>
              <a:rPr lang="en-US" dirty="0" smtClean="0"/>
              <a:t>is </a:t>
            </a:r>
            <a:r>
              <a:rPr lang="en-US" dirty="0"/>
              <a:t>largely built on the </a:t>
            </a:r>
            <a:r>
              <a:rPr lang="en-US" b="1" dirty="0"/>
              <a:t>biomedical</a:t>
            </a:r>
            <a:r>
              <a:rPr lang="en-US" dirty="0"/>
              <a:t> </a:t>
            </a:r>
            <a:r>
              <a:rPr lang="en-US" b="1" dirty="0"/>
              <a:t>model</a:t>
            </a:r>
            <a:r>
              <a:rPr lang="en-US" dirty="0"/>
              <a:t> of diseases. </a:t>
            </a:r>
            <a:endParaRPr lang="en-US" dirty="0" smtClean="0"/>
          </a:p>
          <a:p>
            <a:r>
              <a:rPr lang="en-US" dirty="0" smtClean="0"/>
              <a:t>However</a:t>
            </a:r>
            <a:r>
              <a:rPr lang="en-US" dirty="0"/>
              <a:t>, the biomedical model has shown some obvious limitations. </a:t>
            </a:r>
            <a:endParaRPr lang="en-US" dirty="0" smtClean="0"/>
          </a:p>
          <a:p>
            <a:r>
              <a:rPr lang="en-US" dirty="0" smtClean="0"/>
              <a:t>In </a:t>
            </a:r>
            <a:r>
              <a:rPr lang="en-US" dirty="0"/>
              <a:t>this model, an individual is simply taken as a machine. </a:t>
            </a:r>
            <a:endParaRPr lang="en-US" dirty="0" smtClean="0"/>
          </a:p>
          <a:p>
            <a:r>
              <a:rPr lang="en-US" dirty="0" smtClean="0"/>
              <a:t>Doctors </a:t>
            </a:r>
            <a:r>
              <a:rPr lang="en-US" dirty="0"/>
              <a:t>treat symptoms rather than the disease; </a:t>
            </a:r>
            <a:endParaRPr lang="en-US" dirty="0" smtClean="0"/>
          </a:p>
          <a:p>
            <a:r>
              <a:rPr lang="en-US" dirty="0" smtClean="0"/>
              <a:t>they </a:t>
            </a:r>
            <a:r>
              <a:rPr lang="en-US" dirty="0"/>
              <a:t>treat the disease rather than the person. </a:t>
            </a:r>
            <a:r>
              <a:rPr lang="en-US" sz="1600" dirty="0"/>
              <a:t>( Li, Tang, </a:t>
            </a:r>
            <a:r>
              <a:rPr lang="en-US" sz="1600" dirty="0" err="1"/>
              <a:t>Lv</a:t>
            </a:r>
            <a:r>
              <a:rPr lang="en-US" sz="1600" dirty="0"/>
              <a:t>, Jiang, &amp; Griffiths, 2011)</a:t>
            </a:r>
            <a:endParaRPr lang="en-US" dirty="0"/>
          </a:p>
        </p:txBody>
      </p:sp>
    </p:spTree>
    <p:extLst>
      <p:ext uri="{BB962C8B-B14F-4D97-AF65-F5344CB8AC3E}">
        <p14:creationId xmlns:p14="http://schemas.microsoft.com/office/powerpoint/2010/main" val="23877128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Challenges/barriers</a:t>
            </a:r>
          </a:p>
        </p:txBody>
      </p:sp>
      <p:sp>
        <p:nvSpPr>
          <p:cNvPr id="3" name="Content Placeholder 2"/>
          <p:cNvSpPr>
            <a:spLocks noGrp="1"/>
          </p:cNvSpPr>
          <p:nvPr>
            <p:ph idx="1"/>
          </p:nvPr>
        </p:nvSpPr>
        <p:spPr/>
        <p:txBody>
          <a:bodyPr>
            <a:normAutofit/>
          </a:bodyPr>
          <a:lstStyle/>
          <a:p>
            <a:r>
              <a:rPr lang="en-US" dirty="0" smtClean="0"/>
              <a:t>…, </a:t>
            </a:r>
            <a:r>
              <a:rPr lang="en-US" dirty="0"/>
              <a:t>the </a:t>
            </a:r>
            <a:r>
              <a:rPr lang="en-US" dirty="0">
                <a:solidFill>
                  <a:srgbClr val="FF0000"/>
                </a:solidFill>
              </a:rPr>
              <a:t>biomedical model is unable to </a:t>
            </a:r>
            <a:r>
              <a:rPr lang="en-US" dirty="0"/>
              <a:t>satisfactorily explain and effectively deal with many of the challenges we are facing, such as human immunodeficiency virus/acquired immunodeficiency syndrome, drug abuse, alcoholism and depression. </a:t>
            </a:r>
            <a:endParaRPr lang="en-US" dirty="0" smtClean="0"/>
          </a:p>
          <a:p>
            <a:r>
              <a:rPr lang="en-US" dirty="0" smtClean="0"/>
              <a:t>Smoking</a:t>
            </a:r>
            <a:r>
              <a:rPr lang="en-US" dirty="0"/>
              <a:t>, physical inactivity and unhealthy diet are all influenced by the environment in which we live. ( Li, Tang, </a:t>
            </a:r>
            <a:r>
              <a:rPr lang="en-US" dirty="0" err="1"/>
              <a:t>Lv</a:t>
            </a:r>
            <a:r>
              <a:rPr lang="en-US" dirty="0"/>
              <a:t>, Jiang, &amp; Griffiths, 2011)</a:t>
            </a:r>
          </a:p>
          <a:p>
            <a:endParaRPr lang="en-US" dirty="0"/>
          </a:p>
        </p:txBody>
      </p:sp>
    </p:spTree>
    <p:extLst>
      <p:ext uri="{BB962C8B-B14F-4D97-AF65-F5344CB8AC3E}">
        <p14:creationId xmlns:p14="http://schemas.microsoft.com/office/powerpoint/2010/main" val="2237304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Challenges/barriers</a:t>
            </a:r>
          </a:p>
        </p:txBody>
      </p:sp>
      <p:sp>
        <p:nvSpPr>
          <p:cNvPr id="3" name="Content Placeholder 2"/>
          <p:cNvSpPr>
            <a:spLocks noGrp="1"/>
          </p:cNvSpPr>
          <p:nvPr>
            <p:ph idx="1"/>
          </p:nvPr>
        </p:nvSpPr>
        <p:spPr/>
        <p:txBody>
          <a:bodyPr/>
          <a:lstStyle/>
          <a:p>
            <a:r>
              <a:rPr lang="en-US" dirty="0"/>
              <a:t>escalating health care costs to come with the growing burden of chronic disease in poor countries—raise the question of the sustainability of the biomedical model</a:t>
            </a:r>
            <a:r>
              <a:rPr lang="en-US" dirty="0" smtClean="0"/>
              <a:t>.</a:t>
            </a:r>
            <a:r>
              <a:rPr lang="en-US" dirty="0"/>
              <a:t> </a:t>
            </a:r>
            <a:r>
              <a:rPr lang="en-US" sz="1600" dirty="0"/>
              <a:t>( Baum, </a:t>
            </a:r>
            <a:r>
              <a:rPr lang="en-US" sz="1600" dirty="0" err="1"/>
              <a:t>Be´gin</a:t>
            </a:r>
            <a:r>
              <a:rPr lang="en-US" sz="1600" dirty="0"/>
              <a:t>, </a:t>
            </a:r>
            <a:r>
              <a:rPr lang="en-US" sz="1600" dirty="0" err="1"/>
              <a:t>Houweling</a:t>
            </a:r>
            <a:r>
              <a:rPr lang="en-US" sz="1600" dirty="0"/>
              <a:t>, &amp; Taylor, 2009)</a:t>
            </a:r>
            <a:endParaRPr lang="en-US" dirty="0"/>
          </a:p>
          <a:p>
            <a:endParaRPr lang="en-US" dirty="0"/>
          </a:p>
        </p:txBody>
      </p:sp>
    </p:spTree>
    <p:extLst>
      <p:ext uri="{BB962C8B-B14F-4D97-AF65-F5344CB8AC3E}">
        <p14:creationId xmlns:p14="http://schemas.microsoft.com/office/powerpoint/2010/main" val="1620352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The purpose of this paper is to reflect on </a:t>
            </a:r>
            <a:r>
              <a:rPr lang="en-US" b="1" dirty="0"/>
              <a:t>why progress in this domain has been less than optimal in practice; possibilities and responsibilities for change</a:t>
            </a:r>
            <a:r>
              <a:rPr lang="en-US" dirty="0"/>
              <a:t>, especially with regard to health (education/promotion) professionals’ roles, will be briefly discussed as well. </a:t>
            </a:r>
          </a:p>
          <a:p>
            <a:endParaRPr lang="en-US" dirty="0"/>
          </a:p>
        </p:txBody>
      </p:sp>
    </p:spTree>
    <p:extLst>
      <p:ext uri="{BB962C8B-B14F-4D97-AF65-F5344CB8AC3E}">
        <p14:creationId xmlns:p14="http://schemas.microsoft.com/office/powerpoint/2010/main" val="33299822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biopsychosocial</a:t>
            </a:r>
            <a:r>
              <a:rPr lang="en-US" dirty="0"/>
              <a:t> model</a:t>
            </a:r>
          </a:p>
        </p:txBody>
      </p:sp>
      <p:sp>
        <p:nvSpPr>
          <p:cNvPr id="3" name="Content Placeholder 2"/>
          <p:cNvSpPr>
            <a:spLocks noGrp="1"/>
          </p:cNvSpPr>
          <p:nvPr>
            <p:ph idx="1"/>
          </p:nvPr>
        </p:nvSpPr>
        <p:spPr/>
        <p:txBody>
          <a:bodyPr/>
          <a:lstStyle/>
          <a:p>
            <a:r>
              <a:rPr lang="en-US" dirty="0"/>
              <a:t>The </a:t>
            </a:r>
            <a:r>
              <a:rPr lang="en-US" dirty="0" err="1"/>
              <a:t>biopsychosocial</a:t>
            </a:r>
            <a:r>
              <a:rPr lang="en-US" dirty="0"/>
              <a:t> model emphasizes that there are many other important determinants of health that have not been given sufficient attention, such as natural and social environments, education and employment, and organization and delivery of healthcare systems</a:t>
            </a:r>
            <a:r>
              <a:rPr lang="en-US" dirty="0" smtClean="0"/>
              <a:t>.</a:t>
            </a:r>
            <a:r>
              <a:rPr lang="en-US" dirty="0"/>
              <a:t> </a:t>
            </a:r>
            <a:r>
              <a:rPr lang="en-US" sz="1400" dirty="0"/>
              <a:t>( Baum, </a:t>
            </a:r>
            <a:r>
              <a:rPr lang="en-US" sz="1400" dirty="0" err="1"/>
              <a:t>Be´gin</a:t>
            </a:r>
            <a:r>
              <a:rPr lang="en-US" sz="1400" dirty="0"/>
              <a:t>, </a:t>
            </a:r>
            <a:r>
              <a:rPr lang="en-US" sz="1400" dirty="0" err="1"/>
              <a:t>Houweling</a:t>
            </a:r>
            <a:r>
              <a:rPr lang="en-US" sz="1400" dirty="0"/>
              <a:t>, &amp; Taylor, 2009)</a:t>
            </a:r>
            <a:endParaRPr lang="en-US" dirty="0"/>
          </a:p>
          <a:p>
            <a:endParaRPr lang="en-US" dirty="0"/>
          </a:p>
        </p:txBody>
      </p:sp>
    </p:spTree>
    <p:extLst>
      <p:ext uri="{BB962C8B-B14F-4D97-AF65-F5344CB8AC3E}">
        <p14:creationId xmlns:p14="http://schemas.microsoft.com/office/powerpoint/2010/main" val="2788052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Challenges/barriers</a:t>
            </a:r>
            <a:endParaRPr lang="en-US" dirty="0"/>
          </a:p>
        </p:txBody>
      </p:sp>
      <p:sp>
        <p:nvSpPr>
          <p:cNvPr id="3" name="Content Placeholder 2"/>
          <p:cNvSpPr>
            <a:spLocks noGrp="1"/>
          </p:cNvSpPr>
          <p:nvPr>
            <p:ph idx="1"/>
          </p:nvPr>
        </p:nvSpPr>
        <p:spPr/>
        <p:txBody>
          <a:bodyPr/>
          <a:lstStyle/>
          <a:p>
            <a:r>
              <a:rPr lang="en-US" dirty="0" smtClean="0"/>
              <a:t>We </a:t>
            </a:r>
            <a:r>
              <a:rPr lang="en-US" dirty="0"/>
              <a:t>believe that part of the answer lies in the lack of integration, active advocacy and leadership from health promotion within health systems.</a:t>
            </a:r>
          </a:p>
          <a:p>
            <a:r>
              <a:rPr lang="en-US" dirty="0"/>
              <a:t>The profession of health promotion has too often separated itself and been separated from mainstream health systems. (ZIGLIO, SIMPSON, &amp; TSOUROS, 2011)</a:t>
            </a:r>
          </a:p>
          <a:p>
            <a:endParaRPr lang="en-US" dirty="0"/>
          </a:p>
        </p:txBody>
      </p:sp>
    </p:spTree>
    <p:extLst>
      <p:ext uri="{BB962C8B-B14F-4D97-AF65-F5344CB8AC3E}">
        <p14:creationId xmlns:p14="http://schemas.microsoft.com/office/powerpoint/2010/main" val="29321190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Challenges/barriers</a:t>
            </a:r>
            <a:endParaRPr lang="en-US" dirty="0"/>
          </a:p>
        </p:txBody>
      </p:sp>
      <p:sp>
        <p:nvSpPr>
          <p:cNvPr id="3" name="Content Placeholder 2"/>
          <p:cNvSpPr>
            <a:spLocks noGrp="1"/>
          </p:cNvSpPr>
          <p:nvPr>
            <p:ph idx="1"/>
          </p:nvPr>
        </p:nvSpPr>
        <p:spPr/>
        <p:txBody>
          <a:bodyPr/>
          <a:lstStyle/>
          <a:p>
            <a:r>
              <a:rPr lang="en-US" dirty="0"/>
              <a:t>Growing Privatization</a:t>
            </a:r>
          </a:p>
          <a:p>
            <a:r>
              <a:rPr lang="en-US" dirty="0" smtClean="0"/>
              <a:t>In </a:t>
            </a:r>
            <a:r>
              <a:rPr lang="en-US" dirty="0"/>
              <a:t>this environment, health budgets are devoted overwhelmingly to hospitals, medical and pharmaceutical services, and biomedical research, and budget incentives encourage patient throughput rather than health outcomes. </a:t>
            </a:r>
            <a:r>
              <a:rPr lang="en-US" sz="1600" dirty="0"/>
              <a:t>( Baum, </a:t>
            </a:r>
            <a:r>
              <a:rPr lang="en-US" sz="1600" dirty="0" err="1"/>
              <a:t>Be´gin</a:t>
            </a:r>
            <a:r>
              <a:rPr lang="en-US" sz="1600" dirty="0"/>
              <a:t>, </a:t>
            </a:r>
            <a:r>
              <a:rPr lang="en-US" sz="1600" dirty="0" err="1"/>
              <a:t>Houweling</a:t>
            </a:r>
            <a:r>
              <a:rPr lang="en-US" sz="1600" dirty="0"/>
              <a:t>, &amp; Taylor, 2009)</a:t>
            </a:r>
          </a:p>
          <a:p>
            <a:endParaRPr lang="en-US" dirty="0"/>
          </a:p>
        </p:txBody>
      </p:sp>
    </p:spTree>
    <p:extLst>
      <p:ext uri="{BB962C8B-B14F-4D97-AF65-F5344CB8AC3E}">
        <p14:creationId xmlns:p14="http://schemas.microsoft.com/office/powerpoint/2010/main" val="352533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Challenges/barriers</a:t>
            </a:r>
          </a:p>
        </p:txBody>
      </p:sp>
      <p:sp>
        <p:nvSpPr>
          <p:cNvPr id="3" name="Content Placeholder 2"/>
          <p:cNvSpPr>
            <a:spLocks noGrp="1"/>
          </p:cNvSpPr>
          <p:nvPr>
            <p:ph idx="1"/>
          </p:nvPr>
        </p:nvSpPr>
        <p:spPr/>
        <p:txBody>
          <a:bodyPr/>
          <a:lstStyle/>
          <a:p>
            <a:r>
              <a:rPr lang="en-US" dirty="0"/>
              <a:t>Research-Supported Interventions</a:t>
            </a:r>
          </a:p>
          <a:p>
            <a:r>
              <a:rPr lang="en-US" dirty="0" smtClean="0"/>
              <a:t>…., </a:t>
            </a:r>
            <a:r>
              <a:rPr lang="en-US" dirty="0"/>
              <a:t>funding for intervention research on social determinants of health is negligible relative to funding for biomedical science research. ( Baum, </a:t>
            </a:r>
            <a:r>
              <a:rPr lang="en-US" dirty="0" err="1"/>
              <a:t>Be´gin</a:t>
            </a:r>
            <a:r>
              <a:rPr lang="en-US" dirty="0"/>
              <a:t>, </a:t>
            </a:r>
            <a:r>
              <a:rPr lang="en-US" dirty="0" err="1"/>
              <a:t>Houweling</a:t>
            </a:r>
            <a:r>
              <a:rPr lang="en-US" dirty="0"/>
              <a:t>, &amp; Taylor, 2009)</a:t>
            </a:r>
          </a:p>
          <a:p>
            <a:endParaRPr lang="en-US" dirty="0"/>
          </a:p>
        </p:txBody>
      </p:sp>
    </p:spTree>
    <p:extLst>
      <p:ext uri="{BB962C8B-B14F-4D97-AF65-F5344CB8AC3E}">
        <p14:creationId xmlns:p14="http://schemas.microsoft.com/office/powerpoint/2010/main" val="2945339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multifaceted and complex process</a:t>
            </a:r>
          </a:p>
        </p:txBody>
      </p:sp>
      <p:sp>
        <p:nvSpPr>
          <p:cNvPr id="3" name="Content Placeholder 2"/>
          <p:cNvSpPr>
            <a:spLocks noGrp="1"/>
          </p:cNvSpPr>
          <p:nvPr>
            <p:ph idx="1"/>
          </p:nvPr>
        </p:nvSpPr>
        <p:spPr/>
        <p:txBody>
          <a:bodyPr/>
          <a:lstStyle/>
          <a:p>
            <a:r>
              <a:rPr lang="en-US" dirty="0"/>
              <a:t>The implementation of a more health-oriented health service is a multifaceted and complex process. </a:t>
            </a:r>
            <a:endParaRPr lang="en-US" dirty="0" smtClean="0"/>
          </a:p>
          <a:p>
            <a:r>
              <a:rPr lang="en-US" dirty="0" smtClean="0"/>
              <a:t>It </a:t>
            </a:r>
            <a:r>
              <a:rPr lang="en-US" dirty="0"/>
              <a:t>requires changes in professional behaviors and working methods as well as changes in organizational cultures and </a:t>
            </a:r>
            <a:r>
              <a:rPr lang="en-US" dirty="0" smtClean="0"/>
              <a:t>structures </a:t>
            </a:r>
            <a:r>
              <a:rPr lang="en-US" sz="1800" dirty="0" smtClean="0"/>
              <a:t>(Johansson</a:t>
            </a:r>
            <a:r>
              <a:rPr lang="en-US" sz="1800" dirty="0"/>
              <a:t>, </a:t>
            </a:r>
            <a:r>
              <a:rPr lang="en-US" sz="1800" dirty="0" err="1"/>
              <a:t>Stenlund</a:t>
            </a:r>
            <a:r>
              <a:rPr lang="en-US" sz="1800" dirty="0"/>
              <a:t>, </a:t>
            </a:r>
            <a:r>
              <a:rPr lang="en-US" sz="1800" dirty="0" err="1"/>
              <a:t>Lundström</a:t>
            </a:r>
            <a:r>
              <a:rPr lang="en-US" sz="1800" dirty="0"/>
              <a:t>, &amp; </a:t>
            </a:r>
            <a:r>
              <a:rPr lang="en-US" sz="1800" dirty="0" err="1"/>
              <a:t>Weinehall</a:t>
            </a:r>
            <a:r>
              <a:rPr lang="en-US" sz="1800" dirty="0"/>
              <a:t>, 2010). </a:t>
            </a:r>
            <a:endParaRPr lang="en-US" sz="1800" dirty="0" smtClean="0"/>
          </a:p>
          <a:p>
            <a:r>
              <a:rPr lang="en-US" dirty="0"/>
              <a:t>The outcome depends on the interaction </a:t>
            </a:r>
            <a:r>
              <a:rPr lang="en-US" dirty="0" smtClean="0"/>
              <a:t>among:</a:t>
            </a:r>
          </a:p>
          <a:p>
            <a:pPr lvl="1"/>
            <a:r>
              <a:rPr lang="en-US" sz="2800" b="1" dirty="0" smtClean="0"/>
              <a:t>the </a:t>
            </a:r>
            <a:r>
              <a:rPr lang="en-US" sz="2800" b="1" dirty="0"/>
              <a:t>innovation itself, </a:t>
            </a:r>
            <a:endParaRPr lang="en-US" sz="2800" b="1" dirty="0" smtClean="0"/>
          </a:p>
          <a:p>
            <a:pPr lvl="1"/>
            <a:r>
              <a:rPr lang="en-US" sz="2800" b="1" dirty="0" smtClean="0"/>
              <a:t>the </a:t>
            </a:r>
            <a:r>
              <a:rPr lang="en-US" sz="2800" b="1" dirty="0"/>
              <a:t>intended adopters, and </a:t>
            </a:r>
            <a:endParaRPr lang="en-US" sz="2800" b="1" dirty="0" smtClean="0"/>
          </a:p>
          <a:p>
            <a:pPr lvl="1"/>
            <a:r>
              <a:rPr lang="en-US" sz="2800" b="1" dirty="0" smtClean="0"/>
              <a:t>the </a:t>
            </a:r>
            <a:r>
              <a:rPr lang="en-US" sz="2800" b="1" dirty="0"/>
              <a:t>context</a:t>
            </a:r>
            <a:r>
              <a:rPr lang="en-US" dirty="0"/>
              <a:t> </a:t>
            </a:r>
            <a:r>
              <a:rPr lang="en-US" sz="1400" dirty="0"/>
              <a:t>(Johansson, </a:t>
            </a:r>
            <a:r>
              <a:rPr lang="en-US" sz="1400" dirty="0" err="1"/>
              <a:t>Stenlund</a:t>
            </a:r>
            <a:r>
              <a:rPr lang="en-US" sz="1400" dirty="0"/>
              <a:t>, </a:t>
            </a:r>
            <a:r>
              <a:rPr lang="en-US" sz="1400" dirty="0" err="1"/>
              <a:t>Lundström</a:t>
            </a:r>
            <a:r>
              <a:rPr lang="en-US" sz="1400" dirty="0"/>
              <a:t>, &amp; </a:t>
            </a:r>
            <a:r>
              <a:rPr lang="en-US" sz="1400" dirty="0" err="1"/>
              <a:t>Weinehall</a:t>
            </a:r>
            <a:r>
              <a:rPr lang="en-US" sz="1400" dirty="0"/>
              <a:t>, 2010). </a:t>
            </a:r>
          </a:p>
          <a:p>
            <a:endParaRPr lang="en-US" sz="1800" dirty="0"/>
          </a:p>
          <a:p>
            <a:endParaRPr lang="en-US" dirty="0"/>
          </a:p>
        </p:txBody>
      </p:sp>
    </p:spTree>
    <p:extLst>
      <p:ext uri="{BB962C8B-B14F-4D97-AF65-F5344CB8AC3E}">
        <p14:creationId xmlns:p14="http://schemas.microsoft.com/office/powerpoint/2010/main" val="3800360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The intended adopters </a:t>
            </a:r>
            <a:r>
              <a:rPr lang="en-US" sz="3600" dirty="0" smtClean="0"/>
              <a:t>(the </a:t>
            </a:r>
            <a:r>
              <a:rPr lang="en-US" sz="3600" dirty="0"/>
              <a:t>health professionals) </a:t>
            </a:r>
          </a:p>
        </p:txBody>
      </p:sp>
      <p:sp>
        <p:nvSpPr>
          <p:cNvPr id="3" name="Content Placeholder 2"/>
          <p:cNvSpPr>
            <a:spLocks noGrp="1"/>
          </p:cNvSpPr>
          <p:nvPr>
            <p:ph idx="1"/>
          </p:nvPr>
        </p:nvSpPr>
        <p:spPr/>
        <p:txBody>
          <a:bodyPr>
            <a:normAutofit/>
          </a:bodyPr>
          <a:lstStyle/>
          <a:p>
            <a:r>
              <a:rPr lang="en-US" dirty="0"/>
              <a:t>health professional’s own values, norms, and perceived needs, </a:t>
            </a:r>
            <a:r>
              <a:rPr lang="en-US" dirty="0" smtClean="0"/>
              <a:t>will </a:t>
            </a:r>
            <a:r>
              <a:rPr lang="en-US" dirty="0"/>
              <a:t>or desire to </a:t>
            </a:r>
            <a:r>
              <a:rPr lang="en-US" dirty="0" smtClean="0"/>
              <a:t>act, sense </a:t>
            </a:r>
            <a:r>
              <a:rPr lang="en-US" dirty="0"/>
              <a:t>of ownership and autonomy with regard to one’s work are important motivational </a:t>
            </a:r>
            <a:r>
              <a:rPr lang="en-US" dirty="0" smtClean="0"/>
              <a:t>factors </a:t>
            </a:r>
            <a:r>
              <a:rPr lang="en-US" sz="1800" dirty="0" smtClean="0"/>
              <a:t>(</a:t>
            </a:r>
            <a:r>
              <a:rPr lang="en-US" sz="1800" dirty="0"/>
              <a:t>Johansson, </a:t>
            </a:r>
            <a:r>
              <a:rPr lang="en-US" sz="1800" dirty="0" err="1"/>
              <a:t>Weinehall</a:t>
            </a:r>
            <a:r>
              <a:rPr lang="en-US" sz="1800" dirty="0"/>
              <a:t>, &amp; </a:t>
            </a:r>
            <a:r>
              <a:rPr lang="en-US" sz="1800" dirty="0" err="1"/>
              <a:t>Emmelin</a:t>
            </a:r>
            <a:r>
              <a:rPr lang="en-US" sz="1800" dirty="0"/>
              <a:t>, 2010)</a:t>
            </a:r>
            <a:endParaRPr lang="en-US" dirty="0"/>
          </a:p>
          <a:p>
            <a:r>
              <a:rPr lang="en-US" dirty="0" smtClean="0"/>
              <a:t>Other </a:t>
            </a:r>
            <a:r>
              <a:rPr lang="en-US" dirty="0"/>
              <a:t>important </a:t>
            </a:r>
            <a:r>
              <a:rPr lang="en-US" dirty="0" smtClean="0"/>
              <a:t>factors:</a:t>
            </a:r>
            <a:endParaRPr lang="en-US" dirty="0"/>
          </a:p>
          <a:p>
            <a:pPr lvl="1"/>
            <a:r>
              <a:rPr lang="en-US" b="1" dirty="0"/>
              <a:t>Organizational </a:t>
            </a:r>
            <a:r>
              <a:rPr lang="en-US" b="1" dirty="0" smtClean="0"/>
              <a:t>commitment:</a:t>
            </a:r>
          </a:p>
          <a:p>
            <a:pPr lvl="1"/>
            <a:r>
              <a:rPr lang="en-US" b="1" dirty="0" smtClean="0"/>
              <a:t>Job </a:t>
            </a:r>
            <a:r>
              <a:rPr lang="en-US" b="1" dirty="0"/>
              <a:t>Involvement</a:t>
            </a:r>
            <a:r>
              <a:rPr lang="en-US" b="1" dirty="0" smtClean="0"/>
              <a:t>:</a:t>
            </a:r>
            <a:endParaRPr lang="en-US" dirty="0"/>
          </a:p>
          <a:p>
            <a:pPr lvl="1"/>
            <a:r>
              <a:rPr lang="en-US" b="1" dirty="0"/>
              <a:t>Psychological Empowerment</a:t>
            </a:r>
            <a:r>
              <a:rPr lang="en-US" b="1" dirty="0" smtClean="0"/>
              <a:t>:</a:t>
            </a:r>
            <a:endParaRPr lang="en-US" dirty="0"/>
          </a:p>
          <a:p>
            <a:pPr lvl="1"/>
            <a:r>
              <a:rPr lang="en-US" b="1" dirty="0"/>
              <a:t>Perceived Organizational Support (POS</a:t>
            </a:r>
            <a:r>
              <a:rPr lang="en-US" b="1" dirty="0" smtClean="0"/>
              <a:t>):</a:t>
            </a:r>
            <a:r>
              <a:rPr lang="en-US" dirty="0" smtClean="0"/>
              <a:t> </a:t>
            </a:r>
            <a:r>
              <a:rPr lang="en-US" dirty="0"/>
              <a:t>(Robins and Judge, 2009)</a:t>
            </a:r>
          </a:p>
          <a:p>
            <a:r>
              <a:rPr lang="en-US" dirty="0" smtClean="0"/>
              <a:t>These </a:t>
            </a:r>
            <a:r>
              <a:rPr lang="en-US" dirty="0"/>
              <a:t>factors are largely determined by the characteristics of the organization </a:t>
            </a:r>
            <a:r>
              <a:rPr lang="en-US" sz="1800" dirty="0"/>
              <a:t>(Johansson, </a:t>
            </a:r>
            <a:r>
              <a:rPr lang="en-US" sz="1800" dirty="0" err="1"/>
              <a:t>Weinehall</a:t>
            </a:r>
            <a:r>
              <a:rPr lang="en-US" sz="1800" dirty="0"/>
              <a:t>, &amp; </a:t>
            </a:r>
            <a:r>
              <a:rPr lang="en-US" sz="1800" dirty="0" err="1"/>
              <a:t>Emmelin</a:t>
            </a:r>
            <a:r>
              <a:rPr lang="en-US" sz="1800" dirty="0"/>
              <a:t>, 2010).</a:t>
            </a:r>
          </a:p>
          <a:p>
            <a:endParaRPr lang="en-US" sz="1800" dirty="0" smtClean="0"/>
          </a:p>
          <a:p>
            <a:endParaRPr lang="en-US" dirty="0"/>
          </a:p>
        </p:txBody>
      </p:sp>
    </p:spTree>
    <p:extLst>
      <p:ext uri="{BB962C8B-B14F-4D97-AF65-F5344CB8AC3E}">
        <p14:creationId xmlns:p14="http://schemas.microsoft.com/office/powerpoint/2010/main" val="4122025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The intended adopters (the health professionals) </a:t>
            </a:r>
            <a:endParaRPr lang="en-US" sz="4000" dirty="0"/>
          </a:p>
        </p:txBody>
      </p:sp>
      <p:sp>
        <p:nvSpPr>
          <p:cNvPr id="3" name="Content Placeholder 2"/>
          <p:cNvSpPr>
            <a:spLocks noGrp="1"/>
          </p:cNvSpPr>
          <p:nvPr>
            <p:ph idx="1"/>
          </p:nvPr>
        </p:nvSpPr>
        <p:spPr/>
        <p:txBody>
          <a:bodyPr/>
          <a:lstStyle/>
          <a:p>
            <a:r>
              <a:rPr lang="en-US" dirty="0"/>
              <a:t>lack of time/heavy workload </a:t>
            </a:r>
            <a:endParaRPr lang="en-US" dirty="0" smtClean="0"/>
          </a:p>
          <a:p>
            <a:r>
              <a:rPr lang="en-US" dirty="0"/>
              <a:t>Lack of guidelines and unclear </a:t>
            </a:r>
            <a:r>
              <a:rPr lang="en-US" dirty="0" smtClean="0"/>
              <a:t>objectives</a:t>
            </a:r>
          </a:p>
          <a:p>
            <a:r>
              <a:rPr lang="en-US" dirty="0"/>
              <a:t>lack of </a:t>
            </a:r>
            <a:r>
              <a:rPr lang="en-US" dirty="0" smtClean="0"/>
              <a:t>competence; </a:t>
            </a:r>
          </a:p>
          <a:p>
            <a:pPr lvl="1"/>
            <a:r>
              <a:rPr lang="en-US" dirty="0" smtClean="0"/>
              <a:t>physicians </a:t>
            </a:r>
            <a:r>
              <a:rPr lang="en-US" dirty="0"/>
              <a:t>need more skills in health promotion interventions, lifestyle counseling, empowering communication, and in the task of motivation </a:t>
            </a:r>
            <a:r>
              <a:rPr lang="en-US" sz="1800" dirty="0"/>
              <a:t>(Johansson, </a:t>
            </a:r>
            <a:r>
              <a:rPr lang="en-US" sz="1800" dirty="0" err="1"/>
              <a:t>Stenlund</a:t>
            </a:r>
            <a:r>
              <a:rPr lang="en-US" sz="1800" dirty="0"/>
              <a:t>, </a:t>
            </a:r>
            <a:r>
              <a:rPr lang="en-US" sz="1800" dirty="0" err="1"/>
              <a:t>Lundström</a:t>
            </a:r>
            <a:r>
              <a:rPr lang="en-US" sz="1800" dirty="0"/>
              <a:t>, &amp; </a:t>
            </a:r>
            <a:r>
              <a:rPr lang="en-US" sz="1800" dirty="0" err="1"/>
              <a:t>Weinehall</a:t>
            </a:r>
            <a:r>
              <a:rPr lang="en-US" sz="1800" dirty="0"/>
              <a:t>, 2010).</a:t>
            </a:r>
          </a:p>
          <a:p>
            <a:endParaRPr lang="en-US" dirty="0"/>
          </a:p>
        </p:txBody>
      </p:sp>
    </p:spTree>
    <p:extLst>
      <p:ext uri="{BB962C8B-B14F-4D97-AF65-F5344CB8AC3E}">
        <p14:creationId xmlns:p14="http://schemas.microsoft.com/office/powerpoint/2010/main" val="3111824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context (</a:t>
            </a:r>
            <a:r>
              <a:rPr lang="en-US" b="1" dirty="0"/>
              <a:t>Organizational </a:t>
            </a:r>
            <a:r>
              <a:rPr lang="en-US" b="1" dirty="0" smtClean="0"/>
              <a:t>structures</a:t>
            </a:r>
            <a:r>
              <a:rPr lang="en-US" dirty="0" smtClean="0"/>
              <a:t>)</a:t>
            </a:r>
            <a:endParaRPr lang="en-US" dirty="0"/>
          </a:p>
        </p:txBody>
      </p:sp>
      <p:sp>
        <p:nvSpPr>
          <p:cNvPr id="3" name="Content Placeholder 2"/>
          <p:cNvSpPr>
            <a:spLocks noGrp="1"/>
          </p:cNvSpPr>
          <p:nvPr>
            <p:ph idx="1"/>
          </p:nvPr>
        </p:nvSpPr>
        <p:spPr/>
        <p:txBody>
          <a:bodyPr>
            <a:normAutofit/>
          </a:bodyPr>
          <a:lstStyle/>
          <a:p>
            <a:r>
              <a:rPr lang="en-US" b="1" dirty="0"/>
              <a:t>Organizational structures </a:t>
            </a:r>
            <a:r>
              <a:rPr lang="en-US" dirty="0"/>
              <a:t>that provide resources, support and the opportunity to learn and develop are empowering and enable employees to accomplish their work</a:t>
            </a:r>
            <a:r>
              <a:rPr lang="en-US" dirty="0" smtClean="0"/>
              <a:t>.</a:t>
            </a:r>
          </a:p>
          <a:p>
            <a:pPr lvl="1"/>
            <a:r>
              <a:rPr lang="en-US" sz="2800" b="1" dirty="0"/>
              <a:t>directives from “above” do not always get a friendly reception</a:t>
            </a:r>
            <a:endParaRPr lang="en-US" sz="2800" b="1" dirty="0" smtClean="0"/>
          </a:p>
          <a:p>
            <a:endParaRPr lang="en-US" dirty="0"/>
          </a:p>
        </p:txBody>
      </p:sp>
    </p:spTree>
    <p:extLst>
      <p:ext uri="{BB962C8B-B14F-4D97-AF65-F5344CB8AC3E}">
        <p14:creationId xmlns:p14="http://schemas.microsoft.com/office/powerpoint/2010/main" val="33821310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opportunities for</a:t>
            </a:r>
          </a:p>
        </p:txBody>
      </p:sp>
      <p:sp>
        <p:nvSpPr>
          <p:cNvPr id="3" name="Content Placeholder 2"/>
          <p:cNvSpPr>
            <a:spLocks noGrp="1"/>
          </p:cNvSpPr>
          <p:nvPr>
            <p:ph idx="1"/>
          </p:nvPr>
        </p:nvSpPr>
        <p:spPr/>
        <p:txBody>
          <a:bodyPr/>
          <a:lstStyle/>
          <a:p>
            <a:r>
              <a:rPr lang="en-US" dirty="0"/>
              <a:t>There are ample opportunities for health systems to advocate, enable and mediate for health, to change policies, legislation and practices to create and ensure more equitable health-promoting environments in which people play, learn, work and age. </a:t>
            </a:r>
            <a:endParaRPr lang="en-US" dirty="0" smtClean="0"/>
          </a:p>
          <a:p>
            <a:r>
              <a:rPr lang="en-US" dirty="0" smtClean="0"/>
              <a:t>Health </a:t>
            </a:r>
            <a:r>
              <a:rPr lang="en-US" dirty="0"/>
              <a:t>services, however, should also be exemplar of the change they advocate for and </a:t>
            </a:r>
            <a:r>
              <a:rPr lang="en-US" b="1" dirty="0"/>
              <a:t>put their own house in order </a:t>
            </a:r>
            <a:r>
              <a:rPr lang="en-US" sz="1600" dirty="0"/>
              <a:t>(WHO Regional Office for Europe, 2010a). (ZIGLIO, SIMPSON, &amp; TSOUROS, 2011)</a:t>
            </a:r>
            <a:endParaRPr lang="en-US" dirty="0"/>
          </a:p>
          <a:p>
            <a:endParaRPr lang="en-US" dirty="0"/>
          </a:p>
        </p:txBody>
      </p:sp>
    </p:spTree>
    <p:extLst>
      <p:ext uri="{BB962C8B-B14F-4D97-AF65-F5344CB8AC3E}">
        <p14:creationId xmlns:p14="http://schemas.microsoft.com/office/powerpoint/2010/main" val="38898607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final word</a:t>
            </a:r>
            <a:endParaRPr lang="en-US" dirty="0"/>
          </a:p>
        </p:txBody>
      </p:sp>
      <p:sp>
        <p:nvSpPr>
          <p:cNvPr id="3" name="Content Placeholder 2"/>
          <p:cNvSpPr>
            <a:spLocks noGrp="1"/>
          </p:cNvSpPr>
          <p:nvPr>
            <p:ph idx="1"/>
          </p:nvPr>
        </p:nvSpPr>
        <p:spPr/>
        <p:txBody>
          <a:bodyPr/>
          <a:lstStyle/>
          <a:p>
            <a:r>
              <a:rPr lang="en-US" dirty="0" smtClean="0"/>
              <a:t>Reforms in health curriculums; </a:t>
            </a:r>
          </a:p>
          <a:p>
            <a:pPr lvl="1"/>
            <a:r>
              <a:rPr lang="en-US" dirty="0" smtClean="0"/>
              <a:t>outcome-based </a:t>
            </a:r>
            <a:r>
              <a:rPr lang="en-US" dirty="0"/>
              <a:t>and community-based </a:t>
            </a:r>
            <a:r>
              <a:rPr lang="en-US" dirty="0" smtClean="0"/>
              <a:t>curriculum </a:t>
            </a:r>
            <a:endParaRPr lang="en-US" dirty="0"/>
          </a:p>
          <a:p>
            <a:pPr lvl="1"/>
            <a:r>
              <a:rPr lang="en-US" dirty="0" smtClean="0"/>
              <a:t>Health promotion oriented</a:t>
            </a:r>
          </a:p>
          <a:p>
            <a:r>
              <a:rPr lang="en-US" dirty="0" smtClean="0"/>
              <a:t>Reorienting health researches</a:t>
            </a:r>
          </a:p>
          <a:p>
            <a:r>
              <a:rPr lang="en-US" dirty="0" smtClean="0"/>
              <a:t>Adopting a team-based interdisciplinary approach (involving health promotion professionals) </a:t>
            </a:r>
          </a:p>
          <a:p>
            <a:r>
              <a:rPr lang="en-US" dirty="0" smtClean="0"/>
              <a:t>Planning strategically for continuous professional development of human resources </a:t>
            </a:r>
          </a:p>
          <a:p>
            <a:endParaRPr lang="en-US" dirty="0" smtClean="0"/>
          </a:p>
          <a:p>
            <a:endParaRPr lang="en-US" dirty="0" smtClean="0"/>
          </a:p>
          <a:p>
            <a:endParaRPr lang="en-US" dirty="0"/>
          </a:p>
        </p:txBody>
      </p:sp>
    </p:spTree>
    <p:extLst>
      <p:ext uri="{BB962C8B-B14F-4D97-AF65-F5344CB8AC3E}">
        <p14:creationId xmlns:p14="http://schemas.microsoft.com/office/powerpoint/2010/main" val="1346974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systems are defined as</a:t>
            </a:r>
            <a:r>
              <a:rPr lang="en-US" dirty="0" smtClean="0"/>
              <a:t>:</a:t>
            </a:r>
            <a:endParaRPr lang="en-US" dirty="0"/>
          </a:p>
        </p:txBody>
      </p:sp>
      <p:sp>
        <p:nvSpPr>
          <p:cNvPr id="3" name="Content Placeholder 2"/>
          <p:cNvSpPr>
            <a:spLocks noGrp="1"/>
          </p:cNvSpPr>
          <p:nvPr>
            <p:ph idx="1"/>
          </p:nvPr>
        </p:nvSpPr>
        <p:spPr/>
        <p:txBody>
          <a:bodyPr/>
          <a:lstStyle/>
          <a:p>
            <a:r>
              <a:rPr lang="en-US" dirty="0"/>
              <a:t>. . . the ensemble of all public and private organizations, institutions and resources mandated to </a:t>
            </a:r>
            <a:r>
              <a:rPr lang="en-US" dirty="0" smtClean="0"/>
              <a:t>improve</a:t>
            </a:r>
            <a:r>
              <a:rPr lang="en-US" dirty="0"/>
              <a:t>, maintain or restore health. </a:t>
            </a:r>
            <a:endParaRPr lang="en-US" dirty="0" smtClean="0"/>
          </a:p>
          <a:p>
            <a:r>
              <a:rPr lang="en-US" dirty="0" smtClean="0"/>
              <a:t>Health </a:t>
            </a:r>
            <a:r>
              <a:rPr lang="en-US" dirty="0"/>
              <a:t>systems encompass </a:t>
            </a:r>
            <a:r>
              <a:rPr lang="en-US" b="1" dirty="0"/>
              <a:t>both personal and population services</a:t>
            </a:r>
            <a:r>
              <a:rPr lang="en-US" dirty="0"/>
              <a:t>, as well as </a:t>
            </a:r>
            <a:r>
              <a:rPr lang="en-US" b="1" dirty="0" smtClean="0"/>
              <a:t>activities </a:t>
            </a:r>
            <a:r>
              <a:rPr lang="en-US" b="1" dirty="0"/>
              <a:t>to influence </a:t>
            </a:r>
            <a:r>
              <a:rPr lang="en-US" dirty="0"/>
              <a:t>the policies and actions of other sectors to address the social, environmental and economic determinants of health. </a:t>
            </a:r>
            <a:r>
              <a:rPr lang="en-US" sz="1800" dirty="0"/>
              <a:t>(WHO Regional Office for Europe, 2008) (ZIGLIO, SIMPSON, &amp; TSOUROS, 2011)</a:t>
            </a:r>
          </a:p>
          <a:p>
            <a:endParaRPr lang="en-US" dirty="0"/>
          </a:p>
        </p:txBody>
      </p:sp>
    </p:spTree>
    <p:extLst>
      <p:ext uri="{BB962C8B-B14F-4D97-AF65-F5344CB8AC3E}">
        <p14:creationId xmlns:p14="http://schemas.microsoft.com/office/powerpoint/2010/main" val="26510018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600" dirty="0" smtClean="0"/>
              <a:t>Thank you </a:t>
            </a:r>
            <a:endParaRPr lang="en-US" sz="6600" dirty="0"/>
          </a:p>
        </p:txBody>
      </p:sp>
    </p:spTree>
    <p:extLst>
      <p:ext uri="{BB962C8B-B14F-4D97-AF65-F5344CB8AC3E}">
        <p14:creationId xmlns:p14="http://schemas.microsoft.com/office/powerpoint/2010/main" val="418438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well-functioning health system</a:t>
            </a:r>
          </a:p>
        </p:txBody>
      </p:sp>
      <p:sp>
        <p:nvSpPr>
          <p:cNvPr id="3" name="Content Placeholder 2"/>
          <p:cNvSpPr>
            <a:spLocks noGrp="1"/>
          </p:cNvSpPr>
          <p:nvPr>
            <p:ph idx="1"/>
          </p:nvPr>
        </p:nvSpPr>
        <p:spPr/>
        <p:txBody>
          <a:bodyPr>
            <a:normAutofit/>
          </a:bodyPr>
          <a:lstStyle/>
          <a:p>
            <a:r>
              <a:rPr lang="en-US" dirty="0" smtClean="0"/>
              <a:t>not </a:t>
            </a:r>
            <a:r>
              <a:rPr lang="en-US" dirty="0"/>
              <a:t>only </a:t>
            </a:r>
            <a:r>
              <a:rPr lang="en-US" b="1" dirty="0"/>
              <a:t>ensures</a:t>
            </a:r>
            <a:r>
              <a:rPr lang="en-US" dirty="0"/>
              <a:t> </a:t>
            </a:r>
            <a:r>
              <a:rPr lang="en-US" b="1" dirty="0"/>
              <a:t>equitable and universal access to </a:t>
            </a:r>
            <a:r>
              <a:rPr lang="en-US" dirty="0"/>
              <a:t>a good range of primary and preventive services but also </a:t>
            </a:r>
            <a:r>
              <a:rPr lang="en-US" b="1" dirty="0"/>
              <a:t>advocates for better social and environmental conditions</a:t>
            </a:r>
            <a:r>
              <a:rPr lang="en-US" dirty="0"/>
              <a:t> so as to enable people to increase control over, and to improve, their health</a:t>
            </a:r>
            <a:r>
              <a:rPr lang="en-US" sz="1600" dirty="0"/>
              <a:t>. </a:t>
            </a:r>
            <a:r>
              <a:rPr lang="en-US" sz="1600" dirty="0" smtClean="0"/>
              <a:t>(</a:t>
            </a:r>
            <a:r>
              <a:rPr lang="en-US" sz="1600" dirty="0"/>
              <a:t>ZIGLIO, SIMPSON, &amp; TSOUROS, 2011)</a:t>
            </a:r>
            <a:endParaRPr lang="en-US" dirty="0"/>
          </a:p>
          <a:p>
            <a:endParaRPr lang="en-US" dirty="0"/>
          </a:p>
        </p:txBody>
      </p:sp>
    </p:spTree>
    <p:extLst>
      <p:ext uri="{BB962C8B-B14F-4D97-AF65-F5344CB8AC3E}">
        <p14:creationId xmlns:p14="http://schemas.microsoft.com/office/powerpoint/2010/main" val="937799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What do we mean </a:t>
            </a:r>
            <a:r>
              <a:rPr lang="en-US" sz="4000" b="1" dirty="0" smtClean="0"/>
              <a:t>by re-orienting </a:t>
            </a:r>
            <a:r>
              <a:rPr lang="en-US" sz="4000" b="1" dirty="0"/>
              <a:t>health services?</a:t>
            </a:r>
            <a:endParaRPr lang="en-US" sz="4000" dirty="0"/>
          </a:p>
        </p:txBody>
      </p:sp>
      <p:sp>
        <p:nvSpPr>
          <p:cNvPr id="3" name="Content Placeholder 2"/>
          <p:cNvSpPr>
            <a:spLocks noGrp="1"/>
          </p:cNvSpPr>
          <p:nvPr>
            <p:ph idx="1"/>
          </p:nvPr>
        </p:nvSpPr>
        <p:spPr/>
        <p:txBody>
          <a:bodyPr>
            <a:normAutofit/>
          </a:bodyPr>
          <a:lstStyle/>
          <a:p>
            <a:r>
              <a:rPr lang="en-US" sz="3200" dirty="0" smtClean="0"/>
              <a:t>It </a:t>
            </a:r>
            <a:r>
              <a:rPr lang="en-US" sz="3200" dirty="0"/>
              <a:t>states </a:t>
            </a:r>
            <a:r>
              <a:rPr lang="en-US" sz="3200" dirty="0" smtClean="0"/>
              <a:t>that </a:t>
            </a:r>
            <a:r>
              <a:rPr lang="en-US" sz="3200" b="1" dirty="0" smtClean="0">
                <a:solidFill>
                  <a:srgbClr val="FF0000"/>
                </a:solidFill>
              </a:rPr>
              <a:t>achieving improved </a:t>
            </a:r>
            <a:r>
              <a:rPr lang="en-US" sz="3200" b="1" dirty="0">
                <a:solidFill>
                  <a:srgbClr val="FF0000"/>
                </a:solidFill>
              </a:rPr>
              <a:t>population health </a:t>
            </a:r>
            <a:r>
              <a:rPr lang="en-US" sz="3200" dirty="0"/>
              <a:t>outcomes </a:t>
            </a:r>
            <a:r>
              <a:rPr lang="en-US" sz="3200" dirty="0" smtClean="0"/>
              <a:t>will require </a:t>
            </a:r>
            <a:r>
              <a:rPr lang="en-US" sz="3200" dirty="0"/>
              <a:t>an expansion in health </a:t>
            </a:r>
            <a:r>
              <a:rPr lang="en-US" sz="3200" dirty="0" smtClean="0"/>
              <a:t>promotion and </a:t>
            </a:r>
            <a:r>
              <a:rPr lang="en-US" sz="3200" dirty="0"/>
              <a:t>disease prevention action to achieve </a:t>
            </a:r>
            <a:r>
              <a:rPr lang="en-US" sz="3200" dirty="0" smtClean="0">
                <a:solidFill>
                  <a:srgbClr val="FF0000"/>
                </a:solidFill>
              </a:rPr>
              <a:t>an optimal </a:t>
            </a:r>
            <a:r>
              <a:rPr lang="en-US" sz="3200" dirty="0">
                <a:solidFill>
                  <a:srgbClr val="FF0000"/>
                </a:solidFill>
              </a:rPr>
              <a:t>balance between </a:t>
            </a:r>
            <a:r>
              <a:rPr lang="en-US" sz="3200" dirty="0"/>
              <a:t>investments </a:t>
            </a:r>
            <a:r>
              <a:rPr lang="en-US" sz="3200" dirty="0" smtClean="0"/>
              <a:t>in health </a:t>
            </a:r>
            <a:r>
              <a:rPr lang="en-US" sz="3200" dirty="0"/>
              <a:t>promotion, illness prevention, diagnostic</a:t>
            </a:r>
            <a:r>
              <a:rPr lang="en-US" sz="3200" dirty="0" smtClean="0"/>
              <a:t>, treatment</a:t>
            </a:r>
            <a:r>
              <a:rPr lang="en-US" sz="3200" dirty="0"/>
              <a:t>, care and </a:t>
            </a:r>
            <a:r>
              <a:rPr lang="en-US" sz="3200" dirty="0" smtClean="0"/>
              <a:t>rehabilitation services </a:t>
            </a:r>
            <a:r>
              <a:rPr lang="en-US" sz="3200" dirty="0"/>
              <a:t>in a health system. </a:t>
            </a:r>
            <a:endParaRPr lang="en-US" sz="3200" dirty="0" smtClean="0"/>
          </a:p>
          <a:p>
            <a:r>
              <a:rPr lang="en-US" sz="3200" dirty="0" smtClean="0"/>
              <a:t>Such an expanded </a:t>
            </a:r>
            <a:r>
              <a:rPr lang="en-US" sz="3200" dirty="0"/>
              <a:t>role need not always be </a:t>
            </a:r>
            <a:r>
              <a:rPr lang="en-US" sz="3200" dirty="0" smtClean="0"/>
              <a:t>achieved through </a:t>
            </a:r>
            <a:r>
              <a:rPr lang="en-US" sz="3200" dirty="0"/>
              <a:t>an increase in direct health </a:t>
            </a:r>
            <a:r>
              <a:rPr lang="en-US" sz="3200" dirty="0" smtClean="0"/>
              <a:t>system activity. </a:t>
            </a:r>
            <a:r>
              <a:rPr lang="en-US" sz="2400" dirty="0" smtClean="0"/>
              <a:t>(Wise &amp; </a:t>
            </a:r>
            <a:r>
              <a:rPr lang="en-US" sz="2400" dirty="0" err="1" smtClean="0"/>
              <a:t>Nutbeam</a:t>
            </a:r>
            <a:r>
              <a:rPr lang="en-US" sz="2400" dirty="0" smtClean="0"/>
              <a:t>, 2007) </a:t>
            </a:r>
            <a:endParaRPr lang="en-US" sz="3200" dirty="0"/>
          </a:p>
        </p:txBody>
      </p:sp>
    </p:spTree>
    <p:extLst>
      <p:ext uri="{BB962C8B-B14F-4D97-AF65-F5344CB8AC3E}">
        <p14:creationId xmlns:p14="http://schemas.microsoft.com/office/powerpoint/2010/main" val="3826615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purposes of re-orienting health services</a:t>
            </a:r>
            <a:endParaRPr lang="en-US" dirty="0"/>
          </a:p>
        </p:txBody>
      </p:sp>
      <p:sp>
        <p:nvSpPr>
          <p:cNvPr id="3" name="Content Placeholder 2"/>
          <p:cNvSpPr>
            <a:spLocks noGrp="1"/>
          </p:cNvSpPr>
          <p:nvPr>
            <p:ph idx="1"/>
          </p:nvPr>
        </p:nvSpPr>
        <p:spPr/>
        <p:txBody>
          <a:bodyPr>
            <a:normAutofit/>
          </a:bodyPr>
          <a:lstStyle/>
          <a:p>
            <a:pPr lvl="0"/>
            <a:r>
              <a:rPr lang="en-US" sz="3600" dirty="0"/>
              <a:t>In short, the purposes of </a:t>
            </a:r>
            <a:r>
              <a:rPr lang="en-US" sz="3600" dirty="0" smtClean="0"/>
              <a:t>re-orienting health </a:t>
            </a:r>
            <a:r>
              <a:rPr lang="en-US" sz="3600" dirty="0"/>
              <a:t>services as proposed in the </a:t>
            </a:r>
            <a:r>
              <a:rPr lang="en-US" sz="3600" dirty="0" smtClean="0"/>
              <a:t>Ottawa Charter </a:t>
            </a:r>
            <a:r>
              <a:rPr lang="en-US" sz="3600" dirty="0"/>
              <a:t>were </a:t>
            </a:r>
            <a:endParaRPr lang="en-US" sz="3600" dirty="0" smtClean="0"/>
          </a:p>
          <a:p>
            <a:pPr lvl="1"/>
            <a:r>
              <a:rPr lang="en-US" sz="3200" dirty="0" smtClean="0">
                <a:solidFill>
                  <a:srgbClr val="FF0000"/>
                </a:solidFill>
              </a:rPr>
              <a:t>to </a:t>
            </a:r>
            <a:r>
              <a:rPr lang="en-US" sz="3200" dirty="0">
                <a:solidFill>
                  <a:srgbClr val="FF0000"/>
                </a:solidFill>
              </a:rPr>
              <a:t>achieve a better balance </a:t>
            </a:r>
            <a:r>
              <a:rPr lang="en-US" sz="3200" dirty="0" smtClean="0">
                <a:solidFill>
                  <a:srgbClr val="FF0000"/>
                </a:solidFill>
              </a:rPr>
              <a:t>in investment </a:t>
            </a:r>
            <a:r>
              <a:rPr lang="en-US" sz="3200" dirty="0">
                <a:solidFill>
                  <a:srgbClr val="FF0000"/>
                </a:solidFill>
              </a:rPr>
              <a:t>between prevention and treatment</a:t>
            </a:r>
            <a:r>
              <a:rPr lang="en-US" sz="3200" dirty="0" smtClean="0">
                <a:solidFill>
                  <a:srgbClr val="FF0000"/>
                </a:solidFill>
              </a:rPr>
              <a:t>, and </a:t>
            </a:r>
            <a:endParaRPr lang="en-US" sz="3200" dirty="0" smtClean="0">
              <a:solidFill>
                <a:srgbClr val="FF0000"/>
              </a:solidFill>
            </a:endParaRPr>
          </a:p>
          <a:p>
            <a:pPr lvl="1"/>
            <a:r>
              <a:rPr lang="en-US" sz="3200" dirty="0" smtClean="0">
                <a:solidFill>
                  <a:srgbClr val="FF0000"/>
                </a:solidFill>
              </a:rPr>
              <a:t>to </a:t>
            </a:r>
            <a:r>
              <a:rPr lang="en-US" sz="3200" dirty="0">
                <a:solidFill>
                  <a:srgbClr val="FF0000"/>
                </a:solidFill>
              </a:rPr>
              <a:t>include a focus on </a:t>
            </a:r>
            <a:r>
              <a:rPr lang="en-US" sz="3200" dirty="0" smtClean="0">
                <a:solidFill>
                  <a:srgbClr val="FF0000"/>
                </a:solidFill>
              </a:rPr>
              <a:t>population health </a:t>
            </a:r>
            <a:r>
              <a:rPr lang="en-US" sz="3200" dirty="0">
                <a:solidFill>
                  <a:srgbClr val="FF0000"/>
                </a:solidFill>
              </a:rPr>
              <a:t>outcomes alongside the focus </a:t>
            </a:r>
            <a:r>
              <a:rPr lang="en-US" sz="3200" dirty="0" smtClean="0">
                <a:solidFill>
                  <a:srgbClr val="FF0000"/>
                </a:solidFill>
              </a:rPr>
              <a:t>on individual </a:t>
            </a:r>
            <a:r>
              <a:rPr lang="en-US" sz="3200" dirty="0">
                <a:solidFill>
                  <a:srgbClr val="FF0000"/>
                </a:solidFill>
              </a:rPr>
              <a:t>health outcomes</a:t>
            </a:r>
            <a:r>
              <a:rPr lang="en-US" sz="3200" dirty="0" smtClean="0">
                <a:solidFill>
                  <a:srgbClr val="FF0000"/>
                </a:solidFill>
              </a:rPr>
              <a:t>.</a:t>
            </a:r>
            <a:r>
              <a:rPr lang="en-US" sz="2000" dirty="0">
                <a:solidFill>
                  <a:srgbClr val="FF0000"/>
                </a:solidFill>
              </a:rPr>
              <a:t> </a:t>
            </a:r>
            <a:r>
              <a:rPr lang="en-US" sz="2000" dirty="0">
                <a:solidFill>
                  <a:prstClr val="black"/>
                </a:solidFill>
              </a:rPr>
              <a:t>(Wise &amp; </a:t>
            </a:r>
            <a:r>
              <a:rPr lang="en-US" sz="2000" dirty="0" err="1">
                <a:solidFill>
                  <a:prstClr val="black"/>
                </a:solidFill>
              </a:rPr>
              <a:t>Nutbeam</a:t>
            </a:r>
            <a:r>
              <a:rPr lang="en-US" sz="2000" dirty="0">
                <a:solidFill>
                  <a:prstClr val="black"/>
                </a:solidFill>
              </a:rPr>
              <a:t>, </a:t>
            </a:r>
            <a:r>
              <a:rPr lang="en-US" sz="2000" dirty="0" smtClean="0">
                <a:solidFill>
                  <a:prstClr val="black"/>
                </a:solidFill>
              </a:rPr>
              <a:t>2007; Johansson</a:t>
            </a:r>
            <a:r>
              <a:rPr lang="en-US" sz="2000" dirty="0">
                <a:solidFill>
                  <a:prstClr val="black"/>
                </a:solidFill>
              </a:rPr>
              <a:t>, </a:t>
            </a:r>
            <a:r>
              <a:rPr lang="en-US" sz="2000" dirty="0" err="1">
                <a:solidFill>
                  <a:prstClr val="black"/>
                </a:solidFill>
              </a:rPr>
              <a:t>Weinehall</a:t>
            </a:r>
            <a:r>
              <a:rPr lang="en-US" sz="2000" dirty="0">
                <a:solidFill>
                  <a:prstClr val="black"/>
                </a:solidFill>
              </a:rPr>
              <a:t>, &amp; </a:t>
            </a:r>
            <a:r>
              <a:rPr lang="en-US" sz="2000" dirty="0" err="1">
                <a:solidFill>
                  <a:prstClr val="black"/>
                </a:solidFill>
              </a:rPr>
              <a:t>Emmelin</a:t>
            </a:r>
            <a:r>
              <a:rPr lang="en-US" sz="2000" dirty="0">
                <a:solidFill>
                  <a:prstClr val="black"/>
                </a:solidFill>
              </a:rPr>
              <a:t>, 2010).</a:t>
            </a:r>
          </a:p>
          <a:p>
            <a:endParaRPr lang="en-US" dirty="0" smtClean="0">
              <a:solidFill>
                <a:prstClr val="black"/>
              </a:solidFill>
            </a:endParaRPr>
          </a:p>
        </p:txBody>
      </p:sp>
    </p:spTree>
    <p:extLst>
      <p:ext uri="{BB962C8B-B14F-4D97-AF65-F5344CB8AC3E}">
        <p14:creationId xmlns:p14="http://schemas.microsoft.com/office/powerpoint/2010/main" val="2378663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 to reorient …</a:t>
            </a:r>
            <a:endParaRPr lang="en-US" dirty="0"/>
          </a:p>
        </p:txBody>
      </p:sp>
      <p:sp>
        <p:nvSpPr>
          <p:cNvPr id="3" name="Content Placeholder 2"/>
          <p:cNvSpPr>
            <a:spLocks noGrp="1"/>
          </p:cNvSpPr>
          <p:nvPr>
            <p:ph idx="1"/>
          </p:nvPr>
        </p:nvSpPr>
        <p:spPr/>
        <p:txBody>
          <a:bodyPr/>
          <a:lstStyle/>
          <a:p>
            <a:r>
              <a:rPr lang="en-US" dirty="0"/>
              <a:t>Nevertheless, the need to better balance investment among cure, care, prevention and health promotion </a:t>
            </a:r>
            <a:r>
              <a:rPr lang="en-US" dirty="0">
                <a:solidFill>
                  <a:srgbClr val="FF0000"/>
                </a:solidFill>
              </a:rPr>
              <a:t>is as important today as it was in </a:t>
            </a:r>
            <a:r>
              <a:rPr lang="en-US" dirty="0" smtClean="0">
                <a:solidFill>
                  <a:srgbClr val="FF0000"/>
                </a:solidFill>
              </a:rPr>
              <a:t>1986</a:t>
            </a:r>
            <a:r>
              <a:rPr lang="en-US" sz="1800" dirty="0">
                <a:solidFill>
                  <a:prstClr val="black"/>
                </a:solidFill>
              </a:rPr>
              <a:t> (ZIGLIO, SIMPSON, &amp; TSOUROS, 2011</a:t>
            </a:r>
            <a:r>
              <a:rPr lang="en-US" sz="1800" dirty="0" smtClean="0">
                <a:solidFill>
                  <a:prstClr val="black"/>
                </a:solidFill>
              </a:rPr>
              <a:t>).</a:t>
            </a:r>
            <a:r>
              <a:rPr lang="en-US" dirty="0" smtClean="0"/>
              <a:t> </a:t>
            </a:r>
          </a:p>
          <a:p>
            <a:endParaRPr lang="en-US" dirty="0" smtClean="0"/>
          </a:p>
          <a:p>
            <a:r>
              <a:rPr lang="en-US" b="1" dirty="0" smtClean="0">
                <a:solidFill>
                  <a:srgbClr val="FF0000"/>
                </a:solidFill>
              </a:rPr>
              <a:t>Current </a:t>
            </a:r>
            <a:r>
              <a:rPr lang="en-US" b="1" dirty="0">
                <a:solidFill>
                  <a:srgbClr val="FF0000"/>
                </a:solidFill>
              </a:rPr>
              <a:t>global health issues</a:t>
            </a:r>
            <a:r>
              <a:rPr lang="en-US" dirty="0"/>
              <a:t>, including the economic crisis, climate change and a wide range of public health threats, pose both new challenges and new opportunities to reframe, reposition and renew efforts to strengthen health promotion and its role in re-orienting health services </a:t>
            </a:r>
            <a:r>
              <a:rPr lang="en-US" sz="1800" dirty="0"/>
              <a:t>(ZIGLIO, SIMPSON, &amp; TSOUROS, 2011).</a:t>
            </a:r>
          </a:p>
          <a:p>
            <a:endParaRPr lang="en-US" dirty="0"/>
          </a:p>
        </p:txBody>
      </p:sp>
    </p:spTree>
    <p:extLst>
      <p:ext uri="{BB962C8B-B14F-4D97-AF65-F5344CB8AC3E}">
        <p14:creationId xmlns:p14="http://schemas.microsoft.com/office/powerpoint/2010/main" val="1558477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Make health systems part of the solution not part of the problem</a:t>
            </a:r>
            <a:r>
              <a:rPr lang="en-US" b="1" dirty="0" smtClean="0"/>
              <a:t>!</a:t>
            </a:r>
            <a:endParaRPr lang="en-US" dirty="0"/>
          </a:p>
        </p:txBody>
      </p:sp>
      <p:sp>
        <p:nvSpPr>
          <p:cNvPr id="3" name="Content Placeholder 2"/>
          <p:cNvSpPr>
            <a:spLocks noGrp="1"/>
          </p:cNvSpPr>
          <p:nvPr>
            <p:ph idx="1"/>
          </p:nvPr>
        </p:nvSpPr>
        <p:spPr/>
        <p:txBody>
          <a:bodyPr>
            <a:normAutofit/>
          </a:bodyPr>
          <a:lstStyle/>
          <a:p>
            <a:r>
              <a:rPr lang="en-US" sz="3200" dirty="0" smtClean="0"/>
              <a:t>In </a:t>
            </a:r>
            <a:r>
              <a:rPr lang="en-US" sz="3200" dirty="0"/>
              <a:t>today’s context, therefore, strengthening the promotion and protection of the health of individuals and communities as a core activity of health systems is not optional but a must. </a:t>
            </a:r>
            <a:r>
              <a:rPr lang="en-US" sz="2000" dirty="0"/>
              <a:t>(ZIGLIO, SIMPSON, &amp; TSOUROS, 2011)</a:t>
            </a:r>
            <a:endParaRPr lang="en-US" sz="3200" dirty="0"/>
          </a:p>
          <a:p>
            <a:endParaRPr lang="en-US" sz="3200" dirty="0"/>
          </a:p>
        </p:txBody>
      </p:sp>
    </p:spTree>
    <p:extLst>
      <p:ext uri="{BB962C8B-B14F-4D97-AF65-F5344CB8AC3E}">
        <p14:creationId xmlns:p14="http://schemas.microsoft.com/office/powerpoint/2010/main" val="2728254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595</TotalTime>
  <Words>4467</Words>
  <Application>Microsoft Office PowerPoint</Application>
  <PresentationFormat>Widescreen</PresentationFormat>
  <Paragraphs>224</Paragraphs>
  <Slides>40</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Toward a more health promoting health services</vt:lpstr>
      <vt:lpstr>Introduction </vt:lpstr>
      <vt:lpstr>Introduction</vt:lpstr>
      <vt:lpstr>Health systems are defined as:</vt:lpstr>
      <vt:lpstr>A well-functioning health system</vt:lpstr>
      <vt:lpstr>What do we mean by re-orienting health services?</vt:lpstr>
      <vt:lpstr>the purposes of re-orienting health services</vt:lpstr>
      <vt:lpstr>The need to reorient …</vt:lpstr>
      <vt:lpstr>Make health systems part of the solution not part of the problem!</vt:lpstr>
      <vt:lpstr>Acting on SDH</vt:lpstr>
      <vt:lpstr>Functions of health systems</vt:lpstr>
      <vt:lpstr>Principles of health promotion</vt:lpstr>
      <vt:lpstr>health promotion can help</vt:lpstr>
      <vt:lpstr>health promotion …</vt:lpstr>
      <vt:lpstr>Re-orienting health services; lethargic progress</vt:lpstr>
      <vt:lpstr>Evidence of lethargic progress towards …</vt:lpstr>
      <vt:lpstr>Evidence of lethargic progress towards …</vt:lpstr>
      <vt:lpstr>Evidence of lethargic progress towards …</vt:lpstr>
      <vt:lpstr>Consequences </vt:lpstr>
      <vt:lpstr> a study by Zare et al (2014) in Iran</vt:lpstr>
      <vt:lpstr>Consequences </vt:lpstr>
      <vt:lpstr>Sustainabilty!</vt:lpstr>
      <vt:lpstr>Challenges/barriers</vt:lpstr>
      <vt:lpstr>Challenges/barriers</vt:lpstr>
      <vt:lpstr>Challenges/barriers</vt:lpstr>
      <vt:lpstr>Challenges/barriers</vt:lpstr>
      <vt:lpstr>Challenges/barriers</vt:lpstr>
      <vt:lpstr>Challenges/barriers</vt:lpstr>
      <vt:lpstr>Challenges/barriers</vt:lpstr>
      <vt:lpstr>The biopsychosocial model</vt:lpstr>
      <vt:lpstr>Challenges/barriers</vt:lpstr>
      <vt:lpstr>Challenges/barriers</vt:lpstr>
      <vt:lpstr>Challenges/barriers</vt:lpstr>
      <vt:lpstr>a multifaceted and complex process</vt:lpstr>
      <vt:lpstr>The intended adopters (the health professionals) </vt:lpstr>
      <vt:lpstr>The intended adopters (the health professionals) </vt:lpstr>
      <vt:lpstr>the context (Organizational structures)</vt:lpstr>
      <vt:lpstr>opportunities for</vt:lpstr>
      <vt:lpstr>The final word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 a more health promoting health services</dc:title>
  <dc:creator>Admin</dc:creator>
  <cp:lastModifiedBy>Admin</cp:lastModifiedBy>
  <cp:revision>44</cp:revision>
  <dcterms:created xsi:type="dcterms:W3CDTF">2015-05-18T06:32:59Z</dcterms:created>
  <dcterms:modified xsi:type="dcterms:W3CDTF">2015-05-18T23:06:39Z</dcterms:modified>
</cp:coreProperties>
</file>