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7" r:id="rId2"/>
    <p:sldId id="258" r:id="rId3"/>
    <p:sldId id="292" r:id="rId4"/>
    <p:sldId id="301" r:id="rId5"/>
    <p:sldId id="287" r:id="rId6"/>
    <p:sldId id="288" r:id="rId7"/>
    <p:sldId id="282" r:id="rId8"/>
    <p:sldId id="283" r:id="rId9"/>
    <p:sldId id="284" r:id="rId10"/>
    <p:sldId id="263" r:id="rId11"/>
    <p:sldId id="285" r:id="rId12"/>
    <p:sldId id="286" r:id="rId13"/>
    <p:sldId id="280" r:id="rId14"/>
    <p:sldId id="281" r:id="rId15"/>
    <p:sldId id="262" r:id="rId16"/>
    <p:sldId id="289" r:id="rId17"/>
    <p:sldId id="279" r:id="rId18"/>
    <p:sldId id="261" r:id="rId19"/>
    <p:sldId id="296" r:id="rId20"/>
    <p:sldId id="290" r:id="rId21"/>
    <p:sldId id="264" r:id="rId22"/>
    <p:sldId id="295" r:id="rId23"/>
    <p:sldId id="265" r:id="rId24"/>
    <p:sldId id="266" r:id="rId25"/>
    <p:sldId id="273" r:id="rId26"/>
    <p:sldId id="291" r:id="rId27"/>
    <p:sldId id="274" r:id="rId28"/>
    <p:sldId id="299" r:id="rId29"/>
    <p:sldId id="298" r:id="rId30"/>
    <p:sldId id="278" r:id="rId31"/>
    <p:sldId id="29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sung" initials="s"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64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60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32880A-1661-453A-89A7-996C5B6BDF6D}" type="datetimeFigureOut">
              <a:rPr lang="en-US" smtClean="0"/>
              <a:pPr/>
              <a:t>5/13/2015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E97FBD-57E1-4C7E-8FF5-AB144623E66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SO MUCH</a:t>
            </a:r>
            <a:endParaRPr lang="en-US" dirty="0"/>
          </a:p>
        </p:txBody>
      </p:sp>
      <p:sp>
        <p:nvSpPr>
          <p:cNvPr id="4" name="Slide Number Placeholder 3"/>
          <p:cNvSpPr>
            <a:spLocks noGrp="1"/>
          </p:cNvSpPr>
          <p:nvPr>
            <p:ph type="sldNum" sz="quarter" idx="10"/>
          </p:nvPr>
        </p:nvSpPr>
        <p:spPr/>
        <p:txBody>
          <a:bodyPr/>
          <a:lstStyle/>
          <a:p>
            <a:fld id="{5DE97FBD-57E1-4C7E-8FF5-AB144623E667}" type="slidenum">
              <a:rPr lang="en-US" smtClean="0"/>
              <a:pPr/>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C3AA973-D5AA-40F1-97F6-DC14332E9164}" type="datetimeFigureOut">
              <a:rPr lang="en-US" smtClean="0"/>
              <a:pPr/>
              <a:t>5/13/2015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75914CA8-3652-4D93-902E-29796C8535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3AA973-D5AA-40F1-97F6-DC14332E9164}"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14CA8-3652-4D93-902E-29796C8535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3AA973-D5AA-40F1-97F6-DC14332E9164}"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14CA8-3652-4D93-902E-29796C8535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C3AA973-D5AA-40F1-97F6-DC14332E9164}" type="datetimeFigureOut">
              <a:rPr lang="en-US" smtClean="0"/>
              <a:pPr/>
              <a:t>5/13/2015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75914CA8-3652-4D93-902E-29796C8535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3C3AA973-D5AA-40F1-97F6-DC14332E9164}" type="datetimeFigureOut">
              <a:rPr lang="en-US" smtClean="0"/>
              <a:pPr/>
              <a:t>5/13/2015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75914CA8-3652-4D93-902E-29796C853576}"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C3AA973-D5AA-40F1-97F6-DC14332E9164}" type="datetimeFigureOut">
              <a:rPr lang="en-US" smtClean="0"/>
              <a:pPr/>
              <a:t>5/13/2015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5914CA8-3652-4D93-902E-29796C8535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3C3AA973-D5AA-40F1-97F6-DC14332E9164}"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75914CA8-3652-4D93-902E-29796C853576}"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C3AA973-D5AA-40F1-97F6-DC14332E9164}" type="datetimeFigureOut">
              <a:rPr lang="en-US" smtClean="0"/>
              <a:pPr/>
              <a:t>5/13/2015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14CA8-3652-4D93-902E-29796C8535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C3AA973-D5AA-40F1-97F6-DC14332E9164}" type="datetimeFigureOut">
              <a:rPr lang="en-US" smtClean="0"/>
              <a:pPr/>
              <a:t>5/13/2015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914CA8-3652-4D93-902E-29796C8535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C3AA973-D5AA-40F1-97F6-DC14332E9164}" type="datetimeFigureOut">
              <a:rPr lang="en-US" smtClean="0"/>
              <a:pPr/>
              <a:t>5/13/2015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914CA8-3652-4D93-902E-29796C8535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3C3AA973-D5AA-40F1-97F6-DC14332E9164}"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5914CA8-3652-4D93-902E-29796C853576}"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C3AA973-D5AA-40F1-97F6-DC14332E9164}" type="datetimeFigureOut">
              <a:rPr lang="en-US" smtClean="0"/>
              <a:pPr/>
              <a:t>5/13/2015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5914CA8-3652-4D93-902E-29796C853576}"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4722"/>
          </a:xfrm>
        </p:spPr>
        <p:txBody>
          <a:bodyPr>
            <a:normAutofit fontScale="90000"/>
          </a:bodyPr>
          <a:lstStyle/>
          <a:p>
            <a:pPr algn="ctr"/>
            <a:r>
              <a:rPr lang="en-US" b="1" dirty="0" smtClean="0"/>
              <a:t/>
            </a:r>
            <a:br>
              <a:rPr lang="en-US" b="1" dirty="0" smtClean="0"/>
            </a:br>
            <a:r>
              <a:rPr lang="en-US" b="1" dirty="0"/>
              <a:t/>
            </a:r>
            <a:br>
              <a:rPr lang="en-US" b="1" dirty="0"/>
            </a:br>
            <a:r>
              <a:rPr lang="en-US" b="1" dirty="0" smtClean="0"/>
              <a:t/>
            </a:r>
            <a:br>
              <a:rPr lang="en-US" b="1" dirty="0" smtClean="0"/>
            </a:br>
            <a:r>
              <a:rPr lang="en-US" b="1" dirty="0" smtClean="0"/>
              <a:t>Future Challenges &amp; Directions</a:t>
            </a:r>
            <a:r>
              <a:rPr lang="en-US" dirty="0" smtClean="0"/>
              <a:t/>
            </a:r>
            <a:br>
              <a:rPr lang="en-US" dirty="0" smtClean="0"/>
            </a:br>
            <a:r>
              <a:rPr lang="en-US" b="1" dirty="0" smtClean="0"/>
              <a:t>For</a:t>
            </a:r>
            <a:r>
              <a:rPr lang="en-US" dirty="0"/>
              <a:t/>
            </a:r>
            <a:br>
              <a:rPr lang="en-US" dirty="0"/>
            </a:br>
            <a:r>
              <a:rPr lang="en-US" b="1" dirty="0" smtClean="0"/>
              <a:t>H. </a:t>
            </a:r>
            <a:r>
              <a:rPr lang="en-US" b="1" dirty="0"/>
              <a:t>Education &amp; </a:t>
            </a:r>
            <a:r>
              <a:rPr lang="en-US" b="1" dirty="0" smtClean="0"/>
              <a:t>H. </a:t>
            </a:r>
            <a:r>
              <a:rPr lang="en-US" b="1" dirty="0"/>
              <a:t>Promotion</a:t>
            </a:r>
            <a:r>
              <a:rPr lang="en-US" dirty="0"/>
              <a:t/>
            </a:r>
            <a:br>
              <a:rPr lang="en-US" dirty="0"/>
            </a:br>
            <a:r>
              <a:rPr lang="en-US" b="1" dirty="0"/>
              <a:t> </a:t>
            </a:r>
            <a:r>
              <a:rPr lang="en-US" dirty="0"/>
              <a:t/>
            </a:r>
            <a:br>
              <a:rPr lang="en-US" dirty="0"/>
            </a:br>
            <a:r>
              <a:rPr lang="en-US" sz="2200" dirty="0" smtClean="0"/>
              <a:t>By;</a:t>
            </a:r>
            <a:r>
              <a:rPr lang="en-US" sz="2200" b="1" dirty="0"/>
              <a:t> </a:t>
            </a:r>
            <a:r>
              <a:rPr lang="en-US" sz="2700" b="1" dirty="0" smtClean="0"/>
              <a:t/>
            </a:r>
            <a:br>
              <a:rPr lang="en-US" sz="2700" b="1" dirty="0" smtClean="0"/>
            </a:br>
            <a:r>
              <a:rPr lang="en-US" sz="2700" dirty="0"/>
              <a:t/>
            </a:r>
            <a:br>
              <a:rPr lang="en-US" sz="2700" dirty="0"/>
            </a:br>
            <a:r>
              <a:rPr lang="en-US" sz="3100" b="1" dirty="0" smtClean="0"/>
              <a:t>TAVAKOLI   </a:t>
            </a:r>
            <a:r>
              <a:rPr lang="en-US" sz="3100" b="1" dirty="0"/>
              <a:t>REZA, Ph.D.  </a:t>
            </a:r>
            <a:r>
              <a:rPr lang="en-US" b="1" dirty="0" smtClean="0"/>
              <a:t/>
            </a:r>
            <a:br>
              <a:rPr lang="en-US" b="1" dirty="0" smtClean="0"/>
            </a:br>
            <a:r>
              <a:rPr lang="en-US" dirty="0"/>
              <a:t/>
            </a:r>
            <a:br>
              <a:rPr lang="en-US" dirty="0"/>
            </a:br>
            <a:r>
              <a:rPr lang="en-US" sz="2200" b="1" dirty="0"/>
              <a:t>Address: </a:t>
            </a:r>
            <a:r>
              <a:rPr lang="en-US" sz="2200" b="1" dirty="0" smtClean="0"/>
              <a:t/>
            </a:r>
            <a:br>
              <a:rPr lang="en-US" sz="2200" b="1" dirty="0" smtClean="0"/>
            </a:br>
            <a:r>
              <a:rPr lang="en-US" sz="2200" b="1" dirty="0" smtClean="0"/>
              <a:t>Department </a:t>
            </a:r>
            <a:r>
              <a:rPr lang="en-US" sz="2200" b="1" dirty="0"/>
              <a:t>of Health Education &amp; Promotion</a:t>
            </a:r>
            <a:r>
              <a:rPr lang="en-US" sz="2200" b="1" dirty="0" smtClean="0"/>
              <a:t>,</a:t>
            </a:r>
            <a:br>
              <a:rPr lang="en-US" sz="2200" b="1" dirty="0" smtClean="0"/>
            </a:br>
            <a:r>
              <a:rPr lang="en-US" sz="2200" b="1" dirty="0" smtClean="0"/>
              <a:t> </a:t>
            </a:r>
            <a:r>
              <a:rPr lang="en-US" sz="2200" b="1" dirty="0"/>
              <a:t>Faculty of Med. Sciences, SRB, I.A.U. Tehran, Iran</a:t>
            </a:r>
            <a:r>
              <a:rPr lang="en-US" dirty="0"/>
              <a:t/>
            </a:r>
            <a:br>
              <a:rPr lang="en-US" dirty="0"/>
            </a:br>
            <a:r>
              <a:rPr lang="en-US" sz="2200" b="1" dirty="0" err="1"/>
              <a:t>E.mail</a:t>
            </a:r>
            <a:r>
              <a:rPr lang="en-US" sz="2200" b="1" dirty="0"/>
              <a:t>: r-</a:t>
            </a:r>
            <a:r>
              <a:rPr lang="en-US" sz="2200" b="1" dirty="0" err="1"/>
              <a:t>tavakoli</a:t>
            </a:r>
            <a:r>
              <a:rPr lang="en-US" sz="2200" b="1" dirty="0"/>
              <a:t>@ srbiau.ac.ir</a:t>
            </a:r>
            <a:r>
              <a:rPr lang="en-US" sz="2200" dirty="0"/>
              <a:t/>
            </a:r>
            <a:br>
              <a:rPr lang="en-US" sz="2200" dirty="0"/>
            </a:br>
            <a:r>
              <a:rPr lang="en-US" sz="2000" b="1" dirty="0"/>
              <a:t>Mobile; 0912-126-9156</a:t>
            </a:r>
            <a:r>
              <a:rPr lang="en-US" sz="4000" dirty="0"/>
              <a:t/>
            </a:r>
            <a:br>
              <a:rPr lang="en-US" sz="4000" dirty="0"/>
            </a:br>
            <a:r>
              <a:rPr lang="en-US" b="1" dirty="0"/>
              <a:t/>
            </a:r>
            <a:br>
              <a:rPr lang="en-US" b="1" dirty="0"/>
            </a:br>
            <a:r>
              <a:rPr lang="en-US" b="1" dirty="0"/>
              <a:t> </a:t>
            </a:r>
            <a:r>
              <a:rPr lang="en-US" dirty="0"/>
              <a:t/>
            </a:r>
            <a:br>
              <a:rPr lang="en-US" dirty="0"/>
            </a:br>
            <a:endParaRPr lang="en-US" dirty="0"/>
          </a:p>
        </p:txBody>
      </p:sp>
    </p:spTree>
  </p:cSld>
  <p:clrMapOvr>
    <a:masterClrMapping/>
  </p:clrMapOvr>
  <p:transition>
    <p:pull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pPr algn="ctr"/>
            <a:r>
              <a:rPr lang="en-US" sz="5400" b="1" dirty="0" smtClean="0"/>
              <a:t>CHALLENGES</a:t>
            </a:r>
            <a:endParaRPr lang="en-US" sz="5400" dirty="0"/>
          </a:p>
        </p:txBody>
      </p:sp>
      <p:sp>
        <p:nvSpPr>
          <p:cNvPr id="3" name="Content Placeholder 2"/>
          <p:cNvSpPr>
            <a:spLocks noGrp="1"/>
          </p:cNvSpPr>
          <p:nvPr>
            <p:ph idx="1"/>
          </p:nvPr>
        </p:nvSpPr>
        <p:spPr>
          <a:xfrm>
            <a:off x="214282" y="1214422"/>
            <a:ext cx="8643998" cy="5643578"/>
          </a:xfrm>
        </p:spPr>
        <p:txBody>
          <a:bodyPr>
            <a:normAutofit/>
          </a:bodyPr>
          <a:lstStyle/>
          <a:p>
            <a:r>
              <a:rPr lang="en-US" b="1" i="1" u="sng" dirty="0" smtClean="0"/>
              <a:t>Instructional technology</a:t>
            </a:r>
          </a:p>
          <a:p>
            <a:pPr>
              <a:buNone/>
            </a:pPr>
            <a:r>
              <a:rPr lang="en-US" b="1" dirty="0" smtClean="0"/>
              <a:t>	</a:t>
            </a:r>
            <a:r>
              <a:rPr lang="en-US" dirty="0" smtClean="0"/>
              <a:t>“ Just as today’s technology changes was </a:t>
            </a:r>
            <a:r>
              <a:rPr lang="en-US" b="1" dirty="0" smtClean="0"/>
              <a:t>yesterday’s dream</a:t>
            </a:r>
            <a:r>
              <a:rPr lang="en-US" dirty="0" smtClean="0"/>
              <a:t>, tomorrow’s educational technology is </a:t>
            </a:r>
            <a:r>
              <a:rPr lang="en-US" b="1" dirty="0" smtClean="0"/>
              <a:t>today’s</a:t>
            </a:r>
            <a:r>
              <a:rPr lang="en-US" dirty="0" smtClean="0"/>
              <a:t> </a:t>
            </a:r>
            <a:r>
              <a:rPr lang="en-US" b="1" dirty="0" smtClean="0"/>
              <a:t>dream.</a:t>
            </a:r>
            <a:r>
              <a:rPr lang="en-US" dirty="0" smtClean="0"/>
              <a:t>” </a:t>
            </a:r>
          </a:p>
          <a:p>
            <a:pPr>
              <a:buNone/>
            </a:pPr>
            <a:r>
              <a:rPr lang="en-US" dirty="0" smtClean="0"/>
              <a:t>	The speed of changes in this area is unbelievable. Changing  tech. which refers to the rapidly changing media that are used to </a:t>
            </a:r>
            <a:r>
              <a:rPr lang="en-US" b="1" dirty="0" smtClean="0"/>
              <a:t>conduct education</a:t>
            </a:r>
            <a:r>
              <a:rPr lang="en-US" dirty="0" smtClean="0"/>
              <a:t>.</a:t>
            </a:r>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5400" b="1" dirty="0" smtClean="0"/>
              <a:t>CHALLENGES</a:t>
            </a:r>
            <a:endParaRPr lang="en-US" sz="5400" dirty="0"/>
          </a:p>
        </p:txBody>
      </p:sp>
      <p:sp>
        <p:nvSpPr>
          <p:cNvPr id="3" name="Content Placeholder 2"/>
          <p:cNvSpPr>
            <a:spLocks noGrp="1"/>
          </p:cNvSpPr>
          <p:nvPr>
            <p:ph idx="1"/>
          </p:nvPr>
        </p:nvSpPr>
        <p:spPr>
          <a:xfrm>
            <a:off x="457200" y="1600200"/>
            <a:ext cx="8229600" cy="4972072"/>
          </a:xfrm>
        </p:spPr>
        <p:txBody>
          <a:bodyPr>
            <a:noAutofit/>
          </a:bodyPr>
          <a:lstStyle/>
          <a:p>
            <a:r>
              <a:rPr lang="en-US" sz="3600" b="1" i="1" u="sng" dirty="0" smtClean="0"/>
              <a:t>Instructional technology</a:t>
            </a:r>
          </a:p>
          <a:p>
            <a:pPr lvl="1">
              <a:buNone/>
            </a:pPr>
            <a:r>
              <a:rPr lang="en-US" sz="3200" dirty="0" smtClean="0"/>
              <a:t>Professional preparation programs will be required to produce </a:t>
            </a:r>
            <a:r>
              <a:rPr lang="en-US" sz="3200" b="1" i="1" dirty="0" smtClean="0"/>
              <a:t>Professionals </a:t>
            </a:r>
            <a:r>
              <a:rPr lang="en-US" sz="3200" dirty="0" smtClean="0"/>
              <a:t>who:</a:t>
            </a:r>
          </a:p>
          <a:p>
            <a:pPr lvl="1">
              <a:buNone/>
            </a:pPr>
            <a:r>
              <a:rPr lang="en-US" sz="3200" b="1" dirty="0" smtClean="0"/>
              <a:t>develop </a:t>
            </a:r>
            <a:r>
              <a:rPr lang="en-US" sz="3200" dirty="0" smtClean="0"/>
              <a:t>new media as technology advances, </a:t>
            </a:r>
          </a:p>
          <a:p>
            <a:pPr lvl="1">
              <a:buNone/>
            </a:pPr>
            <a:r>
              <a:rPr lang="en-US" sz="3200" b="1" dirty="0" smtClean="0"/>
              <a:t>assess </a:t>
            </a:r>
            <a:r>
              <a:rPr lang="en-US" sz="3200" dirty="0" smtClean="0"/>
              <a:t>technology &amp; software, and </a:t>
            </a:r>
          </a:p>
          <a:p>
            <a:pPr lvl="1">
              <a:buNone/>
            </a:pPr>
            <a:r>
              <a:rPr lang="en-US" sz="3200" dirty="0" smtClean="0"/>
              <a:t>are </a:t>
            </a:r>
            <a:r>
              <a:rPr lang="en-US" sz="3200" b="1" dirty="0" smtClean="0"/>
              <a:t>flexible</a:t>
            </a:r>
            <a:r>
              <a:rPr lang="en-US" sz="3200" dirty="0" smtClean="0"/>
              <a:t> enough to experiment with new modalities constantly and make them central.</a:t>
            </a:r>
            <a:endParaRPr lang="en-US" sz="3200" dirty="0"/>
          </a:p>
        </p:txBody>
      </p:sp>
    </p:spTree>
  </p:cSld>
  <p:clrMapOvr>
    <a:masterClrMapping/>
  </p:clrMapOvr>
  <p:transition>
    <p:pull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5400" b="1" dirty="0" smtClean="0"/>
              <a:t>CHALLENGES</a:t>
            </a:r>
            <a:endParaRPr lang="en-US" sz="5400" dirty="0"/>
          </a:p>
        </p:txBody>
      </p:sp>
      <p:sp>
        <p:nvSpPr>
          <p:cNvPr id="3" name="Content Placeholder 2"/>
          <p:cNvSpPr>
            <a:spLocks noGrp="1"/>
          </p:cNvSpPr>
          <p:nvPr>
            <p:ph idx="1"/>
          </p:nvPr>
        </p:nvSpPr>
        <p:spPr/>
        <p:txBody>
          <a:bodyPr/>
          <a:lstStyle/>
          <a:p>
            <a:pPr algn="just"/>
            <a:r>
              <a:rPr lang="en-US" b="1" i="1" u="sng" dirty="0" smtClean="0"/>
              <a:t>Instructional technology</a:t>
            </a:r>
          </a:p>
          <a:p>
            <a:pPr>
              <a:buNone/>
            </a:pPr>
            <a:r>
              <a:rPr lang="en-US" dirty="0" smtClean="0"/>
              <a:t>   To ability to tailor programs to individual needs, also will be a major requirement of future educational programs, </a:t>
            </a:r>
            <a:r>
              <a:rPr lang="en-US" b="1" dirty="0" smtClean="0"/>
              <a:t>calling</a:t>
            </a:r>
            <a:r>
              <a:rPr lang="en-US" dirty="0" smtClean="0"/>
              <a:t> for more </a:t>
            </a:r>
            <a:r>
              <a:rPr lang="en-US" b="1" dirty="0" smtClean="0"/>
              <a:t>technological proficiency </a:t>
            </a:r>
            <a:r>
              <a:rPr lang="en-US" dirty="0" smtClean="0"/>
              <a:t>among health educators / Promoters.</a:t>
            </a:r>
            <a:endParaRPr lang="en-US" dirty="0"/>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5400" b="1" dirty="0" smtClean="0"/>
              <a:t>CHALLENGES</a:t>
            </a:r>
            <a:endParaRPr lang="en-US" sz="5400" dirty="0"/>
          </a:p>
        </p:txBody>
      </p:sp>
      <p:sp>
        <p:nvSpPr>
          <p:cNvPr id="3" name="Content Placeholder 2"/>
          <p:cNvSpPr>
            <a:spLocks noGrp="1"/>
          </p:cNvSpPr>
          <p:nvPr>
            <p:ph idx="1"/>
          </p:nvPr>
        </p:nvSpPr>
        <p:spPr/>
        <p:txBody>
          <a:bodyPr>
            <a:normAutofit/>
          </a:bodyPr>
          <a:lstStyle/>
          <a:p>
            <a:r>
              <a:rPr lang="en-US" b="1" u="sng" dirty="0" smtClean="0"/>
              <a:t>Changing  Culture;</a:t>
            </a:r>
          </a:p>
          <a:p>
            <a:pPr lvl="1">
              <a:buNone/>
            </a:pPr>
            <a:r>
              <a:rPr lang="en-US" dirty="0" smtClean="0"/>
              <a:t>A massive change in culture, in societies will be occurred.</a:t>
            </a:r>
          </a:p>
          <a:p>
            <a:pPr lvl="1">
              <a:buNone/>
            </a:pPr>
            <a:r>
              <a:rPr lang="en-US" dirty="0" smtClean="0"/>
              <a:t>W e will be faced with more integrated culture and these changes are greater than what we experienced previously.</a:t>
            </a:r>
          </a:p>
          <a:p>
            <a:pPr lvl="1"/>
            <a:endParaRPr lang="en-US" dirty="0" smtClean="0"/>
          </a:p>
          <a:p>
            <a:pPr lvl="1">
              <a:buNone/>
            </a:pPr>
            <a:r>
              <a:rPr lang="en-US" dirty="0" smtClean="0"/>
              <a:t>Therefore, Health Educators/Promoters must prepare themselves for dealing with these changes too.</a:t>
            </a:r>
            <a:endParaRPr lang="en-US" dirty="0"/>
          </a:p>
        </p:txBody>
      </p:sp>
    </p:spTree>
  </p:cSld>
  <p:clrMapOvr>
    <a:masterClrMapping/>
  </p:clrMapOvr>
  <p:transition>
    <p:pull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5400" b="1" dirty="0" smtClean="0"/>
              <a:t>CHALLENGES</a:t>
            </a:r>
            <a:endParaRPr lang="en-US" sz="5400" dirty="0"/>
          </a:p>
        </p:txBody>
      </p:sp>
      <p:sp>
        <p:nvSpPr>
          <p:cNvPr id="3" name="Content Placeholder 2"/>
          <p:cNvSpPr>
            <a:spLocks noGrp="1"/>
          </p:cNvSpPr>
          <p:nvPr>
            <p:ph idx="1"/>
          </p:nvPr>
        </p:nvSpPr>
        <p:spPr/>
        <p:txBody>
          <a:bodyPr/>
          <a:lstStyle/>
          <a:p>
            <a:r>
              <a:rPr lang="en-US" b="1" u="sng" dirty="0" smtClean="0"/>
              <a:t>Changing  Culture; (cont.)</a:t>
            </a:r>
          </a:p>
          <a:p>
            <a:pPr>
              <a:buNone/>
            </a:pPr>
            <a:r>
              <a:rPr lang="en-US" dirty="0" smtClean="0"/>
              <a:t>Because we believe that ; </a:t>
            </a:r>
          </a:p>
          <a:p>
            <a:pPr>
              <a:buNone/>
            </a:pPr>
            <a:r>
              <a:rPr lang="en-US" dirty="0" smtClean="0"/>
              <a:t>any educational  attempt must address the </a:t>
            </a:r>
            <a:r>
              <a:rPr lang="en-US" b="1" i="1" dirty="0" smtClean="0"/>
              <a:t>influence of culture </a:t>
            </a:r>
            <a:r>
              <a:rPr lang="en-US" dirty="0" smtClean="0"/>
              <a:t>;</a:t>
            </a:r>
          </a:p>
          <a:p>
            <a:pPr>
              <a:buNone/>
            </a:pPr>
            <a:r>
              <a:rPr lang="en-US" dirty="0" smtClean="0"/>
              <a:t> Individuals &amp; group behaviors occur in the </a:t>
            </a:r>
            <a:r>
              <a:rPr lang="en-US" b="1" i="1" dirty="0" smtClean="0"/>
              <a:t>context of culture</a:t>
            </a:r>
            <a:r>
              <a:rPr lang="en-US" b="1" dirty="0" smtClean="0"/>
              <a:t>; </a:t>
            </a:r>
            <a:r>
              <a:rPr lang="en-US" dirty="0" smtClean="0"/>
              <a:t>and</a:t>
            </a:r>
          </a:p>
          <a:p>
            <a:pPr>
              <a:buNone/>
            </a:pPr>
            <a:r>
              <a:rPr lang="en-US" dirty="0" smtClean="0"/>
              <a:t>Any attempt to change or establish behaviors must take </a:t>
            </a:r>
            <a:r>
              <a:rPr lang="en-US" b="1" i="1" dirty="0" smtClean="0"/>
              <a:t>culture into account</a:t>
            </a:r>
            <a:r>
              <a:rPr lang="en-US" dirty="0" smtClean="0"/>
              <a:t>.</a:t>
            </a:r>
          </a:p>
          <a:p>
            <a:endParaRPr lang="en-US" b="1" dirty="0"/>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b="1" dirty="0" smtClean="0"/>
              <a:t>CHALLENGES</a:t>
            </a:r>
            <a:endParaRPr lang="en-US" sz="5400" dirty="0"/>
          </a:p>
        </p:txBody>
      </p:sp>
      <p:sp>
        <p:nvSpPr>
          <p:cNvPr id="3" name="Content Placeholder 2"/>
          <p:cNvSpPr>
            <a:spLocks noGrp="1"/>
          </p:cNvSpPr>
          <p:nvPr>
            <p:ph idx="1"/>
          </p:nvPr>
        </p:nvSpPr>
        <p:spPr>
          <a:xfrm>
            <a:off x="457200" y="1600200"/>
            <a:ext cx="8229600" cy="4829196"/>
          </a:xfrm>
        </p:spPr>
        <p:txBody>
          <a:bodyPr/>
          <a:lstStyle/>
          <a:p>
            <a:r>
              <a:rPr lang="en-US" b="1" u="sng" dirty="0"/>
              <a:t>The changing </a:t>
            </a:r>
            <a:r>
              <a:rPr lang="en-US" b="1" u="sng" dirty="0" smtClean="0"/>
              <a:t>family</a:t>
            </a:r>
          </a:p>
          <a:p>
            <a:pPr>
              <a:buNone/>
            </a:pPr>
            <a:r>
              <a:rPr lang="en-US" dirty="0" smtClean="0"/>
              <a:t>	the </a:t>
            </a:r>
            <a:r>
              <a:rPr lang="en-US" dirty="0"/>
              <a:t>structure of the family has changed dramatically in past few decades and </a:t>
            </a:r>
            <a:r>
              <a:rPr lang="en-US" dirty="0" smtClean="0"/>
              <a:t> </a:t>
            </a:r>
            <a:r>
              <a:rPr lang="en-US" dirty="0"/>
              <a:t>continued </a:t>
            </a:r>
            <a:r>
              <a:rPr lang="en-US" dirty="0" smtClean="0"/>
              <a:t>in </a:t>
            </a:r>
            <a:r>
              <a:rPr lang="en-US" dirty="0"/>
              <a:t>the coming </a:t>
            </a:r>
            <a:r>
              <a:rPr lang="en-US" dirty="0" smtClean="0"/>
              <a:t>decades;</a:t>
            </a:r>
          </a:p>
          <a:p>
            <a:pPr lvl="1" algn="just">
              <a:buNone/>
            </a:pPr>
            <a:r>
              <a:rPr lang="en-US" dirty="0" smtClean="0"/>
              <a:t>More women are working outside the home.</a:t>
            </a:r>
          </a:p>
          <a:p>
            <a:pPr lvl="1">
              <a:buNone/>
            </a:pPr>
            <a:r>
              <a:rPr lang="en-US" dirty="0" smtClean="0"/>
              <a:t>Families are expected to be smaller &amp; more nontraditional</a:t>
            </a:r>
          </a:p>
          <a:p>
            <a:pPr lvl="1">
              <a:buNone/>
            </a:pPr>
            <a:r>
              <a:rPr lang="en-US" dirty="0" smtClean="0"/>
              <a:t>New set of norms are developed</a:t>
            </a:r>
          </a:p>
          <a:p>
            <a:pPr lvl="1" algn="just">
              <a:buNone/>
            </a:pPr>
            <a:r>
              <a:rPr lang="en-US" dirty="0" smtClean="0"/>
              <a:t>Rate of divorce is increased </a:t>
            </a:r>
            <a:endParaRPr lang="en-US" dirty="0"/>
          </a:p>
        </p:txBody>
      </p:sp>
    </p:spTree>
  </p:cSld>
  <p:clrMapOvr>
    <a:masterClrMapping/>
  </p:clrMapOvr>
  <p:transition>
    <p:pull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5400" b="1" dirty="0" smtClean="0"/>
              <a:t>CHALLENGES</a:t>
            </a:r>
            <a:endParaRPr lang="en-US" sz="5400" dirty="0"/>
          </a:p>
        </p:txBody>
      </p:sp>
      <p:sp>
        <p:nvSpPr>
          <p:cNvPr id="3" name="Content Placeholder 2"/>
          <p:cNvSpPr>
            <a:spLocks noGrp="1"/>
          </p:cNvSpPr>
          <p:nvPr>
            <p:ph idx="1"/>
          </p:nvPr>
        </p:nvSpPr>
        <p:spPr/>
        <p:txBody>
          <a:bodyPr>
            <a:normAutofit lnSpcReduction="10000"/>
          </a:bodyPr>
          <a:lstStyle/>
          <a:p>
            <a:r>
              <a:rPr lang="en-US" b="1" u="sng" dirty="0" smtClean="0"/>
              <a:t>The changing family</a:t>
            </a:r>
          </a:p>
          <a:p>
            <a:pPr>
              <a:buNone/>
            </a:pPr>
            <a:r>
              <a:rPr lang="en-US" dirty="0" smtClean="0"/>
              <a:t>Changes in family composition and structure contribute to unfavorable outcomes for its members specially children.  Leading to lack the commitment necessary to the development of their children.</a:t>
            </a:r>
          </a:p>
          <a:p>
            <a:pPr>
              <a:buNone/>
            </a:pPr>
            <a:r>
              <a:rPr lang="en-US" dirty="0" smtClean="0"/>
              <a:t>Nontraditional families and their values, can pose considerable pressure for the society in the form of challenges to traditional values.</a:t>
            </a:r>
            <a:endParaRPr lang="en-US" dirty="0"/>
          </a:p>
        </p:txBody>
      </p:sp>
    </p:spTree>
  </p:cSld>
  <p:clrMapOvr>
    <a:masterClrMapping/>
  </p:clrMapOvr>
  <p:transition>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5400" b="1" dirty="0" smtClean="0"/>
              <a:t>CHALLENGES</a:t>
            </a:r>
            <a:endParaRPr lang="en-US" sz="5400" dirty="0"/>
          </a:p>
        </p:txBody>
      </p:sp>
      <p:sp>
        <p:nvSpPr>
          <p:cNvPr id="3" name="Content Placeholder 2"/>
          <p:cNvSpPr>
            <a:spLocks noGrp="1"/>
          </p:cNvSpPr>
          <p:nvPr>
            <p:ph idx="1"/>
          </p:nvPr>
        </p:nvSpPr>
        <p:spPr/>
        <p:txBody>
          <a:bodyPr/>
          <a:lstStyle/>
          <a:p>
            <a:r>
              <a:rPr lang="en-US" b="1" u="sng" dirty="0" smtClean="0"/>
              <a:t>The changing family; (cont.)</a:t>
            </a:r>
          </a:p>
          <a:p>
            <a:pPr>
              <a:buNone/>
            </a:pPr>
            <a:r>
              <a:rPr lang="en-US" dirty="0" smtClean="0"/>
              <a:t>	All of these changes have their own health consequences. Therefore, we need to </a:t>
            </a:r>
            <a:r>
              <a:rPr lang="en-US" b="1" i="1" u="sng" dirty="0" smtClean="0"/>
              <a:t>reconsider</a:t>
            </a:r>
            <a:r>
              <a:rPr lang="en-US" b="1" i="1" dirty="0" smtClean="0"/>
              <a:t>  </a:t>
            </a:r>
            <a:r>
              <a:rPr lang="en-US" i="1" dirty="0" smtClean="0"/>
              <a:t>the </a:t>
            </a:r>
            <a:r>
              <a:rPr lang="en-US" b="1" i="1" dirty="0" smtClean="0"/>
              <a:t>concept of family  </a:t>
            </a:r>
            <a:r>
              <a:rPr lang="en-US" dirty="0" smtClean="0"/>
              <a:t>in order to deal with families, family members , and those consequences.</a:t>
            </a:r>
          </a:p>
          <a:p>
            <a:pPr>
              <a:buNone/>
            </a:pPr>
            <a:r>
              <a:rPr lang="en-US" dirty="0" smtClean="0"/>
              <a:t>New policies, laws, and procedures will be necessary to address these changes.</a:t>
            </a:r>
          </a:p>
          <a:p>
            <a:endParaRPr lang="en-US" dirty="0"/>
          </a:p>
        </p:txBody>
      </p:sp>
    </p:spTree>
  </p:cSld>
  <p:clrMapOvr>
    <a:masterClrMapping/>
  </p:clrMapOvr>
  <p:transition>
    <p:pull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b="1" dirty="0" smtClean="0"/>
              <a:t>CHALLENGES</a:t>
            </a:r>
            <a:endParaRPr lang="en-US" sz="5400" dirty="0"/>
          </a:p>
        </p:txBody>
      </p:sp>
      <p:sp>
        <p:nvSpPr>
          <p:cNvPr id="3" name="Content Placeholder 2"/>
          <p:cNvSpPr>
            <a:spLocks noGrp="1"/>
          </p:cNvSpPr>
          <p:nvPr>
            <p:ph idx="1"/>
          </p:nvPr>
        </p:nvSpPr>
        <p:spPr/>
        <p:txBody>
          <a:bodyPr/>
          <a:lstStyle/>
          <a:p>
            <a:r>
              <a:rPr lang="en-US" b="1" u="sng" dirty="0"/>
              <a:t>Changing </a:t>
            </a:r>
            <a:r>
              <a:rPr lang="en-US" b="1" u="sng" dirty="0" smtClean="0"/>
              <a:t>consumer </a:t>
            </a:r>
            <a:r>
              <a:rPr lang="en-US" b="1" u="sng" dirty="0"/>
              <a:t>population;</a:t>
            </a:r>
            <a:r>
              <a:rPr lang="en-US" dirty="0"/>
              <a:t> </a:t>
            </a:r>
            <a:endParaRPr lang="en-US" dirty="0" smtClean="0"/>
          </a:p>
          <a:p>
            <a:pPr>
              <a:buNone/>
            </a:pPr>
            <a:r>
              <a:rPr lang="en-US" dirty="0" smtClean="0"/>
              <a:t>	Socio-demographic </a:t>
            </a:r>
            <a:r>
              <a:rPr lang="en-US" dirty="0"/>
              <a:t>change will shift the balance of current resources (individuals and their characteristics, families and their relatives, schools, occupations, social arrangement and social support).</a:t>
            </a:r>
          </a:p>
        </p:txBody>
      </p:sp>
    </p:spTree>
  </p:cSld>
  <p:clrMapOvr>
    <a:masterClrMapping/>
  </p:clrMapOvr>
  <p:transition>
    <p:pull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274638"/>
            <a:ext cx="8229600" cy="5890666"/>
          </a:xfrm>
        </p:spPr>
        <p:txBody>
          <a:bodyPr>
            <a:normAutofit/>
          </a:bodyPr>
          <a:lstStyle/>
          <a:p>
            <a:pPr algn="ctr"/>
            <a:r>
              <a:rPr lang="en-US" sz="6600" b="1" dirty="0"/>
              <a:t>DIRECTIONS </a:t>
            </a:r>
            <a:r>
              <a:rPr lang="en-US" sz="4800" b="1" dirty="0" smtClean="0"/>
              <a:t/>
            </a:r>
            <a:br>
              <a:rPr lang="en-US" sz="4800" b="1" dirty="0" smtClean="0"/>
            </a:br>
            <a:r>
              <a:rPr lang="en-US" sz="4000" b="1" dirty="0" smtClean="0"/>
              <a:t>FOR</a:t>
            </a:r>
            <a:r>
              <a:rPr lang="en-US" sz="4800" b="1" u="sng" dirty="0" smtClean="0"/>
              <a:t/>
            </a:r>
            <a:br>
              <a:rPr lang="en-US" sz="4800" b="1" u="sng" dirty="0" smtClean="0"/>
            </a:br>
            <a:r>
              <a:rPr lang="en-US" b="1" dirty="0" smtClean="0"/>
              <a:t>H. </a:t>
            </a:r>
            <a:r>
              <a:rPr lang="en-US" b="1" dirty="0"/>
              <a:t>EDUCATION </a:t>
            </a:r>
            <a:r>
              <a:rPr lang="en-US" b="1" dirty="0" smtClean="0"/>
              <a:t>&amp; H.PROMOTION</a:t>
            </a:r>
            <a:endParaRPr lang="en-US" sz="5400" dirty="0"/>
          </a:p>
        </p:txBody>
      </p:sp>
    </p:spTree>
  </p:cSld>
  <p:clrMapOvr>
    <a:masterClrMapping/>
  </p:clrMapOvr>
  <p:transition>
    <p:pull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pPr algn="ctr"/>
            <a:r>
              <a:rPr lang="en-US" sz="5400" b="1" dirty="0" smtClean="0"/>
              <a:t>INTRODUCTION</a:t>
            </a:r>
            <a:endParaRPr lang="en-US" sz="5400" dirty="0"/>
          </a:p>
        </p:txBody>
      </p:sp>
      <p:sp>
        <p:nvSpPr>
          <p:cNvPr id="3" name="Content Placeholder 2"/>
          <p:cNvSpPr>
            <a:spLocks noGrp="1"/>
          </p:cNvSpPr>
          <p:nvPr>
            <p:ph idx="1"/>
          </p:nvPr>
        </p:nvSpPr>
        <p:spPr>
          <a:xfrm>
            <a:off x="179512" y="1268760"/>
            <a:ext cx="8784976" cy="5400600"/>
          </a:xfrm>
        </p:spPr>
        <p:txBody>
          <a:bodyPr>
            <a:normAutofit lnSpcReduction="10000"/>
          </a:bodyPr>
          <a:lstStyle/>
          <a:p>
            <a:r>
              <a:rPr lang="en-US" b="1" dirty="0"/>
              <a:t>	</a:t>
            </a:r>
            <a:r>
              <a:rPr lang="en-US" b="1" dirty="0" smtClean="0"/>
              <a:t>Our world is changing rapidly. </a:t>
            </a:r>
            <a:r>
              <a:rPr lang="en-US" dirty="0" smtClean="0"/>
              <a:t>We </a:t>
            </a:r>
            <a:r>
              <a:rPr lang="en-US" dirty="0"/>
              <a:t>are facing with large changes in qualitative and quantitative aspects in most phenomena</a:t>
            </a:r>
            <a:r>
              <a:rPr lang="en-US" dirty="0" smtClean="0"/>
              <a:t>.</a:t>
            </a:r>
            <a:r>
              <a:rPr lang="en-US" b="1" dirty="0"/>
              <a:t> </a:t>
            </a:r>
            <a:r>
              <a:rPr lang="en-US" dirty="0"/>
              <a:t>More and rapid socio-economic, cultural</a:t>
            </a:r>
            <a:r>
              <a:rPr lang="en-US" dirty="0" smtClean="0"/>
              <a:t>, demographic , and technological changes </a:t>
            </a:r>
            <a:r>
              <a:rPr lang="en-US" dirty="0"/>
              <a:t>will occur.</a:t>
            </a:r>
            <a:r>
              <a:rPr lang="en-US" dirty="0" smtClean="0"/>
              <a:t> </a:t>
            </a:r>
            <a:r>
              <a:rPr lang="en-US" dirty="0"/>
              <a:t>These changes are influencing all parts of our lives including health. </a:t>
            </a:r>
            <a:endParaRPr lang="en-US" dirty="0" smtClean="0"/>
          </a:p>
          <a:p>
            <a:pPr algn="just">
              <a:buNone/>
            </a:pPr>
            <a:r>
              <a:rPr lang="en-US" dirty="0"/>
              <a:t>	</a:t>
            </a:r>
            <a:r>
              <a:rPr lang="en-US" dirty="0" smtClean="0"/>
              <a:t>H. </a:t>
            </a:r>
            <a:r>
              <a:rPr lang="en-US" dirty="0"/>
              <a:t>education &amp; promotion as an important and powerful approach in </a:t>
            </a:r>
            <a:r>
              <a:rPr lang="en-US" dirty="0" smtClean="0"/>
              <a:t>developing individual &amp; social behaviors conducive to health, </a:t>
            </a:r>
            <a:r>
              <a:rPr lang="en-US" dirty="0"/>
              <a:t>must be prepared to deal with the coming changes.</a:t>
            </a:r>
          </a:p>
          <a:p>
            <a:pPr algn="just"/>
            <a:endParaRPr lang="en-US" dirty="0"/>
          </a:p>
        </p:txBody>
      </p:sp>
    </p:spTree>
  </p:cSld>
  <p:clrMapOvr>
    <a:masterClrMapping/>
  </p:clrMapOvr>
  <p:transition>
    <p:pull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4000" b="1" dirty="0"/>
              <a:t>DIRECTIONS </a:t>
            </a:r>
            <a:r>
              <a:rPr lang="en-US" sz="2800" b="1" dirty="0" smtClean="0"/>
              <a:t/>
            </a:r>
            <a:br>
              <a:rPr lang="en-US" sz="2800" b="1" dirty="0" smtClean="0"/>
            </a:br>
            <a:r>
              <a:rPr lang="en-US" sz="2000" b="1" dirty="0" smtClean="0"/>
              <a:t>FOR</a:t>
            </a:r>
            <a:r>
              <a:rPr lang="en-US" sz="2800" b="1" u="sng" dirty="0" smtClean="0"/>
              <a:t/>
            </a:r>
            <a:br>
              <a:rPr lang="en-US" sz="2800" b="1" u="sng" dirty="0" smtClean="0"/>
            </a:br>
            <a:r>
              <a:rPr lang="en-US" sz="2400" b="1" dirty="0" smtClean="0"/>
              <a:t>H. </a:t>
            </a:r>
            <a:r>
              <a:rPr lang="en-US" sz="2400" b="1" dirty="0"/>
              <a:t>EDUCATION </a:t>
            </a:r>
            <a:r>
              <a:rPr lang="en-US" sz="2400" b="1" dirty="0" smtClean="0"/>
              <a:t>&amp; H.PROMOTION</a:t>
            </a:r>
            <a:endParaRPr lang="en-US" sz="3200" dirty="0"/>
          </a:p>
        </p:txBody>
      </p:sp>
      <p:sp>
        <p:nvSpPr>
          <p:cNvPr id="3" name="Content Placeholder 2"/>
          <p:cNvSpPr>
            <a:spLocks noGrp="1"/>
          </p:cNvSpPr>
          <p:nvPr>
            <p:ph idx="1"/>
          </p:nvPr>
        </p:nvSpPr>
        <p:spPr/>
        <p:txBody>
          <a:bodyPr>
            <a:normAutofit/>
          </a:bodyPr>
          <a:lstStyle/>
          <a:p>
            <a:r>
              <a:rPr lang="en-US" dirty="0" smtClean="0"/>
              <a:t>Those circumstances would require communities to develop and design programs and policies to confront uncertainties to health in the population. </a:t>
            </a:r>
          </a:p>
          <a:p>
            <a:r>
              <a:rPr lang="en-US" dirty="0" smtClean="0"/>
              <a:t>When thinking of aging, for instances, we should recognize that it is a series of political, economic, social, religious, physiological, and behavioral events.</a:t>
            </a:r>
            <a:endParaRPr lang="en-US" dirty="0"/>
          </a:p>
        </p:txBody>
      </p:sp>
    </p:spTree>
  </p:cSld>
  <p:clrMapOvr>
    <a:masterClrMapping/>
  </p:clrMapOvr>
  <p:transition>
    <p:pull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normAutofit fontScale="90000"/>
          </a:bodyPr>
          <a:lstStyle/>
          <a:p>
            <a:pPr algn="ctr"/>
            <a:r>
              <a:rPr lang="en-US" sz="5300" b="1" dirty="0"/>
              <a:t>DIRECTIONS </a:t>
            </a:r>
            <a:r>
              <a:rPr lang="en-US" sz="2800" b="1" dirty="0" smtClean="0"/>
              <a:t/>
            </a:r>
            <a:br>
              <a:rPr lang="en-US" sz="2800" b="1" dirty="0" smtClean="0"/>
            </a:br>
            <a:r>
              <a:rPr lang="en-US" sz="4000" b="1" dirty="0" smtClean="0"/>
              <a:t>(</a:t>
            </a:r>
            <a:r>
              <a:rPr lang="en-US" sz="3200" b="1" dirty="0" smtClean="0"/>
              <a:t>What we should do)</a:t>
            </a:r>
            <a:endParaRPr lang="en-US" sz="3200" dirty="0"/>
          </a:p>
        </p:txBody>
      </p:sp>
      <p:sp>
        <p:nvSpPr>
          <p:cNvPr id="3" name="Content Placeholder 2"/>
          <p:cNvSpPr>
            <a:spLocks noGrp="1"/>
          </p:cNvSpPr>
          <p:nvPr>
            <p:ph idx="1"/>
          </p:nvPr>
        </p:nvSpPr>
        <p:spPr>
          <a:xfrm>
            <a:off x="611560" y="1916832"/>
            <a:ext cx="8229600" cy="4237931"/>
          </a:xfrm>
        </p:spPr>
        <p:txBody>
          <a:bodyPr>
            <a:normAutofit fontScale="92500"/>
          </a:bodyPr>
          <a:lstStyle/>
          <a:p>
            <a:pPr lvl="0">
              <a:buNone/>
            </a:pPr>
            <a:r>
              <a:rPr lang="en-US" dirty="0" smtClean="0"/>
              <a:t>Train and develop </a:t>
            </a:r>
            <a:r>
              <a:rPr lang="en-US" dirty="0"/>
              <a:t>more </a:t>
            </a:r>
            <a:r>
              <a:rPr lang="en-US" b="1" u="sng" dirty="0"/>
              <a:t>analytical thinkers </a:t>
            </a:r>
            <a:r>
              <a:rPr lang="en-US" dirty="0"/>
              <a:t>who </a:t>
            </a:r>
            <a:r>
              <a:rPr lang="en-US" dirty="0" smtClean="0"/>
              <a:t>will be </a:t>
            </a:r>
            <a:r>
              <a:rPr lang="en-US" dirty="0"/>
              <a:t>able to deal </a:t>
            </a:r>
            <a:r>
              <a:rPr lang="en-US" dirty="0" smtClean="0"/>
              <a:t>with </a:t>
            </a:r>
            <a:r>
              <a:rPr lang="en-US" dirty="0"/>
              <a:t>uncertain and complex </a:t>
            </a:r>
            <a:r>
              <a:rPr lang="en-US" dirty="0" smtClean="0"/>
              <a:t>environments through;</a:t>
            </a:r>
          </a:p>
          <a:p>
            <a:pPr lvl="0">
              <a:buNone/>
            </a:pPr>
            <a:r>
              <a:rPr lang="en-US" b="1" dirty="0" smtClean="0"/>
              <a:t> </a:t>
            </a:r>
            <a:r>
              <a:rPr lang="en-US" b="1" dirty="0"/>
              <a:t>recognition</a:t>
            </a:r>
            <a:r>
              <a:rPr lang="en-US" b="1" dirty="0" smtClean="0"/>
              <a:t>,</a:t>
            </a:r>
          </a:p>
          <a:p>
            <a:pPr lvl="0">
              <a:buNone/>
            </a:pPr>
            <a:r>
              <a:rPr lang="en-US" b="1" dirty="0" smtClean="0"/>
              <a:t> </a:t>
            </a:r>
            <a:r>
              <a:rPr lang="en-US" b="1" dirty="0"/>
              <a:t>analyzing </a:t>
            </a:r>
            <a:r>
              <a:rPr lang="en-US" b="1" dirty="0" smtClean="0"/>
              <a:t>  &amp;</a:t>
            </a:r>
          </a:p>
          <a:p>
            <a:pPr lvl="0">
              <a:buNone/>
            </a:pPr>
            <a:r>
              <a:rPr lang="en-US" b="1" dirty="0" smtClean="0"/>
              <a:t> understanding</a:t>
            </a:r>
          </a:p>
          <a:p>
            <a:pPr lvl="0">
              <a:buNone/>
            </a:pPr>
            <a:r>
              <a:rPr lang="en-US" dirty="0" smtClean="0"/>
              <a:t> </a:t>
            </a:r>
            <a:r>
              <a:rPr lang="en-US" dirty="0"/>
              <a:t>the situations and </a:t>
            </a:r>
            <a:r>
              <a:rPr lang="en-US" b="1" u="sng" dirty="0"/>
              <a:t>predict</a:t>
            </a:r>
            <a:r>
              <a:rPr lang="en-US" dirty="0"/>
              <a:t> the </a:t>
            </a:r>
            <a:r>
              <a:rPr lang="en-US" dirty="0" smtClean="0"/>
              <a:t>challenges.</a:t>
            </a:r>
          </a:p>
          <a:p>
            <a:pPr lvl="0">
              <a:buNone/>
            </a:pPr>
            <a:r>
              <a:rPr lang="en-US" dirty="0" smtClean="0"/>
              <a:t>  </a:t>
            </a:r>
            <a:r>
              <a:rPr lang="en-US" dirty="0"/>
              <a:t>(just expert and professionals are not sufficient</a:t>
            </a:r>
            <a:r>
              <a:rPr lang="en-US" dirty="0" smtClean="0"/>
              <a:t>)</a:t>
            </a:r>
            <a:endParaRPr lang="en-US" dirty="0"/>
          </a:p>
        </p:txBody>
      </p:sp>
    </p:spTree>
  </p:cSld>
  <p:clrMapOvr>
    <a:masterClrMapping/>
  </p:clrMapOvr>
  <p:transition>
    <p:pull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4000" b="1" dirty="0"/>
              <a:t>DIRECTIONS </a:t>
            </a:r>
            <a:r>
              <a:rPr lang="en-US" sz="2800" b="1" dirty="0" smtClean="0"/>
              <a:t/>
            </a:r>
            <a:br>
              <a:rPr lang="en-US" sz="2800" b="1" dirty="0" smtClean="0"/>
            </a:br>
            <a:r>
              <a:rPr lang="en-US" sz="3600" b="1" dirty="0" smtClean="0"/>
              <a:t> (</a:t>
            </a:r>
            <a:r>
              <a:rPr lang="en-US" sz="2700" b="1" dirty="0" smtClean="0"/>
              <a:t>What we should do)</a:t>
            </a:r>
            <a:endParaRPr lang="en-US" sz="3200" dirty="0"/>
          </a:p>
        </p:txBody>
      </p:sp>
      <p:sp>
        <p:nvSpPr>
          <p:cNvPr id="3" name="Content Placeholder 2"/>
          <p:cNvSpPr>
            <a:spLocks noGrp="1"/>
          </p:cNvSpPr>
          <p:nvPr>
            <p:ph idx="1"/>
          </p:nvPr>
        </p:nvSpPr>
        <p:spPr>
          <a:xfrm>
            <a:off x="457200" y="1600200"/>
            <a:ext cx="8229600" cy="4972072"/>
          </a:xfrm>
        </p:spPr>
        <p:txBody>
          <a:bodyPr>
            <a:normAutofit fontScale="92500" lnSpcReduction="20000"/>
          </a:bodyPr>
          <a:lstStyle/>
          <a:p>
            <a:r>
              <a:rPr lang="en-US" dirty="0" smtClean="0"/>
              <a:t>To my dear colleagues &amp; Professors; </a:t>
            </a:r>
          </a:p>
          <a:p>
            <a:pPr lvl="1">
              <a:buNone/>
            </a:pPr>
            <a:r>
              <a:rPr lang="en-US" dirty="0" smtClean="0"/>
              <a:t>To persuade their students to follow and conduct more </a:t>
            </a:r>
            <a:r>
              <a:rPr lang="en-US" b="1" dirty="0" smtClean="0"/>
              <a:t>qualitative researches</a:t>
            </a:r>
            <a:r>
              <a:rPr lang="en-US" dirty="0" smtClean="0"/>
              <a:t>.</a:t>
            </a:r>
          </a:p>
          <a:p>
            <a:pPr lvl="1">
              <a:buNone/>
            </a:pPr>
            <a:r>
              <a:rPr lang="en-US" dirty="0" smtClean="0"/>
              <a:t>We don’t see a </a:t>
            </a:r>
            <a:r>
              <a:rPr lang="en-US" b="1" dirty="0" smtClean="0"/>
              <a:t>significant change </a:t>
            </a:r>
            <a:r>
              <a:rPr lang="en-US" dirty="0" smtClean="0"/>
              <a:t>in individual and society behaviors conducive to health.</a:t>
            </a:r>
          </a:p>
          <a:p>
            <a:pPr lvl="1">
              <a:buNone/>
            </a:pPr>
            <a:endParaRPr lang="en-US" dirty="0" smtClean="0"/>
          </a:p>
          <a:p>
            <a:pPr lvl="1">
              <a:buNone/>
            </a:pPr>
            <a:r>
              <a:rPr lang="en-US" dirty="0" smtClean="0"/>
              <a:t>We need to </a:t>
            </a:r>
            <a:r>
              <a:rPr lang="en-US" b="1" dirty="0" smtClean="0"/>
              <a:t>think</a:t>
            </a:r>
            <a:r>
              <a:rPr lang="en-US" dirty="0" smtClean="0"/>
              <a:t> more / to </a:t>
            </a:r>
            <a:r>
              <a:rPr lang="en-US" b="1" dirty="0" smtClean="0"/>
              <a:t>analyze</a:t>
            </a:r>
            <a:r>
              <a:rPr lang="en-US" dirty="0" smtClean="0"/>
              <a:t>  our situations / to </a:t>
            </a:r>
            <a:r>
              <a:rPr lang="en-US" b="1" dirty="0" smtClean="0"/>
              <a:t>understand</a:t>
            </a:r>
            <a:r>
              <a:rPr lang="en-US" dirty="0" smtClean="0"/>
              <a:t> more. </a:t>
            </a:r>
          </a:p>
          <a:p>
            <a:pPr lvl="1">
              <a:buNone/>
            </a:pPr>
            <a:r>
              <a:rPr lang="en-US" dirty="0" smtClean="0"/>
              <a:t>The </a:t>
            </a:r>
            <a:r>
              <a:rPr lang="en-US" b="1" dirty="0" smtClean="0"/>
              <a:t>philosophy </a:t>
            </a:r>
            <a:r>
              <a:rPr lang="en-US" dirty="0" smtClean="0"/>
              <a:t>of health education/promotion is missed, I guess. We need to review it again (Holistic philosophy). </a:t>
            </a:r>
          </a:p>
          <a:p>
            <a:pPr lvl="1">
              <a:buNone/>
            </a:pPr>
            <a:r>
              <a:rPr lang="en-US" dirty="0" smtClean="0"/>
              <a:t>In the future, we need to work more on </a:t>
            </a:r>
            <a:r>
              <a:rPr lang="en-US" b="1" dirty="0" smtClean="0"/>
              <a:t>“why” </a:t>
            </a:r>
            <a:r>
              <a:rPr lang="en-US" dirty="0" smtClean="0"/>
              <a:t>instead of “</a:t>
            </a:r>
            <a:r>
              <a:rPr lang="en-US" b="1" dirty="0" smtClean="0"/>
              <a:t>how”</a:t>
            </a:r>
            <a:r>
              <a:rPr lang="en-US" dirty="0" smtClean="0"/>
              <a:t>.</a:t>
            </a:r>
          </a:p>
          <a:p>
            <a:pPr lvl="1"/>
            <a:endParaRPr lang="en-US" dirty="0"/>
          </a:p>
        </p:txBody>
      </p:sp>
    </p:spTree>
  </p:cSld>
  <p:clrMapOvr>
    <a:masterClrMapping/>
  </p:clrMapOvr>
  <p:transition>
    <p:pull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t>DIRECTIONS </a:t>
            </a:r>
            <a:r>
              <a:rPr lang="en-US" sz="2800" b="1" dirty="0" smtClean="0"/>
              <a:t/>
            </a:r>
            <a:br>
              <a:rPr lang="en-US" sz="2800" b="1" dirty="0" smtClean="0"/>
            </a:br>
            <a:r>
              <a:rPr lang="en-US" sz="2000" b="1" dirty="0" smtClean="0"/>
              <a:t>FOR</a:t>
            </a:r>
            <a:r>
              <a:rPr lang="en-US" sz="2800" b="1" u="sng" dirty="0" smtClean="0"/>
              <a:t/>
            </a:r>
            <a:br>
              <a:rPr lang="en-US" sz="2800" b="1" u="sng" dirty="0" smtClean="0"/>
            </a:br>
            <a:r>
              <a:rPr lang="en-US" sz="2400" b="1" dirty="0" smtClean="0"/>
              <a:t>H. EDUCATION &amp; H.PROMOTION</a:t>
            </a:r>
            <a:endParaRPr lang="en-US" sz="2400" dirty="0"/>
          </a:p>
        </p:txBody>
      </p:sp>
      <p:sp>
        <p:nvSpPr>
          <p:cNvPr id="3" name="Content Placeholder 2"/>
          <p:cNvSpPr>
            <a:spLocks noGrp="1"/>
          </p:cNvSpPr>
          <p:nvPr>
            <p:ph idx="1"/>
          </p:nvPr>
        </p:nvSpPr>
        <p:spPr/>
        <p:txBody>
          <a:bodyPr>
            <a:normAutofit fontScale="92500" lnSpcReduction="10000"/>
          </a:bodyPr>
          <a:lstStyle/>
          <a:p>
            <a:r>
              <a:rPr lang="en-US" dirty="0"/>
              <a:t>Focus more on health education &amp; promotion </a:t>
            </a:r>
            <a:r>
              <a:rPr lang="en-US" b="1" i="1" u="sng" dirty="0" smtClean="0"/>
              <a:t>Interventions</a:t>
            </a:r>
            <a:r>
              <a:rPr lang="en-US" dirty="0" smtClean="0"/>
              <a:t> through prevention, protection, and education  programs and also developing healthy behaviors at population–level, using non-medical methods in different domains </a:t>
            </a:r>
            <a:r>
              <a:rPr lang="en-US" dirty="0"/>
              <a:t>to empower </a:t>
            </a:r>
            <a:r>
              <a:rPr lang="en-US" dirty="0" smtClean="0"/>
              <a:t>individuals &amp; communities.</a:t>
            </a:r>
          </a:p>
          <a:p>
            <a:r>
              <a:rPr lang="en-US" dirty="0"/>
              <a:t>Have responsibilities to focus on </a:t>
            </a:r>
            <a:r>
              <a:rPr lang="en-US" dirty="0" smtClean="0"/>
              <a:t>patterns </a:t>
            </a:r>
            <a:r>
              <a:rPr lang="en-US" dirty="0"/>
              <a:t>of behaviors and primary prevention rather than secondary and tertiary ones</a:t>
            </a:r>
            <a:r>
              <a:rPr lang="en-US" dirty="0" smtClean="0"/>
              <a:t>. (Here, I am talking about given priorities).</a:t>
            </a:r>
            <a:endParaRPr lang="en-US" dirty="0"/>
          </a:p>
          <a:p>
            <a:pPr lvl="0"/>
            <a:endParaRPr lang="en-US" dirty="0"/>
          </a:p>
        </p:txBody>
      </p:sp>
    </p:spTree>
  </p:cSld>
  <p:clrMapOvr>
    <a:masterClrMapping/>
  </p:clrMapOvr>
  <p:transition>
    <p:pull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DIRECTIONS </a:t>
            </a:r>
            <a:r>
              <a:rPr lang="en-US" sz="2400" b="1" dirty="0" smtClean="0"/>
              <a:t/>
            </a:r>
            <a:br>
              <a:rPr lang="en-US" sz="2400" b="1" dirty="0" smtClean="0"/>
            </a:br>
            <a:r>
              <a:rPr lang="en-US" sz="1800" b="1" dirty="0" smtClean="0"/>
              <a:t>FOR</a:t>
            </a:r>
            <a:r>
              <a:rPr lang="en-US" sz="2400" b="1" u="sng" dirty="0" smtClean="0"/>
              <a:t/>
            </a:r>
            <a:br>
              <a:rPr lang="en-US" sz="2400" b="1" u="sng" dirty="0" smtClean="0"/>
            </a:br>
            <a:r>
              <a:rPr lang="en-US" sz="2000" b="1" dirty="0" smtClean="0"/>
              <a:t>H. EDUCATION &amp; H.PROMOTION</a:t>
            </a:r>
            <a:endParaRPr lang="en-US" sz="2000" dirty="0"/>
          </a:p>
        </p:txBody>
      </p:sp>
      <p:sp>
        <p:nvSpPr>
          <p:cNvPr id="3" name="Content Placeholder 2"/>
          <p:cNvSpPr>
            <a:spLocks noGrp="1"/>
          </p:cNvSpPr>
          <p:nvPr>
            <p:ph idx="1"/>
          </p:nvPr>
        </p:nvSpPr>
        <p:spPr/>
        <p:txBody>
          <a:bodyPr>
            <a:normAutofit/>
          </a:bodyPr>
          <a:lstStyle/>
          <a:p>
            <a:pPr lvl="0"/>
            <a:r>
              <a:rPr lang="en-US" dirty="0"/>
              <a:t>D</a:t>
            </a:r>
            <a:r>
              <a:rPr lang="en-US" dirty="0" smtClean="0"/>
              <a:t>ue to changing values, occur in family and society, the discipline should </a:t>
            </a:r>
            <a:r>
              <a:rPr lang="en-US" dirty="0"/>
              <a:t>e</a:t>
            </a:r>
            <a:r>
              <a:rPr lang="en-US" dirty="0" smtClean="0"/>
              <a:t>mphasize </a:t>
            </a:r>
            <a:r>
              <a:rPr lang="en-US" dirty="0"/>
              <a:t>more on </a:t>
            </a:r>
            <a:r>
              <a:rPr lang="en-US" b="1" i="1" u="sng" dirty="0"/>
              <a:t>values clarification </a:t>
            </a:r>
            <a:r>
              <a:rPr lang="en-US" dirty="0"/>
              <a:t>which will help us account for different ways values are manifested in different </a:t>
            </a:r>
            <a:r>
              <a:rPr lang="en-US" dirty="0" smtClean="0"/>
              <a:t>cultures. </a:t>
            </a:r>
          </a:p>
        </p:txBody>
      </p:sp>
    </p:spTree>
  </p:cSld>
  <p:clrMapOvr>
    <a:masterClrMapping/>
  </p:clrMapOvr>
  <p:transition>
    <p:pull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pPr algn="ctr"/>
            <a:r>
              <a:rPr lang="en-US" sz="3600" b="1" dirty="0" smtClean="0"/>
              <a:t>DIRECTIONS </a:t>
            </a:r>
            <a:r>
              <a:rPr lang="en-US" sz="2400" b="1" dirty="0" smtClean="0"/>
              <a:t/>
            </a:r>
            <a:br>
              <a:rPr lang="en-US" sz="2400" b="1" dirty="0" smtClean="0"/>
            </a:br>
            <a:r>
              <a:rPr lang="en-US" sz="1800" b="1" dirty="0" smtClean="0"/>
              <a:t>FOR</a:t>
            </a:r>
            <a:r>
              <a:rPr lang="en-US" sz="2400" b="1" u="sng" dirty="0" smtClean="0"/>
              <a:t/>
            </a:r>
            <a:br>
              <a:rPr lang="en-US" sz="2400" b="1" u="sng" dirty="0" smtClean="0"/>
            </a:br>
            <a:r>
              <a:rPr lang="en-US" sz="2000" b="1" dirty="0" smtClean="0"/>
              <a:t>H. EDUCATION &amp; H.PROMOTION</a:t>
            </a:r>
            <a:endParaRPr lang="en-US" sz="2000" dirty="0"/>
          </a:p>
        </p:txBody>
      </p:sp>
      <p:sp>
        <p:nvSpPr>
          <p:cNvPr id="3" name="Content Placeholder 2"/>
          <p:cNvSpPr>
            <a:spLocks noGrp="1"/>
          </p:cNvSpPr>
          <p:nvPr>
            <p:ph idx="1"/>
          </p:nvPr>
        </p:nvSpPr>
        <p:spPr/>
        <p:txBody>
          <a:bodyPr/>
          <a:lstStyle/>
          <a:p>
            <a:pPr lvl="0"/>
            <a:r>
              <a:rPr lang="en-US" dirty="0"/>
              <a:t>Apply more the introduced </a:t>
            </a:r>
            <a:r>
              <a:rPr lang="en-US" b="1" dirty="0"/>
              <a:t>theories </a:t>
            </a:r>
            <a:r>
              <a:rPr lang="en-US" b="1" dirty="0" smtClean="0"/>
              <a:t>&amp; </a:t>
            </a:r>
            <a:r>
              <a:rPr lang="en-US" b="1" dirty="0"/>
              <a:t>models </a:t>
            </a:r>
            <a:r>
              <a:rPr lang="en-US" dirty="0"/>
              <a:t>in the discipline to support the programs and </a:t>
            </a:r>
            <a:r>
              <a:rPr lang="en-US" b="1" dirty="0"/>
              <a:t>interventions.</a:t>
            </a:r>
            <a:r>
              <a:rPr lang="en-US" dirty="0"/>
              <a:t> </a:t>
            </a:r>
            <a:r>
              <a:rPr lang="en-US" dirty="0" smtClean="0"/>
              <a:t>That is, </a:t>
            </a:r>
            <a:r>
              <a:rPr lang="en-US" b="1" i="1" dirty="0" smtClean="0"/>
              <a:t>bridging</a:t>
            </a:r>
            <a:r>
              <a:rPr lang="en-US" dirty="0" smtClean="0"/>
              <a:t> </a:t>
            </a:r>
            <a:r>
              <a:rPr lang="en-US" dirty="0"/>
              <a:t>properly between </a:t>
            </a:r>
            <a:r>
              <a:rPr lang="en-US" dirty="0" smtClean="0"/>
              <a:t>theories and activities. This means that every attempt in H. education &amp; promotion must be supported by Theories/Models. Today, we see a </a:t>
            </a:r>
            <a:r>
              <a:rPr lang="en-US" b="1" dirty="0" smtClean="0"/>
              <a:t>significant gap</a:t>
            </a:r>
            <a:r>
              <a:rPr lang="en-US" dirty="0" smtClean="0"/>
              <a:t> between the two.</a:t>
            </a:r>
            <a:endParaRPr lang="en-US" dirty="0"/>
          </a:p>
        </p:txBody>
      </p:sp>
    </p:spTree>
  </p:cSld>
  <p:clrMapOvr>
    <a:masterClrMapping/>
  </p:clrMapOvr>
  <p:transition>
    <p:pull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pPr algn="ctr"/>
            <a:r>
              <a:rPr lang="en-US" sz="3600" b="1" dirty="0" smtClean="0"/>
              <a:t>DIRECTIONS </a:t>
            </a:r>
            <a:r>
              <a:rPr lang="en-US" sz="2400" b="1" dirty="0" smtClean="0"/>
              <a:t/>
            </a:r>
            <a:br>
              <a:rPr lang="en-US" sz="2400" b="1" dirty="0" smtClean="0"/>
            </a:br>
            <a:r>
              <a:rPr lang="en-US" sz="1800" b="1" dirty="0" smtClean="0"/>
              <a:t>FOR</a:t>
            </a:r>
            <a:r>
              <a:rPr lang="en-US" sz="2400" b="1" u="sng" dirty="0" smtClean="0"/>
              <a:t/>
            </a:r>
            <a:br>
              <a:rPr lang="en-US" sz="2400" b="1" u="sng" dirty="0" smtClean="0"/>
            </a:br>
            <a:r>
              <a:rPr lang="en-US" sz="2000" b="1" dirty="0" smtClean="0"/>
              <a:t>H. EDUCATION &amp; H.PROMOTION</a:t>
            </a:r>
            <a:endParaRPr lang="en-US" sz="2000" dirty="0"/>
          </a:p>
        </p:txBody>
      </p:sp>
      <p:sp>
        <p:nvSpPr>
          <p:cNvPr id="3" name="Content Placeholder 2"/>
          <p:cNvSpPr>
            <a:spLocks noGrp="1"/>
          </p:cNvSpPr>
          <p:nvPr>
            <p:ph idx="1"/>
          </p:nvPr>
        </p:nvSpPr>
        <p:spPr/>
        <p:txBody>
          <a:bodyPr>
            <a:normAutofit lnSpcReduction="10000"/>
          </a:bodyPr>
          <a:lstStyle/>
          <a:p>
            <a:r>
              <a:rPr lang="en-US" dirty="0" smtClean="0"/>
              <a:t>Working more with community members, as an important </a:t>
            </a:r>
            <a:r>
              <a:rPr lang="en-US" b="1" dirty="0" smtClean="0"/>
              <a:t>change agent</a:t>
            </a:r>
            <a:r>
              <a:rPr lang="en-US" dirty="0" smtClean="0"/>
              <a:t>, empowering people to make a difference in their own lives and improving their quality of life.</a:t>
            </a:r>
          </a:p>
          <a:p>
            <a:endParaRPr lang="en-US" dirty="0" smtClean="0"/>
          </a:p>
          <a:p>
            <a:r>
              <a:rPr lang="en-US" dirty="0" smtClean="0"/>
              <a:t>Health promoters will need to become better at advocating for health related behaviors and programs through political action &amp; social marketing.</a:t>
            </a:r>
            <a:endParaRPr lang="en-US" dirty="0"/>
          </a:p>
        </p:txBody>
      </p:sp>
    </p:spTree>
  </p:cSld>
  <p:clrMapOvr>
    <a:masterClrMapping/>
  </p:clrMapOvr>
  <p:transition>
    <p:pull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pPr algn="ctr"/>
            <a:r>
              <a:rPr lang="en-US" sz="3600" b="1" dirty="0" smtClean="0"/>
              <a:t>DIRECTIONS </a:t>
            </a:r>
            <a:r>
              <a:rPr lang="en-US" sz="2400" b="1" dirty="0" smtClean="0"/>
              <a:t/>
            </a:r>
            <a:br>
              <a:rPr lang="en-US" sz="2400" b="1" dirty="0" smtClean="0"/>
            </a:br>
            <a:r>
              <a:rPr lang="en-US" sz="1800" b="1" dirty="0" smtClean="0"/>
              <a:t>FOR</a:t>
            </a:r>
            <a:r>
              <a:rPr lang="en-US" sz="2400" b="1" u="sng" dirty="0" smtClean="0"/>
              <a:t/>
            </a:r>
            <a:br>
              <a:rPr lang="en-US" sz="2400" b="1" u="sng" dirty="0" smtClean="0"/>
            </a:br>
            <a:r>
              <a:rPr lang="en-US" sz="2000" b="1" dirty="0" smtClean="0"/>
              <a:t>H. EDUCATION &amp; H.PROMOTION</a:t>
            </a:r>
            <a:endParaRPr lang="en-US" sz="2000" dirty="0"/>
          </a:p>
        </p:txBody>
      </p:sp>
      <p:sp>
        <p:nvSpPr>
          <p:cNvPr id="3" name="Content Placeholder 2"/>
          <p:cNvSpPr>
            <a:spLocks noGrp="1"/>
          </p:cNvSpPr>
          <p:nvPr>
            <p:ph idx="1"/>
          </p:nvPr>
        </p:nvSpPr>
        <p:spPr/>
        <p:txBody>
          <a:bodyPr>
            <a:normAutofit/>
          </a:bodyPr>
          <a:lstStyle/>
          <a:p>
            <a:r>
              <a:rPr lang="en-US" dirty="0" smtClean="0"/>
              <a:t>Health programs of the future should focus more on positive changes in preventive health behaviors such as physical activity, exercise, smoking cessation, etc. that reduce the disease rates &amp; progress. </a:t>
            </a:r>
            <a:endParaRPr lang="en-US" dirty="0"/>
          </a:p>
        </p:txBody>
      </p:sp>
      <p:sp>
        <p:nvSpPr>
          <p:cNvPr id="5" name="Rectangle 4"/>
          <p:cNvSpPr/>
          <p:nvPr/>
        </p:nvSpPr>
        <p:spPr>
          <a:xfrm>
            <a:off x="1187624" y="4221088"/>
            <a:ext cx="6984776" cy="2062103"/>
          </a:xfrm>
          <a:prstGeom prst="rect">
            <a:avLst/>
          </a:prstGeom>
        </p:spPr>
        <p:txBody>
          <a:bodyPr wrap="square">
            <a:spAutoFit/>
          </a:bodyPr>
          <a:lstStyle/>
          <a:p>
            <a:r>
              <a:rPr lang="en-US" sz="3200" dirty="0" smtClean="0"/>
              <a:t>Conducting </a:t>
            </a:r>
            <a:r>
              <a:rPr lang="en-US" sz="3200" b="1" dirty="0" smtClean="0"/>
              <a:t>macro-level  Interventions</a:t>
            </a:r>
            <a:r>
              <a:rPr lang="en-US" sz="3200" dirty="0" smtClean="0"/>
              <a:t> for promoting quality of life, </a:t>
            </a:r>
            <a:r>
              <a:rPr lang="en-US" sz="3200" b="1" dirty="0" smtClean="0"/>
              <a:t>Improving living conditions</a:t>
            </a:r>
            <a:r>
              <a:rPr lang="en-US" sz="3200" dirty="0" smtClean="0"/>
              <a:t>, Housing, Education, Work places, and Environment.</a:t>
            </a:r>
          </a:p>
        </p:txBody>
      </p:sp>
    </p:spTree>
  </p:cSld>
  <p:clrMapOvr>
    <a:masterClrMapping/>
  </p:clrMapOvr>
  <p:transition>
    <p:pull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DIRECTIONS </a:t>
            </a:r>
            <a:r>
              <a:rPr lang="en-US" sz="2400" b="1" dirty="0" smtClean="0"/>
              <a:t/>
            </a:r>
            <a:br>
              <a:rPr lang="en-US" sz="2400" b="1" dirty="0" smtClean="0"/>
            </a:br>
            <a:r>
              <a:rPr lang="en-US" sz="1800" b="1" dirty="0" smtClean="0"/>
              <a:t>FOR</a:t>
            </a:r>
            <a:r>
              <a:rPr lang="en-US" sz="2400" b="1" u="sng" dirty="0" smtClean="0"/>
              <a:t/>
            </a:r>
            <a:br>
              <a:rPr lang="en-US" sz="2400" b="1" u="sng" dirty="0" smtClean="0"/>
            </a:br>
            <a:r>
              <a:rPr lang="en-US" sz="2000" b="1" dirty="0" smtClean="0"/>
              <a:t>H. EDUCATION &amp; H.PROMOTION</a:t>
            </a:r>
            <a:endParaRPr lang="en-US" sz="2000" dirty="0"/>
          </a:p>
        </p:txBody>
      </p:sp>
      <p:sp>
        <p:nvSpPr>
          <p:cNvPr id="3" name="Content Placeholder 2"/>
          <p:cNvSpPr>
            <a:spLocks noGrp="1"/>
          </p:cNvSpPr>
          <p:nvPr>
            <p:ph idx="1"/>
          </p:nvPr>
        </p:nvSpPr>
        <p:spPr/>
        <p:txBody>
          <a:bodyPr/>
          <a:lstStyle/>
          <a:p>
            <a:r>
              <a:rPr lang="en-US" dirty="0" smtClean="0"/>
              <a:t>Considering the two important settings for Health education/promotion,  SCHOOLS &amp; WORKPLACES, </a:t>
            </a:r>
          </a:p>
          <a:p>
            <a:pPr lvl="1" algn="just">
              <a:buNone/>
            </a:pPr>
            <a:r>
              <a:rPr lang="en-US" dirty="0" smtClean="0"/>
              <a:t>	Having  comprehensive health curricula in both school &amp; workplace will be the best strategy to reach the majority of our Intended Audiences in the coming years.</a:t>
            </a:r>
            <a:endParaRPr lang="en-US" dirty="0"/>
          </a:p>
        </p:txBody>
      </p:sp>
    </p:spTree>
  </p:cSld>
  <p:clrMapOvr>
    <a:masterClrMapping/>
  </p:clrMapOvr>
  <p:transition>
    <p:pull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smtClean="0"/>
              <a:t>DIRECTIONS </a:t>
            </a:r>
            <a:r>
              <a:rPr lang="en-US" sz="2000" b="1" dirty="0" smtClean="0"/>
              <a:t/>
            </a:r>
            <a:br>
              <a:rPr lang="en-US" sz="2000" b="1" dirty="0" smtClean="0"/>
            </a:br>
            <a:r>
              <a:rPr lang="en-US" sz="1600" b="1" dirty="0" smtClean="0"/>
              <a:t>FOR</a:t>
            </a:r>
            <a:r>
              <a:rPr lang="en-US" sz="2000" b="1" u="sng" dirty="0" smtClean="0"/>
              <a:t/>
            </a:r>
            <a:br>
              <a:rPr lang="en-US" sz="2000" b="1" u="sng" dirty="0" smtClean="0"/>
            </a:br>
            <a:r>
              <a:rPr lang="en-US" sz="1800" b="1" dirty="0" smtClean="0"/>
              <a:t>H. EDUCATION &amp; H.PROMOTION</a:t>
            </a:r>
            <a:r>
              <a:rPr lang="en-US" sz="1800" dirty="0" smtClean="0"/>
              <a:t/>
            </a:r>
            <a:br>
              <a:rPr lang="en-US" sz="1800" dirty="0" smtClean="0"/>
            </a:br>
            <a:r>
              <a:rPr lang="en-US" sz="1800" dirty="0" smtClean="0"/>
              <a:t>  </a:t>
            </a:r>
            <a:endParaRPr lang="en-US" sz="1800" dirty="0"/>
          </a:p>
        </p:txBody>
      </p:sp>
      <p:sp>
        <p:nvSpPr>
          <p:cNvPr id="3" name="Content Placeholder 2"/>
          <p:cNvSpPr>
            <a:spLocks noGrp="1"/>
          </p:cNvSpPr>
          <p:nvPr>
            <p:ph idx="1"/>
          </p:nvPr>
        </p:nvSpPr>
        <p:spPr/>
        <p:txBody>
          <a:bodyPr/>
          <a:lstStyle/>
          <a:p>
            <a:r>
              <a:rPr lang="en-US" dirty="0" smtClean="0"/>
              <a:t>Effective Health Information Communication</a:t>
            </a:r>
          </a:p>
          <a:p>
            <a:pPr lvl="1">
              <a:buNone/>
            </a:pPr>
            <a:r>
              <a:rPr lang="en-US" dirty="0" smtClean="0"/>
              <a:t>As discussed, the options for communicating Health information are changing </a:t>
            </a:r>
            <a:r>
              <a:rPr lang="en-US" b="1" dirty="0" smtClean="0"/>
              <a:t>with each wave of technological advances </a:t>
            </a:r>
            <a:r>
              <a:rPr lang="en-US" dirty="0" smtClean="0"/>
              <a:t>&amp; with all advances, the concerns and challenges of effective H. communication have grown greater.</a:t>
            </a:r>
          </a:p>
          <a:p>
            <a:pPr lvl="1">
              <a:buNone/>
            </a:pPr>
            <a:r>
              <a:rPr lang="en-US" dirty="0" smtClean="0"/>
              <a:t>The discipline should therefore, keeping up with technology advances &amp; the rapid </a:t>
            </a:r>
            <a:r>
              <a:rPr lang="en-US" dirty="0" err="1" smtClean="0"/>
              <a:t>evoluation</a:t>
            </a:r>
            <a:r>
              <a:rPr lang="en-US" dirty="0" smtClean="0"/>
              <a:t> </a:t>
            </a:r>
            <a:r>
              <a:rPr lang="en-US" dirty="0" smtClean="0"/>
              <a:t>of health &amp; medical standards &amp; practices.</a:t>
            </a:r>
            <a:endParaRPr lang="en-US" dirty="0"/>
          </a:p>
        </p:txBody>
      </p:sp>
    </p:spTree>
  </p:cSld>
  <p:clrMapOvr>
    <a:masterClrMapping/>
  </p:clrMapOvr>
  <p:transition>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5400" b="1" dirty="0" smtClean="0"/>
              <a:t>INTRODUCTION</a:t>
            </a:r>
            <a:endParaRPr lang="en-US" sz="5400" dirty="0"/>
          </a:p>
        </p:txBody>
      </p:sp>
      <p:sp>
        <p:nvSpPr>
          <p:cNvPr id="3" name="Content Placeholder 2"/>
          <p:cNvSpPr>
            <a:spLocks noGrp="1"/>
          </p:cNvSpPr>
          <p:nvPr>
            <p:ph idx="1"/>
          </p:nvPr>
        </p:nvSpPr>
        <p:spPr/>
        <p:txBody>
          <a:bodyPr>
            <a:normAutofit/>
          </a:bodyPr>
          <a:lstStyle/>
          <a:p>
            <a:r>
              <a:rPr lang="en-US" dirty="0" smtClean="0"/>
              <a:t>We are still met with surprising previous challenges . Predicting the future is always difficult, however, we can determine current issues and draw conclusions about approaching needs and coming events.</a:t>
            </a:r>
          </a:p>
          <a:p>
            <a:pPr algn="just">
              <a:buNone/>
            </a:pPr>
            <a:endParaRPr lang="en-US" dirty="0"/>
          </a:p>
        </p:txBody>
      </p:sp>
    </p:spTree>
  </p:cSld>
  <p:clrMapOvr>
    <a:masterClrMapping/>
  </p:clrMapOvr>
  <p:transition>
    <p:pull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5400" dirty="0" smtClean="0"/>
              <a:t>CONCLUSION</a:t>
            </a:r>
            <a:endParaRPr lang="en-US" sz="5400" dirty="0"/>
          </a:p>
        </p:txBody>
      </p:sp>
      <p:sp>
        <p:nvSpPr>
          <p:cNvPr id="3" name="Content Placeholder 2"/>
          <p:cNvSpPr>
            <a:spLocks noGrp="1"/>
          </p:cNvSpPr>
          <p:nvPr>
            <p:ph idx="1"/>
          </p:nvPr>
        </p:nvSpPr>
        <p:spPr>
          <a:xfrm>
            <a:off x="457200" y="1340768"/>
            <a:ext cx="8229600" cy="5184576"/>
          </a:xfrm>
        </p:spPr>
        <p:txBody>
          <a:bodyPr>
            <a:noAutofit/>
          </a:bodyPr>
          <a:lstStyle/>
          <a:p>
            <a:pPr algn="just"/>
            <a:r>
              <a:rPr lang="en-US" sz="2400" dirty="0" smtClean="0"/>
              <a:t>In brief, the changes, as </a:t>
            </a:r>
            <a:r>
              <a:rPr lang="en-US" sz="2400" dirty="0"/>
              <a:t>pointed out, </a:t>
            </a:r>
            <a:r>
              <a:rPr lang="en-US" sz="2400" dirty="0" smtClean="0"/>
              <a:t> </a:t>
            </a:r>
            <a:r>
              <a:rPr lang="en-US" sz="2400" dirty="0"/>
              <a:t>in turn, </a:t>
            </a:r>
            <a:r>
              <a:rPr lang="en-US" sz="2400" b="1" dirty="0"/>
              <a:t>forcing</a:t>
            </a:r>
            <a:r>
              <a:rPr lang="en-US" sz="2400" dirty="0"/>
              <a:t> the content of courses, </a:t>
            </a:r>
            <a:r>
              <a:rPr lang="en-US" sz="2400" dirty="0" smtClean="0"/>
              <a:t>curricula, programs, and responsibilities </a:t>
            </a:r>
            <a:r>
              <a:rPr lang="en-US" sz="2400" dirty="0"/>
              <a:t>of the </a:t>
            </a:r>
            <a:r>
              <a:rPr lang="en-US" sz="2400" dirty="0" smtClean="0"/>
              <a:t>discipline of  health education/promotion </a:t>
            </a:r>
            <a:r>
              <a:rPr lang="en-US" sz="2400" dirty="0"/>
              <a:t>to </a:t>
            </a:r>
            <a:r>
              <a:rPr lang="en-US" sz="2400" b="1" dirty="0"/>
              <a:t>change</a:t>
            </a:r>
            <a:r>
              <a:rPr lang="en-US" sz="2400" dirty="0" smtClean="0"/>
              <a:t>.</a:t>
            </a:r>
          </a:p>
          <a:p>
            <a:pPr algn="just">
              <a:buNone/>
            </a:pPr>
            <a:r>
              <a:rPr lang="en-US" sz="2400" dirty="0" smtClean="0"/>
              <a:t>The measure of successful health education and promotion in the future will be whether people judge the quality of their lives to be better because of those programs (whether they see a significant change and quality in their lives because of health education/promotion  interventions).</a:t>
            </a:r>
          </a:p>
          <a:p>
            <a:pPr algn="just">
              <a:buNone/>
            </a:pPr>
            <a:r>
              <a:rPr lang="en-US" sz="2400" dirty="0" smtClean="0"/>
              <a:t>The discipline, therefore, must be able to control and manage the future changes and its related health problems through preparing itself in both proactive and reactive methods.</a:t>
            </a:r>
          </a:p>
          <a:p>
            <a:pPr algn="just">
              <a:buNone/>
            </a:pPr>
            <a:r>
              <a:rPr lang="en-US" sz="2400" dirty="0" smtClean="0"/>
              <a:t> Health educators/promoters </a:t>
            </a:r>
            <a:r>
              <a:rPr lang="en-US" sz="2400" dirty="0"/>
              <a:t>must be willing and prepared to take their place in the world of tomorrow. </a:t>
            </a:r>
          </a:p>
          <a:p>
            <a:pPr algn="just"/>
            <a:endParaRPr lang="en-US" sz="2400" dirty="0"/>
          </a:p>
        </p:txBody>
      </p:sp>
    </p:spTree>
  </p:cSld>
  <p:clrMapOvr>
    <a:masterClrMapping/>
  </p:clrMapOvr>
  <p:transition>
    <p:pull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ll Users\Documents\My Pictures\Sample Pictures\Water lilies.jpg"/>
          <p:cNvPicPr>
            <a:picLocks noChangeAspect="1" noChangeArrowheads="1"/>
          </p:cNvPicPr>
          <p:nvPr/>
        </p:nvPicPr>
        <p:blipFill>
          <a:blip r:embed="rId3" cstate="print"/>
          <a:srcRect/>
          <a:stretch>
            <a:fillRect/>
          </a:stretch>
        </p:blipFill>
        <p:spPr bwMode="auto">
          <a:xfrm>
            <a:off x="762000" y="571500"/>
            <a:ext cx="7620000" cy="5715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Rectangle 2"/>
          <p:cNvSpPr/>
          <p:nvPr/>
        </p:nvSpPr>
        <p:spPr>
          <a:xfrm>
            <a:off x="1928794" y="1000108"/>
            <a:ext cx="5164626" cy="707886"/>
          </a:xfrm>
          <a:prstGeom prst="rect">
            <a:avLst/>
          </a:prstGeom>
        </p:spPr>
        <p:txBody>
          <a:bodyPr wrap="square">
            <a:spAutoFit/>
          </a:bodyPr>
          <a:lstStyle/>
          <a:p>
            <a:pPr algn="ctr"/>
            <a:r>
              <a:rPr lang="en-US" sz="4000" b="1" dirty="0" smtClean="0">
                <a:solidFill>
                  <a:schemeClr val="bg1"/>
                </a:solidFill>
              </a:rPr>
              <a:t>THANK YOU SO MUCH</a:t>
            </a:r>
            <a:endParaRPr lang="en-US" sz="4000" b="1" dirty="0">
              <a:solidFill>
                <a:schemeClr val="bg1"/>
              </a:solidFill>
            </a:endParaRPr>
          </a:p>
        </p:txBody>
      </p:sp>
    </p:spTree>
  </p:cSld>
  <p:clrMapOvr>
    <a:masterClrMapping/>
  </p:clrMapOvr>
  <p:transition>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428596" y="1357298"/>
          <a:ext cx="8262974" cy="3746512"/>
        </p:xfrm>
        <a:graphic>
          <a:graphicData uri="http://schemas.openxmlformats.org/drawingml/2006/table">
            <a:tbl>
              <a:tblPr firstRow="1" bandRow="1">
                <a:tableStyleId>{08FB837D-C827-4EFA-A057-4D05807E0F7C}</a:tableStyleId>
              </a:tblPr>
              <a:tblGrid>
                <a:gridCol w="8262974"/>
              </a:tblGrid>
              <a:tr h="1873256">
                <a:tc>
                  <a:txBody>
                    <a:bodyPr/>
                    <a:lstStyle/>
                    <a:p>
                      <a:pPr algn="ctr"/>
                      <a:r>
                        <a:rPr lang="en-US" sz="7200" dirty="0" smtClean="0"/>
                        <a:t>CHALLENGING</a:t>
                      </a:r>
                      <a:endParaRPr lang="en-US" sz="7200" dirty="0"/>
                    </a:p>
                  </a:txBody>
                  <a:tcPr/>
                </a:tc>
              </a:tr>
              <a:tr h="1873256">
                <a:tc>
                  <a:txBody>
                    <a:bodyPr/>
                    <a:lstStyle/>
                    <a:p>
                      <a:pPr algn="ctr"/>
                      <a:r>
                        <a:rPr lang="en-US" sz="6600" dirty="0" smtClean="0"/>
                        <a:t>ISSUES</a:t>
                      </a:r>
                      <a:endParaRPr lang="en-US" sz="6600" dirty="0"/>
                    </a:p>
                  </a:txBody>
                  <a:tcPr/>
                </a:tc>
              </a:tr>
            </a:tbl>
          </a:graphicData>
        </a:graphic>
      </p:graphicFrame>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6000" b="1" dirty="0"/>
              <a:t>CHALLENGES</a:t>
            </a:r>
            <a:endParaRPr lang="en-US" sz="6000" dirty="0"/>
          </a:p>
        </p:txBody>
      </p:sp>
      <p:sp>
        <p:nvSpPr>
          <p:cNvPr id="3" name="Content Placeholder 2"/>
          <p:cNvSpPr>
            <a:spLocks noGrp="1"/>
          </p:cNvSpPr>
          <p:nvPr>
            <p:ph idx="1"/>
          </p:nvPr>
        </p:nvSpPr>
        <p:spPr/>
        <p:txBody>
          <a:bodyPr/>
          <a:lstStyle/>
          <a:p>
            <a:r>
              <a:rPr lang="en-US" b="1" i="1" u="sng" dirty="0" smtClean="0"/>
              <a:t>socio-demographic changes will occur;</a:t>
            </a:r>
            <a:endParaRPr lang="en-US" dirty="0" smtClean="0"/>
          </a:p>
          <a:p>
            <a:pPr>
              <a:buNone/>
            </a:pPr>
            <a:r>
              <a:rPr lang="en-US" dirty="0" smtClean="0"/>
              <a:t>	we will be faced with a large number of elderly people and age-related disorders in coming decades.</a:t>
            </a:r>
          </a:p>
          <a:p>
            <a:endParaRPr lang="en-US" dirty="0"/>
          </a:p>
        </p:txBody>
      </p:sp>
    </p:spTree>
  </p:cSld>
  <p:clrMapOvr>
    <a:masterClrMapping/>
  </p:clrMapOvr>
  <p:transition>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6000" b="1" dirty="0"/>
              <a:t>CHALLENGES</a:t>
            </a:r>
            <a:endParaRPr lang="en-US" sz="6000" dirty="0"/>
          </a:p>
        </p:txBody>
      </p:sp>
      <p:sp>
        <p:nvSpPr>
          <p:cNvPr id="3" name="Content Placeholder 2"/>
          <p:cNvSpPr>
            <a:spLocks noGrp="1"/>
          </p:cNvSpPr>
          <p:nvPr>
            <p:ph idx="1"/>
          </p:nvPr>
        </p:nvSpPr>
        <p:spPr/>
        <p:txBody>
          <a:bodyPr/>
          <a:lstStyle/>
          <a:p>
            <a:r>
              <a:rPr lang="en-US" b="1" i="1" u="sng" dirty="0" smtClean="0"/>
              <a:t>socio-demographic changes will occur;</a:t>
            </a:r>
            <a:endParaRPr lang="en-US" dirty="0" smtClean="0"/>
          </a:p>
          <a:p>
            <a:pPr>
              <a:buNone/>
            </a:pPr>
            <a:r>
              <a:rPr lang="en-US" dirty="0" smtClean="0"/>
              <a:t> Increase in communities participation in the design, building, and evaluation of health policies and programs.</a:t>
            </a:r>
            <a:endParaRPr lang="en-US" dirty="0"/>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6000" b="1" dirty="0"/>
              <a:t>CHALLENGES</a:t>
            </a:r>
            <a:endParaRPr lang="en-US" sz="6000" dirty="0"/>
          </a:p>
        </p:txBody>
      </p:sp>
      <p:sp>
        <p:nvSpPr>
          <p:cNvPr id="3" name="Content Placeholder 2"/>
          <p:cNvSpPr>
            <a:spLocks noGrp="1"/>
          </p:cNvSpPr>
          <p:nvPr>
            <p:ph idx="1"/>
          </p:nvPr>
        </p:nvSpPr>
        <p:spPr>
          <a:xfrm>
            <a:off x="304800" y="1554162"/>
            <a:ext cx="8686800" cy="4525963"/>
          </a:xfrm>
        </p:spPr>
        <p:txBody>
          <a:bodyPr/>
          <a:lstStyle/>
          <a:p>
            <a:r>
              <a:rPr lang="en-US" b="1" i="1" u="sng" dirty="0" smtClean="0"/>
              <a:t>Social  Change</a:t>
            </a:r>
          </a:p>
          <a:p>
            <a:pPr lvl="1"/>
            <a:r>
              <a:rPr lang="en-US" b="1" dirty="0" smtClean="0"/>
              <a:t>Technology  Development</a:t>
            </a:r>
          </a:p>
          <a:p>
            <a:pPr lvl="2">
              <a:buNone/>
            </a:pPr>
            <a:r>
              <a:rPr lang="en-US" dirty="0" smtClean="0"/>
              <a:t>Installation of technology  ( growth)</a:t>
            </a:r>
          </a:p>
          <a:p>
            <a:pPr lvl="2">
              <a:buNone/>
            </a:pPr>
            <a:r>
              <a:rPr lang="en-US" dirty="0" smtClean="0"/>
              <a:t>Distance  Learning /  E. Learning  ( growth area)</a:t>
            </a:r>
          </a:p>
          <a:p>
            <a:pPr lvl="2">
              <a:buNone/>
            </a:pPr>
            <a:r>
              <a:rPr lang="en-US" dirty="0" smtClean="0"/>
              <a:t>Tele – communication &amp; use of on-line services ( grow up in Education)</a:t>
            </a:r>
          </a:p>
          <a:p>
            <a:pPr lvl="2">
              <a:buNone/>
            </a:pPr>
            <a:r>
              <a:rPr lang="en-US" dirty="0" smtClean="0"/>
              <a:t>Educational  Technology  &amp; Electronic media  continue to grow at the highest  rate</a:t>
            </a:r>
          </a:p>
          <a:p>
            <a:pPr lvl="2">
              <a:buNone/>
            </a:pPr>
            <a:r>
              <a:rPr lang="en-US" dirty="0" smtClean="0"/>
              <a:t>Home computer market and its influence on educational technology ( growth)</a:t>
            </a:r>
          </a:p>
          <a:p>
            <a:pPr lvl="1"/>
            <a:endParaRPr lang="en-US" dirty="0"/>
          </a:p>
        </p:txBody>
      </p:sp>
    </p:spTree>
  </p:cSld>
  <p:clrMapOvr>
    <a:masterClrMapping/>
  </p:clrMapOvr>
  <p:transition>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6000" b="1" dirty="0"/>
              <a:t>CHALLENGES</a:t>
            </a:r>
            <a:endParaRPr lang="en-US" sz="6000" dirty="0"/>
          </a:p>
        </p:txBody>
      </p:sp>
      <p:sp>
        <p:nvSpPr>
          <p:cNvPr id="3" name="Content Placeholder 2"/>
          <p:cNvSpPr>
            <a:spLocks noGrp="1"/>
          </p:cNvSpPr>
          <p:nvPr>
            <p:ph idx="1"/>
          </p:nvPr>
        </p:nvSpPr>
        <p:spPr/>
        <p:txBody>
          <a:bodyPr>
            <a:normAutofit/>
          </a:bodyPr>
          <a:lstStyle/>
          <a:p>
            <a:r>
              <a:rPr lang="en-US" b="1" i="1" u="sng" dirty="0" smtClean="0"/>
              <a:t>Social  Change </a:t>
            </a:r>
            <a:r>
              <a:rPr lang="en-US" b="1" i="1" dirty="0" smtClean="0"/>
              <a:t>  </a:t>
            </a:r>
            <a:r>
              <a:rPr lang="en-US" i="1" dirty="0" smtClean="0"/>
              <a:t>(cont.)</a:t>
            </a:r>
          </a:p>
          <a:p>
            <a:pPr lvl="1">
              <a:buNone/>
            </a:pPr>
            <a:r>
              <a:rPr lang="en-US" b="1" dirty="0" smtClean="0"/>
              <a:t>Interactive Digital Media </a:t>
            </a:r>
            <a:r>
              <a:rPr lang="en-US" dirty="0" smtClean="0"/>
              <a:t>( internet websites, news groups, CD-Rom, Kiosks, …) greater use in the future as useful channels in Health Communication.</a:t>
            </a:r>
          </a:p>
          <a:p>
            <a:pPr lvl="1"/>
            <a:endParaRPr lang="en-US" dirty="0" smtClean="0"/>
          </a:p>
          <a:p>
            <a:endParaRPr lang="en-US" dirty="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algn="ctr"/>
            <a:r>
              <a:rPr lang="en-US" sz="6000" b="1" dirty="0"/>
              <a:t>CHALLENGES</a:t>
            </a:r>
            <a:endParaRPr lang="en-US" sz="6000" dirty="0"/>
          </a:p>
        </p:txBody>
      </p:sp>
      <p:sp>
        <p:nvSpPr>
          <p:cNvPr id="3" name="Content Placeholder 2"/>
          <p:cNvSpPr>
            <a:spLocks noGrp="1"/>
          </p:cNvSpPr>
          <p:nvPr>
            <p:ph idx="1"/>
          </p:nvPr>
        </p:nvSpPr>
        <p:spPr/>
        <p:txBody>
          <a:bodyPr>
            <a:normAutofit lnSpcReduction="10000"/>
          </a:bodyPr>
          <a:lstStyle/>
          <a:p>
            <a:pPr lvl="1">
              <a:buNone/>
            </a:pPr>
            <a:r>
              <a:rPr lang="en-US" b="1" i="1" u="sng" dirty="0" smtClean="0"/>
              <a:t>Social  Change </a:t>
            </a:r>
            <a:r>
              <a:rPr lang="en-US" b="1" i="1" dirty="0" smtClean="0"/>
              <a:t>  </a:t>
            </a:r>
            <a:r>
              <a:rPr lang="en-US" i="1" dirty="0" smtClean="0"/>
              <a:t>(cont.)</a:t>
            </a:r>
          </a:p>
          <a:p>
            <a:pPr lvl="1">
              <a:buNone/>
            </a:pPr>
            <a:r>
              <a:rPr lang="en-US" dirty="0" smtClean="0"/>
              <a:t>Therefore, Health Educators / promoters should identify potential Settings, Channels, and Partners to :</a:t>
            </a:r>
          </a:p>
          <a:p>
            <a:pPr lvl="1">
              <a:buNone/>
            </a:pPr>
            <a:r>
              <a:rPr lang="en-US" dirty="0" smtClean="0"/>
              <a:t> Learn more about Intended Audiences;</a:t>
            </a:r>
          </a:p>
          <a:p>
            <a:pPr lvl="1">
              <a:buNone/>
            </a:pPr>
            <a:r>
              <a:rPr lang="en-US" dirty="0" smtClean="0"/>
              <a:t>Define  Communication Objectives;</a:t>
            </a:r>
          </a:p>
          <a:p>
            <a:pPr lvl="1">
              <a:buNone/>
            </a:pPr>
            <a:r>
              <a:rPr lang="en-US" dirty="0" smtClean="0"/>
              <a:t>Assess the new Health Issues ( Problems);</a:t>
            </a:r>
          </a:p>
          <a:p>
            <a:pPr lvl="1">
              <a:buNone/>
            </a:pPr>
            <a:r>
              <a:rPr lang="en-US" dirty="0" smtClean="0"/>
              <a:t>Develop  Communication Strategies,</a:t>
            </a:r>
          </a:p>
          <a:p>
            <a:pPr lvl="1">
              <a:buNone/>
            </a:pPr>
            <a:r>
              <a:rPr lang="en-US" b="1" smtClean="0"/>
              <a:t>Along </a:t>
            </a:r>
            <a:r>
              <a:rPr lang="en-US" b="1" smtClean="0"/>
              <a:t>with determining </a:t>
            </a:r>
            <a:r>
              <a:rPr lang="en-US" b="1" dirty="0" smtClean="0"/>
              <a:t>the credibility &amp;  accuracy of those media </a:t>
            </a:r>
          </a:p>
          <a:p>
            <a:pPr lvl="1">
              <a:buNone/>
            </a:pPr>
            <a:endParaRPr lang="en-US" dirty="0" smtClean="0"/>
          </a:p>
          <a:p>
            <a:endParaRPr lang="en-US" dirty="0"/>
          </a:p>
        </p:txBody>
      </p:sp>
    </p:spTree>
  </p:cSld>
  <p:clrMapOvr>
    <a:masterClrMapping/>
  </p:clrMapOvr>
  <p:transition>
    <p:pull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713</TotalTime>
  <Words>1135</Words>
  <Application>Microsoft Office PowerPoint</Application>
  <PresentationFormat>On-screen Show (4:3)</PresentationFormat>
  <Paragraphs>124</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Trek</vt:lpstr>
      <vt:lpstr>   Future Challenges &amp; Directions For H. Education &amp; H. Promotion   By;   TAVAKOLI   REZA, Ph.D.    Address:  Department of Health Education &amp; Promotion,  Faculty of Med. Sciences, SRB, I.A.U. Tehran, Iran E.mail: r-tavakoli@ srbiau.ac.ir Mobile; 0912-126-9156    </vt:lpstr>
      <vt:lpstr>INTRODUCTION</vt:lpstr>
      <vt:lpstr>INTRODUCTION</vt:lpstr>
      <vt:lpstr>Slide 4</vt:lpstr>
      <vt:lpstr>CHALLENGES</vt:lpstr>
      <vt:lpstr>CHALLENGES</vt:lpstr>
      <vt:lpstr>CHALLENGES</vt:lpstr>
      <vt:lpstr>CHALLENGES</vt:lpstr>
      <vt:lpstr>CHALLENGES</vt:lpstr>
      <vt:lpstr>CHALLENGES</vt:lpstr>
      <vt:lpstr>CHALLENGES</vt:lpstr>
      <vt:lpstr>CHALLENGES</vt:lpstr>
      <vt:lpstr>CHALLENGES</vt:lpstr>
      <vt:lpstr>CHALLENGES</vt:lpstr>
      <vt:lpstr>CHALLENGES</vt:lpstr>
      <vt:lpstr>CHALLENGES</vt:lpstr>
      <vt:lpstr>CHALLENGES</vt:lpstr>
      <vt:lpstr>CHALLENGES</vt:lpstr>
      <vt:lpstr>DIRECTIONS  FOR H. EDUCATION &amp; H.PROMOTION</vt:lpstr>
      <vt:lpstr>DIRECTIONS  FOR H. EDUCATION &amp; H.PROMOTION</vt:lpstr>
      <vt:lpstr>DIRECTIONS  (What we should do)</vt:lpstr>
      <vt:lpstr>DIRECTIONS   (What we should do)</vt:lpstr>
      <vt:lpstr>DIRECTIONS  FOR H. EDUCATION &amp; H.PROMOTION</vt:lpstr>
      <vt:lpstr>DIRECTIONS  FOR H. EDUCATION &amp; H.PROMOTION</vt:lpstr>
      <vt:lpstr>DIRECTIONS  FOR H. EDUCATION &amp; H.PROMOTION</vt:lpstr>
      <vt:lpstr>DIRECTIONS  FOR H. EDUCATION &amp; H.PROMOTION</vt:lpstr>
      <vt:lpstr>DIRECTIONS  FOR H. EDUCATION &amp; H.PROMOTION</vt:lpstr>
      <vt:lpstr>DIRECTIONS  FOR H. EDUCATION &amp; H.PROMOTION</vt:lpstr>
      <vt:lpstr>DIRECTIONS  FOR H. EDUCATION &amp; H.PROMOTION   </vt:lpstr>
      <vt:lpstr>CONCLUSION</vt:lpstr>
      <vt:lpstr>Slide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dc:creator>
  <cp:lastModifiedBy>samsung</cp:lastModifiedBy>
  <cp:revision>118</cp:revision>
  <dcterms:created xsi:type="dcterms:W3CDTF">2015-04-13T05:14:00Z</dcterms:created>
  <dcterms:modified xsi:type="dcterms:W3CDTF">2015-05-13T17:07:30Z</dcterms:modified>
</cp:coreProperties>
</file>