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306" r:id="rId3"/>
    <p:sldId id="325" r:id="rId4"/>
    <p:sldId id="311" r:id="rId5"/>
    <p:sldId id="313" r:id="rId6"/>
    <p:sldId id="300" r:id="rId7"/>
    <p:sldId id="312" r:id="rId8"/>
    <p:sldId id="342" r:id="rId9"/>
    <p:sldId id="291" r:id="rId10"/>
    <p:sldId id="289" r:id="rId11"/>
    <p:sldId id="341" r:id="rId12"/>
    <p:sldId id="276" r:id="rId13"/>
    <p:sldId id="260" r:id="rId14"/>
    <p:sldId id="315" r:id="rId15"/>
    <p:sldId id="317" r:id="rId16"/>
    <p:sldId id="316" r:id="rId17"/>
    <p:sldId id="340" r:id="rId18"/>
    <p:sldId id="338" r:id="rId19"/>
    <p:sldId id="332" r:id="rId20"/>
    <p:sldId id="333" r:id="rId21"/>
    <p:sldId id="343" r:id="rId22"/>
    <p:sldId id="322" r:id="rId23"/>
    <p:sldId id="344" r:id="rId24"/>
    <p:sldId id="290" r:id="rId25"/>
    <p:sldId id="282" r:id="rId26"/>
    <p:sldId id="265" r:id="rId27"/>
    <p:sldId id="277" r:id="rId28"/>
    <p:sldId id="324" r:id="rId29"/>
    <p:sldId id="334" r:id="rId30"/>
    <p:sldId id="335" r:id="rId31"/>
    <p:sldId id="336" r:id="rId32"/>
    <p:sldId id="337" r:id="rId33"/>
    <p:sldId id="33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9" autoAdjust="0"/>
    <p:restoredTop sz="94660"/>
  </p:normalViewPr>
  <p:slideViewPr>
    <p:cSldViewPr>
      <p:cViewPr>
        <p:scale>
          <a:sx n="68" d="100"/>
          <a:sy n="68" d="100"/>
        </p:scale>
        <p:origin x="-54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FA682-D709-42FA-8444-632082D1F0FB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D862B-DC6E-4A1F-8D01-27EA445D3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D862B-DC6E-4A1F-8D01-27EA445D39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Advocay</a:t>
            </a:r>
            <a:r>
              <a:rPr lang="en-US" dirty="0" smtClean="0"/>
              <a:t> aims for share responsibility for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D862B-DC6E-4A1F-8D01-27EA445D39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BD5C-19C0-440A-B383-0267DA68F0BD}" type="datetime1">
              <a:rPr lang="en-US" smtClean="0"/>
              <a:t>5/19/2015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AF0B7-6609-4BE9-A4C2-2D9F3CB75776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7007-DF77-4BFB-94D4-248CC3B79ADF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39C5-0770-455C-AAEA-E4A0988FACF4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B819-8296-4010-98D1-6693AEA542E3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4FB5-FFBD-4432-8E3B-A6A3C3EC4AA8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2719-3B26-467C-8065-6637009C997E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0036-E44A-46BB-BD82-42B9545F7432}" type="datetime1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64-0024-457D-8810-E729361E8614}" type="datetime1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B5FD-DDDC-4A4D-B6C2-5FD2F8A1D1EA}" type="datetime1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B5B-43AD-4FFD-8504-5534C75FFFAC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8587-CECA-41BE-843F-5B135876287D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92A9B3-E8D1-48DD-98C7-467B78549F56}" type="datetime1">
              <a:rPr lang="en-US" smtClean="0"/>
              <a:t>5/19/2015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7702C6-50C9-48FA-9094-2D72C33BD8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cp.jhu.edu/knowledge-managemen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Evidence based advocacy for health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do it in Iran?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3997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Nastaran</a:t>
            </a:r>
            <a:r>
              <a:rPr lang="en-US" dirty="0" smtClean="0"/>
              <a:t> </a:t>
            </a:r>
            <a:r>
              <a:rPr lang="en-US" dirty="0" err="1" smtClean="0"/>
              <a:t>Keshavarz</a:t>
            </a:r>
            <a:r>
              <a:rPr lang="en-US" dirty="0" smtClean="0"/>
              <a:t> </a:t>
            </a:r>
            <a:r>
              <a:rPr lang="en-US" dirty="0" err="1" smtClean="0"/>
              <a:t>Mohammadi</a:t>
            </a:r>
            <a:endParaRPr lang="en-US" dirty="0" smtClean="0"/>
          </a:p>
          <a:p>
            <a:pPr algn="ctr"/>
            <a:r>
              <a:rPr lang="en-US" sz="1600" dirty="0" smtClean="0"/>
              <a:t>Associate professor, Health Promotion</a:t>
            </a:r>
          </a:p>
          <a:p>
            <a:pPr algn="ctr"/>
            <a:r>
              <a:rPr lang="en-US" sz="1600" dirty="0" err="1" smtClean="0"/>
              <a:t>Shahid</a:t>
            </a:r>
            <a:r>
              <a:rPr lang="en-US" sz="1600" dirty="0" smtClean="0"/>
              <a:t> </a:t>
            </a:r>
            <a:r>
              <a:rPr lang="en-US" sz="1600" dirty="0" err="1" smtClean="0"/>
              <a:t>Behehsti</a:t>
            </a:r>
            <a:r>
              <a:rPr lang="en-US" sz="1600" dirty="0" smtClean="0"/>
              <a:t> University of Medical Sciences, </a:t>
            </a:r>
            <a:r>
              <a:rPr lang="en-US" sz="1600" dirty="0" smtClean="0"/>
              <a:t>Tehran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Kermansha</a:t>
            </a:r>
            <a:r>
              <a:rPr lang="en-US" sz="1600" dirty="0" smtClean="0"/>
              <a:t>, 1394</a:t>
            </a:r>
            <a:endParaRPr lang="en-US" sz="1600" dirty="0" smtClean="0"/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The art of  advocacy  for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Requires skills ,Good intention is not enough!!!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 skills  of evidence mining, appraisal and appropriate utilization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Message development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Delivery of the message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Working with media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Building partnership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Leadership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is the sate of our advocacy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art? Do we own required sills?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Effective and convincing advocacy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Required data  to  build  the rational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Epidemiological data, behavioral data, social data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Health care data ,trends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Knowing Key stakeholders and their interest , available resources and capacities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Knowing Political context, organizational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context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effective and convincing is our advocacy for health?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Power of Evidence in Advocacy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029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Advocacy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inaccurate information or false claims is unethical,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potentially injurious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public health and a wasted effort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(Chapman 2007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ready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challenge claims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opponents with the arguments that support the aims of your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campaign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all knowledge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evidence!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Lalond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report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How health/ disease is created?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Contemporary understanding of health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is an  complex emerging  phenomenon out of interplay of many diverse biological, psychological, social, economical, political, environmental  factors which change over time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Hence , tradition medical or life style change approaches are not adequate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a great need for  scientific and holistic approach, , shared responsibility , collaborative and integrated action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1"/>
            <a:ext cx="8153400" cy="452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Determinants of health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76200" y="228600"/>
          <a:ext cx="9067800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260"/>
                <a:gridCol w="2952770"/>
                <a:gridCol w="2952770"/>
              </a:tblGrid>
              <a:tr h="152193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Upstream (Macro-level) Factors</a:t>
                      </a:r>
                      <a:endParaRPr 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Midstream (Intermediate-level)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Factors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Downstream (Micro-level) Factors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2242637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Social, Economic, Physical, Cultural and Environmental factors</a:t>
                      </a:r>
                    </a:p>
                    <a:p>
                      <a:pPr algn="l"/>
                      <a:endParaRPr lang="en-US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Psychosocial factors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Behavioural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factors</a:t>
                      </a:r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Non-modifiable individual factors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Age,  Sex,  Ethnicity,  Genetics</a:t>
                      </a:r>
                    </a:p>
                    <a:p>
                      <a:pPr algn="l"/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Physiological systems</a:t>
                      </a:r>
                    </a:p>
                  </a:txBody>
                  <a:tcPr marT="60960" marB="60960"/>
                </a:tc>
              </a:tr>
              <a:tr h="2864824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Upstream factors can impact   on health in two ways:</a:t>
                      </a:r>
                    </a:p>
                    <a:p>
                      <a:pPr algn="l" rtl="0"/>
                      <a:endParaRPr lang="en-US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 Direct impact through factors relating to safety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 Indirect impact by  influencing health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Actions designed to change</a:t>
                      </a:r>
                    </a:p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midstream determinants include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individual lifestyle programs 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creation of supportive 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environments to make healthy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choices easier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Changes to physiological systems and biological functioning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are brought about by 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sustained and longer term effects of psychosocial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and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behavioural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factors.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aim of advocacy for health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overcome  major barriers  to health</a:t>
            </a:r>
          </a:p>
          <a:p>
            <a:pPr fontAlgn="base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barriers  such as  poor living and working  conditions,</a:t>
            </a:r>
          </a:p>
          <a:p>
            <a:pPr fontAlgn="base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rather than individual or behavioral barriers.</a:t>
            </a:r>
          </a:p>
          <a:p>
            <a:pPr fontAlgn="base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create the essential conditions for health</a:t>
            </a:r>
          </a:p>
          <a:p>
            <a:pPr fontAlgn="base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 smtClean="0"/>
              <a:t>To share responsibility  and accountability for health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A” Frame for Advocacy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/>
              <a:t>Johns Hopkins </a:t>
            </a:r>
            <a:r>
              <a:rPr lang="en-US" sz="2700" dirty="0"/>
              <a:t>School of Public </a:t>
            </a:r>
            <a:r>
              <a:rPr lang="en-US" sz="2700" dirty="0" smtClean="0"/>
              <a:t>Health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Social and Behavior Change Communication</a:t>
            </a: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promote healthier behaviors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promote use of health knowledge.</a:t>
            </a: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dirty="0">
                <a:latin typeface="Times New Roman" pitchFamily="18" charset="0"/>
                <a:cs typeface="Times New Roman" pitchFamily="18" charset="0"/>
              </a:rPr>
              <a:t>Capacity Strengthening</a:t>
            </a: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individuals and organizations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Evaluation</a:t>
            </a:r>
          </a:p>
          <a:p>
            <a:pPr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measure program impact.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science of  advocacy for health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686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sz="2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 understanding  of  health and its complex determinants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Good understanding of  target  audience and the context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Good knowledge of  how to change people or make change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Good knowledge and skills in  communication,  collaboration, partnership </a:t>
            </a: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Good knowledge and skills  of evidence mining, appraisal and appropriate utilization</a:t>
            </a:r>
          </a:p>
          <a:p>
            <a:pPr>
              <a:buNone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Systems level structure and capacities (skilled professionals, networking, scientific resource, transparencies, values and rules, access  to evidences</a:t>
            </a: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Presentation at a glance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What?- Definitions: (Evidence based advocacy for health , Health, Advocacy, Evidence-based, Evidence )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 Why? (Goals and principles and values)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 How? (Process and requirements)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 Personal assessment and reflections (How well do we do it:  the way forward)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“art” of advocacy for health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dirty="0" smtClean="0"/>
              <a:t> Requires skills ,Good intention is not enough!!!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Message development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Delivery of the message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Working with media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Building partnership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Leadership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well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do we do it in Iran?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Inadequate concerns, competencies and structures 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so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Inadequate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Ineffective efforts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domains for further improvements: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Developing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and holistic understanding of health and its diverse determinant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Developing  attitudes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skills in effective communication, networking and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collaboration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archives  or data bases for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accurate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information, knowledge, statistics and evidence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Developing training programs to develop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competencies among health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professionals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was an advocacy effort for comprehensive </a:t>
            </a:r>
            <a:r>
              <a:rPr lang="en-US" dirty="0" smtClean="0"/>
              <a:t>understanding </a:t>
            </a:r>
            <a:r>
              <a:rPr lang="en-US" dirty="0" smtClean="0"/>
              <a:t>of  health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Evidence based practice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need for valid sources for information, evidences and resources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need for better networking and collaboration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j03140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057400"/>
            <a:ext cx="7848600" cy="48005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Autofit/>
          </a:bodyPr>
          <a:lstStyle/>
          <a:p>
            <a:pPr fontAlgn="base"/>
            <a:endParaRPr lang="en-US" sz="1000" b="1" dirty="0" smtClean="0"/>
          </a:p>
          <a:p>
            <a:pPr fontAlgn="base"/>
            <a:endParaRPr lang="en-US" sz="1800" b="1" dirty="0" smtClean="0"/>
          </a:p>
          <a:p>
            <a:pPr fontAlgn="base"/>
            <a:r>
              <a:rPr lang="en-US" sz="1800" b="1" dirty="0" smtClean="0"/>
              <a:t>1</a:t>
            </a:r>
            <a:r>
              <a:rPr lang="en-US" sz="1800" b="1" dirty="0"/>
              <a:t>) Choose a position that is grounded in science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2) Determine target audiences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3) Know your audience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4) Choose evidence that is appropriate for your audience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5) Choose action that is realistic for your audience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6) Keep your message clear and succinct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7) Tailor your message to the given forum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8) Acknowledge your limitations and seek collaboration to strengthen your position</a:t>
            </a:r>
          </a:p>
          <a:p>
            <a:pPr fontAlgn="base"/>
            <a:r>
              <a:rPr lang="en-US" sz="1800" b="1" dirty="0" smtClean="0"/>
              <a:t>(</a:t>
            </a:r>
            <a:r>
              <a:rPr lang="en-US" sz="1800" b="1" dirty="0"/>
              <a:t>9) Evaluate your efforts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AdvocayTwelve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US" b="1" dirty="0"/>
              <a:t>) Know who you </a:t>
            </a:r>
            <a:r>
              <a:rPr lang="en-US" b="1" dirty="0" smtClean="0"/>
              <a:t>are</a:t>
            </a:r>
          </a:p>
          <a:p>
            <a:pPr>
              <a:buNone/>
            </a:pPr>
            <a:r>
              <a:rPr lang="en-US" b="1" dirty="0"/>
              <a:t>2) Know the Policy </a:t>
            </a:r>
            <a:r>
              <a:rPr lang="en-US" b="1" dirty="0" smtClean="0"/>
              <a:t>environment</a:t>
            </a:r>
          </a:p>
          <a:p>
            <a:pPr>
              <a:buNone/>
            </a:pPr>
            <a:r>
              <a:rPr lang="en-US" b="1" dirty="0"/>
              <a:t>3) Define the </a:t>
            </a:r>
            <a:r>
              <a:rPr lang="en-US" b="1" dirty="0" smtClean="0"/>
              <a:t>issue</a:t>
            </a:r>
          </a:p>
          <a:p>
            <a:pPr>
              <a:buNone/>
            </a:pPr>
            <a:r>
              <a:rPr lang="en-US" b="1" dirty="0" smtClean="0"/>
              <a:t>4)Collect </a:t>
            </a:r>
            <a:r>
              <a:rPr lang="en-US" b="1" dirty="0"/>
              <a:t>data and document </a:t>
            </a:r>
            <a:r>
              <a:rPr lang="en-US" b="1" dirty="0" smtClean="0"/>
              <a:t>processes at </a:t>
            </a:r>
            <a:r>
              <a:rPr lang="en-US" b="1" dirty="0"/>
              <a:t>each step along the </a:t>
            </a:r>
            <a:r>
              <a:rPr lang="en-US" b="1" dirty="0" smtClean="0"/>
              <a:t>way</a:t>
            </a:r>
          </a:p>
          <a:p>
            <a:pPr>
              <a:buNone/>
            </a:pPr>
            <a:r>
              <a:rPr lang="en-US" b="1" dirty="0"/>
              <a:t>5) Set an advocacy goal and </a:t>
            </a:r>
            <a:r>
              <a:rPr lang="en-US" b="1" dirty="0" smtClean="0"/>
              <a:t>objectives</a:t>
            </a:r>
          </a:p>
          <a:p>
            <a:pPr>
              <a:buNone/>
            </a:pPr>
            <a:r>
              <a:rPr lang="en-US" b="1" dirty="0"/>
              <a:t>6) Identify target </a:t>
            </a:r>
            <a:r>
              <a:rPr lang="en-US" b="1" dirty="0" smtClean="0"/>
              <a:t>audiences</a:t>
            </a:r>
          </a:p>
          <a:p>
            <a:pPr>
              <a:buNone/>
            </a:pPr>
            <a:r>
              <a:rPr lang="en-US" b="1" dirty="0"/>
              <a:t>7) Build </a:t>
            </a:r>
            <a:r>
              <a:rPr lang="en-US" b="1" dirty="0" smtClean="0"/>
              <a:t>support</a:t>
            </a:r>
          </a:p>
          <a:p>
            <a:pPr>
              <a:buNone/>
            </a:pPr>
            <a:r>
              <a:rPr lang="en-US" b="1" dirty="0"/>
              <a:t>8) Develop the </a:t>
            </a:r>
            <a:r>
              <a:rPr lang="en-US" b="1" dirty="0" smtClean="0"/>
              <a:t>message</a:t>
            </a:r>
          </a:p>
          <a:p>
            <a:pPr>
              <a:buNone/>
            </a:pPr>
            <a:r>
              <a:rPr lang="en-US" b="1" dirty="0"/>
              <a:t>9) Select your advocacy activities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10 ) Identifying resources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11) Draw up an implementation plan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12) Monitoring </a:t>
            </a:r>
            <a:r>
              <a:rPr lang="en-US" b="1" dirty="0"/>
              <a:t>the process and evaluating the outcome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Advocacy steps: diverse frameworks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00200"/>
            <a:ext cx="91440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 : Advocacy is about engaging key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crucial challenge for health advocates is to avoid merely aiming messages at people—</a:t>
            </a:r>
          </a:p>
          <a:p>
            <a:r>
              <a:rPr lang="en-US" dirty="0"/>
              <a:t>telling them what to do or what not to do—and concentrate more on engaging people in</a:t>
            </a:r>
          </a:p>
          <a:p>
            <a:r>
              <a:rPr lang="en-US" dirty="0"/>
              <a:t>being agents of their own change. In short, health advocates must seek to </a:t>
            </a:r>
            <a:r>
              <a:rPr lang="en-US" dirty="0" err="1" smtClean="0"/>
              <a:t>catalyse</a:t>
            </a:r>
            <a:r>
              <a:rPr lang="en-US" dirty="0" smtClean="0"/>
              <a:t> debate </a:t>
            </a:r>
            <a:r>
              <a:rPr lang="en-US" dirty="0"/>
              <a:t>between citizens and between people and policy makers (</a:t>
            </a:r>
            <a:r>
              <a:rPr lang="en-US" dirty="0" err="1"/>
              <a:t>Wallack</a:t>
            </a:r>
            <a:r>
              <a:rPr lang="en-US" dirty="0"/>
              <a:t> 2001).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Evidence based advocacy for health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conscientious  and  explicit use of current best evidence in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advocacy efforts for health.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process which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integrates otherwise independent  data from </a:t>
            </a:r>
          </a:p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different sectors: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research, policy, action groups,  clinicians,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practitioners etc., into an analysis to inform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advocacy for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Type of advocacy activities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Lobbying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education/Campaign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 formation / Networking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 development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Leadership development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1"/>
            <a:ext cx="8153400" cy="452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Determinants of health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76200" y="0"/>
          <a:ext cx="9067800" cy="721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260"/>
                <a:gridCol w="2952770"/>
                <a:gridCol w="2952770"/>
              </a:tblGrid>
              <a:tr h="110901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Upstream (Macro-level) Factors</a:t>
                      </a:r>
                      <a:endParaRPr 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Midstream (Intermediate-level)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Factors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Downstream (Micro-level) Factors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389002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Social, Economic, Physical, Cultural and Environmental factors</a:t>
                      </a:r>
                    </a:p>
                    <a:p>
                      <a:pPr algn="l"/>
                      <a:endParaRPr lang="en-US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years, Education (including literacy), Food security, • Employment and working conditions, Income, Housing, Transport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social gradient, Social inclusion, Gender  Beliefs and values systems,  Health literacy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Welfare support systems, Health Care systems, including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to health services</a:t>
                      </a:r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Psychosocial factors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of one’s life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supports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Isolation and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marginalisation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esteem, Depression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Stress, Aggression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Behavioural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factors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Diet and nutrition, Smoking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Alcohol, Physical activity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Substance abuse (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drugs,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petrol sniffing), Self-harm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Gambling, Safe sexual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Engagement in preventive health, care  practices</a:t>
                      </a:r>
                      <a:endParaRPr lang="en-US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Non-modifiable individual factors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Age,  Sex,  Ethnicity,  Genetics</a:t>
                      </a:r>
                    </a:p>
                    <a:p>
                      <a:pPr algn="l"/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Physiological systems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Endocrine (.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glucose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intolerance),  Immune systems (e.g. reduced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immunity),  Cardiovascular system (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hypertension, high lipids),  Muscular-skeletal systems (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osteoporosis)</a:t>
                      </a:r>
                      <a:endParaRPr lang="en-US" sz="1600" dirty="0"/>
                    </a:p>
                  </a:txBody>
                  <a:tcPr marT="60960" marB="60960"/>
                </a:tc>
              </a:tr>
              <a:tr h="2087562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Upstream factors can impact   on health in two ways:</a:t>
                      </a:r>
                    </a:p>
                    <a:p>
                      <a:pPr algn="l" rtl="0"/>
                      <a:endParaRPr lang="en-US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 Direct impact through factors relating to safety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- Indirect impact by  influencing health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Actions designed to change</a:t>
                      </a:r>
                    </a:p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midstream determinants include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individual lifestyle programs 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creation of supportive 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environments to make healthy</a:t>
                      </a:r>
                    </a:p>
                    <a:p>
                      <a:pPr marL="342900" indent="-342900" algn="l" rtl="0">
                        <a:buFont typeface="+mj-lt"/>
                        <a:buNone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choices easier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Changes to physiological systems and biological functioning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are brought about by 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sustained and longer term effects of psychosocial</a:t>
                      </a:r>
                    </a:p>
                    <a:p>
                      <a:pPr algn="l" rtl="0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and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behavioural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 factors.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What is advocacy? What efforts can be considered as advocacy?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skill /competency 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Advocacy is about taking action to change something, to  gain  support for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something , speaking out  for  something  for better life 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The process of standing alongside an individual who is  disadvantaged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and 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their behalf  in a way that represents the best  interests of that person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Decision makers at different level are main target of advocacy 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 necessary competency  and responsibility for every individual, community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Advocacy for health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572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Advocacy as a necessary core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competency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responsibility of all health professionals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efforts that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 environmental conditions  or  create new conditions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policies, process, delivery of services, resource allocation, structures , support, culture, norms, beliefs , practices)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favor of health ,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focus on less advantage people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Ottawa Charter</a:t>
            </a:r>
            <a:endParaRPr lang="en-US" dirty="0"/>
          </a:p>
        </p:txBody>
      </p:sp>
      <p:pic>
        <p:nvPicPr>
          <p:cNvPr id="4" name="Picture 2" descr="C:\Documents and Settings\Azam\Desktop\hpr_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990600" y="457200"/>
            <a:ext cx="10134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health need advocacy?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can not  fully protect their health, so they need support to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succeed, and  their health needs to be protected 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they can not?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(at any level of individuals, group, community,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setting or society) can be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influenced, negatively or positively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or environmental conditions.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Political, economical, social, cultural, environmental as well as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biological  factors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 can favor or harm health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Health might be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misunderstood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neglected by people and/or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decision makers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false understanding: you can  be health if you want!)</a:t>
            </a:r>
            <a:endParaRPr lang="en-US" sz="1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Many possible roles in advocacy for health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(Gordon 2002)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representative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(speaking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people)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accompanying role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(speaking with people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empowering role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enabling people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 speak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for themselves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mediating role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(facilitating communication between people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role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(demonstrating practice to people and policy-makers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negotiating role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bargaining with those in power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networking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(building coalitions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“science”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advocacy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for health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92252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understanding  of  health and its complex determinants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understanding of  target  audience and the context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knowledge of  how to change people or make change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 knowledge of communication,  collaboration, partnership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 structure and capacities (skilled professionals, networking, scientific resource, transparencies, values and rules, access 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evidences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we ready? Is our science advance and up to date?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2C6-50C9-48FA-9094-2D72C33BD8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1659</Words>
  <Application>Microsoft Office PowerPoint</Application>
  <PresentationFormat>On-screen Show (4:3)</PresentationFormat>
  <Paragraphs>329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Evidence based advocacy for health How we do it in Iran?</vt:lpstr>
      <vt:lpstr>Presentation at a glance</vt:lpstr>
      <vt:lpstr>Evidence based advocacy for health</vt:lpstr>
      <vt:lpstr>What is advocacy? What efforts can be considered as advocacy? </vt:lpstr>
      <vt:lpstr>Advocacy for health</vt:lpstr>
      <vt:lpstr>Ottawa Charter</vt:lpstr>
      <vt:lpstr>Why does health need advocacy? </vt:lpstr>
      <vt:lpstr>   Many possible roles in advocacy for health (Gordon 2002)</vt:lpstr>
      <vt:lpstr> The “science” of advocacy for health</vt:lpstr>
      <vt:lpstr>  The art of  advocacy  for health</vt:lpstr>
      <vt:lpstr>  Effective and convincing advocacy </vt:lpstr>
      <vt:lpstr>The Power of Evidence in Advocacy  </vt:lpstr>
      <vt:lpstr> How health/ disease is created? Contemporary understanding of health </vt:lpstr>
      <vt:lpstr> Determinants of health </vt:lpstr>
      <vt:lpstr>Slide 15</vt:lpstr>
      <vt:lpstr>Slide 16</vt:lpstr>
      <vt:lpstr>The aim of advocacy for health</vt:lpstr>
      <vt:lpstr> “A” Frame for Advocacy Johns Hopkins School of Public Health </vt:lpstr>
      <vt:lpstr>The science of  advocacy for health </vt:lpstr>
      <vt:lpstr>The “art” of advocacy for health </vt:lpstr>
      <vt:lpstr>How well do we do it in Iran?</vt:lpstr>
      <vt:lpstr>Conclusion</vt:lpstr>
      <vt:lpstr>Thank You</vt:lpstr>
      <vt:lpstr>Slide 24</vt:lpstr>
      <vt:lpstr>AdvocayTwelve steps</vt:lpstr>
      <vt:lpstr>Advocacy steps: diverse frameworks </vt:lpstr>
      <vt:lpstr>Step 5 : Advocacy is about engaging key stakeholders</vt:lpstr>
      <vt:lpstr>Slide 28</vt:lpstr>
      <vt:lpstr>Slide 29</vt:lpstr>
      <vt:lpstr>Slide 30</vt:lpstr>
      <vt:lpstr>Slide 31</vt:lpstr>
      <vt:lpstr>Type of advocacy activities</vt:lpstr>
      <vt:lpstr> Determinants of health 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advocay for health</dc:title>
  <dc:creator>MRT</dc:creator>
  <cp:lastModifiedBy>maman_2</cp:lastModifiedBy>
  <cp:revision>75</cp:revision>
  <dcterms:created xsi:type="dcterms:W3CDTF">2015-05-15T16:00:34Z</dcterms:created>
  <dcterms:modified xsi:type="dcterms:W3CDTF">2015-05-19T05:11:57Z</dcterms:modified>
</cp:coreProperties>
</file>