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89E0F-7EC2-6045-82B6-ECED1C5C913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7B33A-60EC-3F49-9E95-9C869FED5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9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15D7B-0E2C-4C85-A5D3-00C50A022A6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66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5/17/15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x-none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5/17/15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ayd@yaho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0"/>
            <a:ext cx="7406640" cy="2369730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/>
              <a:t>The influence of public opinion on public health policy-making in Georgia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440796"/>
            <a:ext cx="7406640" cy="5417204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George </a:t>
            </a:r>
            <a:r>
              <a:rPr lang="en-US" dirty="0"/>
              <a:t>D. Bakhturidze</a:t>
            </a:r>
            <a:r>
              <a:rPr lang="en-US" baseline="30000" dirty="0"/>
              <a:t>1,2</a:t>
            </a:r>
            <a:r>
              <a:rPr lang="en-US" dirty="0"/>
              <a:t>, MD, MPhil; Nana T. Peikrishvili</a:t>
            </a:r>
            <a:r>
              <a:rPr lang="en-US" baseline="30000" dirty="0"/>
              <a:t>2</a:t>
            </a:r>
            <a:r>
              <a:rPr lang="en-US" dirty="0"/>
              <a:t>, MSc, MPhil; Maurice B. Mittelmark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smtClean="0"/>
              <a:t>PhD</a:t>
            </a:r>
          </a:p>
          <a:p>
            <a:endParaRPr lang="en-US" dirty="0"/>
          </a:p>
          <a:p>
            <a:r>
              <a:rPr lang="en-US" dirty="0"/>
              <a:t>1. Department of Health Promotion and Development, Faculty of Psychology, University of Bergen. Bergen, Norway</a:t>
            </a:r>
          </a:p>
          <a:p>
            <a:r>
              <a:rPr lang="en-US" dirty="0"/>
              <a:t>2. Georgian Health Promotion and Education Foundation. Tbilisi, Georgia</a:t>
            </a:r>
          </a:p>
          <a:p>
            <a:pPr algn="ctr"/>
            <a:r>
              <a:rPr lang="en-US" dirty="0" smtClean="0"/>
              <a:t>Kermanshah, Iran-20.05.15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5400" dirty="0" smtClean="0"/>
              <a:t>Thank You!</a:t>
            </a:r>
          </a:p>
          <a:p>
            <a:pPr marL="82296" indent="0" algn="ctr">
              <a:buNone/>
            </a:pPr>
            <a:endParaRPr lang="en-US" sz="5400" dirty="0"/>
          </a:p>
          <a:p>
            <a:pPr marL="82296" indent="0" algn="ctr">
              <a:buNone/>
            </a:pPr>
            <a:r>
              <a:rPr lang="en-US" sz="5400" dirty="0" smtClean="0">
                <a:hlinkClick r:id="rId2"/>
              </a:rPr>
              <a:t>iayd@yahoo.com</a:t>
            </a:r>
            <a:endParaRPr lang="en-US" sz="5400" dirty="0" smtClean="0"/>
          </a:p>
          <a:p>
            <a:pPr marL="82296" indent="0" algn="ctr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086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To learn what degree do policy makers take Georgian public opinion into account in their decision making around key public health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8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7" y="1417638"/>
            <a:ext cx="8112013" cy="54403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study used a collective case study </a:t>
            </a:r>
            <a:r>
              <a:rPr lang="en-US" dirty="0" smtClean="0"/>
              <a:t>methodology. </a:t>
            </a:r>
            <a:r>
              <a:rPr lang="en-US" dirty="0"/>
              <a:t>The data were obtained through 12 semi-structured interviews during the period from April to May 2013, with three respondents each from the Georgian Ministry of </a:t>
            </a:r>
            <a:r>
              <a:rPr lang="en-US" dirty="0" smtClean="0"/>
              <a:t>Health (</a:t>
            </a:r>
            <a:r>
              <a:rPr lang="en-US" dirty="0"/>
              <a:t>MOH case), the Parliament of Georgia (MOP case), Opinion Research Agencies (ORA case) and Non-Governmental Organizations (NGO case). </a:t>
            </a:r>
            <a:endParaRPr lang="en-US" dirty="0" smtClean="0"/>
          </a:p>
          <a:p>
            <a:r>
              <a:rPr lang="en-US" dirty="0"/>
              <a:t>Thematic network analysis (TNA) was used to analyze the interview data. </a:t>
            </a:r>
          </a:p>
        </p:txBody>
      </p:sp>
    </p:spTree>
    <p:extLst>
      <p:ext uri="{BB962C8B-B14F-4D97-AF65-F5344CB8AC3E}">
        <p14:creationId xmlns:p14="http://schemas.microsoft.com/office/powerpoint/2010/main" val="305998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7" y="1111170"/>
            <a:ext cx="8112013" cy="57468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dentified </a:t>
            </a:r>
            <a:r>
              <a:rPr lang="en-US" dirty="0"/>
              <a:t>basic themes without regard to sources (cases or respondents</a:t>
            </a:r>
            <a:r>
              <a:rPr lang="en-US" dirty="0" smtClean="0"/>
              <a:t>);</a:t>
            </a:r>
          </a:p>
          <a:p>
            <a:r>
              <a:rPr lang="en-US" dirty="0"/>
              <a:t>I</a:t>
            </a:r>
            <a:r>
              <a:rPr lang="en-US" dirty="0" smtClean="0"/>
              <a:t>dentified </a:t>
            </a:r>
            <a:r>
              <a:rPr lang="en-US" dirty="0"/>
              <a:t>organizing themes, and global themes, also without regard to </a:t>
            </a:r>
            <a:r>
              <a:rPr lang="en-US" dirty="0" smtClean="0"/>
              <a:t>sources;</a:t>
            </a:r>
          </a:p>
          <a:p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onstructed </a:t>
            </a:r>
            <a:r>
              <a:rPr lang="en-US" dirty="0"/>
              <a:t>the graphical network diagram </a:t>
            </a:r>
            <a:r>
              <a:rPr lang="en-US" dirty="0" err="1"/>
              <a:t>colour</a:t>
            </a:r>
            <a:r>
              <a:rPr lang="en-US" dirty="0"/>
              <a:t>-coded according to the cases (sources) that generated the </a:t>
            </a:r>
            <a:r>
              <a:rPr lang="en-US" dirty="0" smtClean="0"/>
              <a:t>themes;</a:t>
            </a:r>
          </a:p>
          <a:p>
            <a:r>
              <a:rPr lang="en-US" dirty="0"/>
              <a:t>I</a:t>
            </a:r>
            <a:r>
              <a:rPr lang="en-US" dirty="0" smtClean="0"/>
              <a:t>dentified </a:t>
            </a:r>
            <a:r>
              <a:rPr lang="en-US" dirty="0"/>
              <a:t>themes with cases. </a:t>
            </a:r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dirty="0"/>
              <a:t>network representations of the relationship among basic, organizing and global themes </a:t>
            </a:r>
          </a:p>
        </p:txBody>
      </p:sp>
    </p:spTree>
    <p:extLst>
      <p:ext uri="{BB962C8B-B14F-4D97-AF65-F5344CB8AC3E}">
        <p14:creationId xmlns:p14="http://schemas.microsoft.com/office/powerpoint/2010/main" val="295054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603" y="1447800"/>
            <a:ext cx="8191397" cy="5410200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 smtClean="0"/>
              <a:t>Illicit Drugs</a:t>
            </a:r>
          </a:p>
          <a:p>
            <a:pPr marL="82296" indent="0">
              <a:buNone/>
            </a:pPr>
            <a:r>
              <a:rPr lang="en-US" dirty="0" smtClean="0"/>
              <a:t>-PO was always negative</a:t>
            </a:r>
          </a:p>
          <a:p>
            <a:pPr>
              <a:buFontTx/>
              <a:buChar char="-"/>
            </a:pPr>
            <a:r>
              <a:rPr lang="en-US" dirty="0" smtClean="0"/>
              <a:t>Only small minority supports marijuana decriminalization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b="1" dirty="0" smtClean="0"/>
              <a:t>Family Planning</a:t>
            </a:r>
          </a:p>
          <a:p>
            <a:pPr>
              <a:buFontTx/>
              <a:buChar char="-"/>
            </a:pPr>
            <a:r>
              <a:rPr lang="en-US" dirty="0" smtClean="0"/>
              <a:t>FP and sex education is stigmatized</a:t>
            </a:r>
          </a:p>
          <a:p>
            <a:pPr>
              <a:buFontTx/>
              <a:buChar char="-"/>
            </a:pPr>
            <a:r>
              <a:rPr lang="en-US" dirty="0" smtClean="0"/>
              <a:t>Main hindered force for FP is PO</a:t>
            </a:r>
          </a:p>
        </p:txBody>
      </p:sp>
    </p:spTree>
    <p:extLst>
      <p:ext uri="{BB962C8B-B14F-4D97-AF65-F5344CB8AC3E}">
        <p14:creationId xmlns:p14="http://schemas.microsoft.com/office/powerpoint/2010/main" val="362656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603" y="1447800"/>
            <a:ext cx="8191397" cy="5410200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 smtClean="0"/>
              <a:t>Road Safety</a:t>
            </a:r>
          </a:p>
          <a:p>
            <a:pPr>
              <a:buFontTx/>
              <a:buChar char="-"/>
            </a:pPr>
            <a:r>
              <a:rPr lang="en-US" dirty="0" smtClean="0"/>
              <a:t>PO on compulsory use of seat belts was not supportive before 2010</a:t>
            </a:r>
          </a:p>
          <a:p>
            <a:pPr>
              <a:buFontTx/>
              <a:buChar char="-"/>
            </a:pPr>
            <a:r>
              <a:rPr lang="en-US" dirty="0" smtClean="0"/>
              <a:t>Public support increased sufficiently after enforcement became a reality</a:t>
            </a:r>
          </a:p>
          <a:p>
            <a:pPr marL="82296" indent="0">
              <a:buNone/>
            </a:pPr>
            <a:r>
              <a:rPr lang="en-US" b="1" dirty="0" smtClean="0"/>
              <a:t>Water Quality</a:t>
            </a:r>
          </a:p>
          <a:p>
            <a:pPr>
              <a:buFontTx/>
              <a:buChar char="-"/>
            </a:pPr>
            <a:r>
              <a:rPr lang="en-US" dirty="0" smtClean="0"/>
              <a:t>Public demands quality drinking water, proper waste management and permanent supply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7" y="1447800"/>
            <a:ext cx="8112013" cy="5410200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 smtClean="0"/>
              <a:t>Tobacco Control</a:t>
            </a:r>
          </a:p>
          <a:p>
            <a:pPr>
              <a:buFontTx/>
              <a:buChar char="-"/>
            </a:pPr>
            <a:r>
              <a:rPr lang="en-US" dirty="0" smtClean="0"/>
              <a:t>PO is supportive</a:t>
            </a:r>
          </a:p>
          <a:p>
            <a:pPr>
              <a:buFontTx/>
              <a:buChar char="-"/>
            </a:pPr>
            <a:r>
              <a:rPr lang="en-US" dirty="0" smtClean="0"/>
              <a:t>Tobacco Industry presents misleading information that public mood is negative</a:t>
            </a:r>
          </a:p>
          <a:p>
            <a:pPr>
              <a:buFontTx/>
              <a:buChar char="-"/>
            </a:pPr>
            <a:r>
              <a:rPr lang="en-US" dirty="0" smtClean="0"/>
              <a:t>MOP counts that smokers’ reaction will be strongly negative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PS. More than 80% of population supports strong tobacco control measures and enforcements </a:t>
            </a:r>
            <a:r>
              <a:rPr lang="en-US" sz="2400" dirty="0" smtClean="0"/>
              <a:t>(</a:t>
            </a:r>
            <a:r>
              <a:rPr lang="en-US" sz="2400" dirty="0" err="1" smtClean="0"/>
              <a:t>Bakhturidze</a:t>
            </a:r>
            <a:r>
              <a:rPr lang="en-US" sz="2400" dirty="0" smtClean="0"/>
              <a:t> et al 2012, 2013).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457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Public support to resolve main public health problems is </a:t>
            </a:r>
            <a:r>
              <a:rPr lang="en-US" smtClean="0"/>
              <a:t>very high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Governmental agencies have no good practice of use public opinion in policy or decision making processes, which is a one of the fundaments of the Ottawa Charter and tests the democratic development of particular countries.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2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91376" y="1704445"/>
            <a:ext cx="1224136" cy="1224136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</a:t>
            </a:r>
            <a:r>
              <a:rPr lang="en-US" sz="1000" dirty="0" smtClean="0"/>
              <a:t>ublic’s </a:t>
            </a:r>
            <a:r>
              <a:rPr lang="en-US" sz="1000" dirty="0"/>
              <a:t>role </a:t>
            </a:r>
            <a:r>
              <a:rPr lang="en-US" sz="1000" dirty="0" smtClean="0"/>
              <a:t>in </a:t>
            </a:r>
            <a:r>
              <a:rPr lang="en-US" sz="1000" dirty="0"/>
              <a:t>health policy </a:t>
            </a:r>
            <a:r>
              <a:rPr lang="en-US" sz="1000" dirty="0" smtClean="0"/>
              <a:t>making as perceived by</a:t>
            </a:r>
          </a:p>
          <a:p>
            <a:pPr algn="ctr"/>
            <a:r>
              <a:rPr lang="en-US" sz="1000" dirty="0" smtClean="0"/>
              <a:t>respondents </a:t>
            </a:r>
            <a:endParaRPr lang="en-US" sz="1000" dirty="0"/>
          </a:p>
        </p:txBody>
      </p:sp>
      <p:sp>
        <p:nvSpPr>
          <p:cNvPr id="5" name="Oval 4"/>
          <p:cNvSpPr/>
          <p:nvPr/>
        </p:nvSpPr>
        <p:spPr>
          <a:xfrm>
            <a:off x="5283970" y="1871666"/>
            <a:ext cx="1224136" cy="1224136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The public does, indeed, have opinions 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3789672" y="3344961"/>
            <a:ext cx="1224136" cy="1224136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Public opinion is ignored, or manipulated</a:t>
            </a:r>
            <a:endParaRPr lang="en-US" sz="1000" dirty="0"/>
          </a:p>
        </p:txBody>
      </p:sp>
      <p:sp>
        <p:nvSpPr>
          <p:cNvPr id="7" name="Oval 6"/>
          <p:cNvSpPr/>
          <p:nvPr/>
        </p:nvSpPr>
        <p:spPr>
          <a:xfrm>
            <a:off x="2244494" y="1819789"/>
            <a:ext cx="1224136" cy="1224136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Public opinion not influential in tobacco control 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6939" y="1846553"/>
            <a:ext cx="253596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6836" y="1939988"/>
            <a:ext cx="258404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75845" y="3415096"/>
            <a:ext cx="255198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54975" y="5450271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7. The public is considered ‘dangerously’ informed</a:t>
            </a:r>
            <a:endParaRPr lang="en-US" sz="1000" dirty="0"/>
          </a:p>
        </p:txBody>
      </p:sp>
      <p:sp>
        <p:nvSpPr>
          <p:cNvPr id="15" name="Rectangle 14"/>
          <p:cNvSpPr/>
          <p:nvPr/>
        </p:nvSpPr>
        <p:spPr>
          <a:xfrm>
            <a:off x="6470295" y="3347865"/>
            <a:ext cx="1990506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4. United in support for sanitation &amp; quality of drinking water</a:t>
            </a:r>
            <a:endParaRPr lang="en-US" sz="1000" dirty="0"/>
          </a:p>
        </p:txBody>
      </p:sp>
      <p:sp>
        <p:nvSpPr>
          <p:cNvPr id="16" name="Rectangle 15"/>
          <p:cNvSpPr/>
          <p:nvPr/>
        </p:nvSpPr>
        <p:spPr>
          <a:xfrm>
            <a:off x="6732610" y="2540949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3. Positive to seatbelts after enforcement started</a:t>
            </a:r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6696880" y="1777693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2. Negative on sex education &amp; family planning</a:t>
            </a:r>
            <a:endParaRPr lang="en-US" sz="1000" dirty="0"/>
          </a:p>
        </p:txBody>
      </p:sp>
      <p:sp>
        <p:nvSpPr>
          <p:cNvPr id="18" name="Rectangle 17"/>
          <p:cNvSpPr/>
          <p:nvPr/>
        </p:nvSpPr>
        <p:spPr>
          <a:xfrm>
            <a:off x="5503534" y="1029987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1. Positive to control of illegal drugs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>
          <a:xfrm>
            <a:off x="5464739" y="4774956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6. Public opinion is wrongly ignored</a:t>
            </a:r>
            <a:endParaRPr lang="en-US" sz="1000" dirty="0"/>
          </a:p>
        </p:txBody>
      </p:sp>
      <p:sp>
        <p:nvSpPr>
          <p:cNvPr id="32" name="Rectangle 31"/>
          <p:cNvSpPr/>
          <p:nvPr/>
        </p:nvSpPr>
        <p:spPr>
          <a:xfrm>
            <a:off x="1720939" y="4676787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9</a:t>
            </a:r>
            <a:r>
              <a:rPr lang="en-US" sz="1000" dirty="0" smtClean="0"/>
              <a:t>. Media are used to manipulate the public</a:t>
            </a:r>
            <a:endParaRPr lang="en-US" sz="1000" dirty="0"/>
          </a:p>
        </p:txBody>
      </p:sp>
      <p:sp>
        <p:nvSpPr>
          <p:cNvPr id="33" name="Rectangle 32"/>
          <p:cNvSpPr/>
          <p:nvPr/>
        </p:nvSpPr>
        <p:spPr>
          <a:xfrm>
            <a:off x="5569239" y="4073958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5. Little interest in involving the public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>
          <a:xfrm>
            <a:off x="1360663" y="4013518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10. Public opinion data are rarely collected</a:t>
            </a:r>
            <a:endParaRPr lang="en-US" sz="1000" dirty="0"/>
          </a:p>
        </p:txBody>
      </p:sp>
      <p:sp>
        <p:nvSpPr>
          <p:cNvPr id="37" name="Rectangle 36"/>
          <p:cNvSpPr/>
          <p:nvPr/>
        </p:nvSpPr>
        <p:spPr>
          <a:xfrm>
            <a:off x="1009427" y="3095802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11. Public opinion favors strong control</a:t>
            </a:r>
            <a:endParaRPr lang="en-US" sz="1000" dirty="0"/>
          </a:p>
        </p:txBody>
      </p:sp>
      <p:sp>
        <p:nvSpPr>
          <p:cNvPr id="38" name="Rectangle 37"/>
          <p:cNvSpPr/>
          <p:nvPr/>
        </p:nvSpPr>
        <p:spPr>
          <a:xfrm>
            <a:off x="927743" y="2284175"/>
            <a:ext cx="1316751" cy="43679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12. Donors support public opinion </a:t>
            </a:r>
            <a:endParaRPr lang="en-US" sz="1000" dirty="0"/>
          </a:p>
        </p:txBody>
      </p:sp>
      <p:sp>
        <p:nvSpPr>
          <p:cNvPr id="39" name="Rectangle 38"/>
          <p:cNvSpPr/>
          <p:nvPr/>
        </p:nvSpPr>
        <p:spPr>
          <a:xfrm>
            <a:off x="1642810" y="1011327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13. Public opinion can be, and mostly is, safely ignored</a:t>
            </a:r>
            <a:endParaRPr lang="en-US" sz="1000" dirty="0"/>
          </a:p>
        </p:txBody>
      </p:sp>
      <p:cxnSp>
        <p:nvCxnSpPr>
          <p:cNvPr id="41" name="Straight Connector 40"/>
          <p:cNvCxnSpPr>
            <a:stCxn id="39" idx="2"/>
            <a:endCxn id="7" idx="0"/>
          </p:cNvCxnSpPr>
          <p:nvPr/>
        </p:nvCxnSpPr>
        <p:spPr>
          <a:xfrm>
            <a:off x="2506906" y="1371367"/>
            <a:ext cx="349656" cy="44842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8" idx="3"/>
            <a:endCxn id="7" idx="2"/>
          </p:cNvCxnSpPr>
          <p:nvPr/>
        </p:nvCxnSpPr>
        <p:spPr>
          <a:xfrm flipV="1">
            <a:off x="2244494" y="2431857"/>
            <a:ext cx="0" cy="7071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7" idx="3"/>
            <a:endCxn id="7" idx="4"/>
          </p:cNvCxnSpPr>
          <p:nvPr/>
        </p:nvCxnSpPr>
        <p:spPr>
          <a:xfrm flipV="1">
            <a:off x="2737618" y="3043925"/>
            <a:ext cx="118944" cy="23189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4" idx="3"/>
            <a:endCxn id="6" idx="2"/>
          </p:cNvCxnSpPr>
          <p:nvPr/>
        </p:nvCxnSpPr>
        <p:spPr>
          <a:xfrm flipV="1">
            <a:off x="3088854" y="3957029"/>
            <a:ext cx="700818" cy="2365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" idx="3"/>
            <a:endCxn id="32" idx="3"/>
          </p:cNvCxnSpPr>
          <p:nvPr/>
        </p:nvCxnSpPr>
        <p:spPr>
          <a:xfrm flipH="1">
            <a:off x="3449130" y="4389826"/>
            <a:ext cx="519813" cy="4669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4" idx="0"/>
          </p:cNvCxnSpPr>
          <p:nvPr/>
        </p:nvCxnSpPr>
        <p:spPr>
          <a:xfrm flipH="1" flipV="1">
            <a:off x="4531043" y="4569097"/>
            <a:ext cx="788028" cy="8811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1"/>
            <a:endCxn id="6" idx="5"/>
          </p:cNvCxnSpPr>
          <p:nvPr/>
        </p:nvCxnSpPr>
        <p:spPr>
          <a:xfrm flipH="1" flipV="1">
            <a:off x="4834537" y="4389826"/>
            <a:ext cx="630202" cy="5651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3" idx="1"/>
            <a:endCxn id="6" idx="6"/>
          </p:cNvCxnSpPr>
          <p:nvPr/>
        </p:nvCxnSpPr>
        <p:spPr>
          <a:xfrm flipH="1" flipV="1">
            <a:off x="5013808" y="3957029"/>
            <a:ext cx="555431" cy="2969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8" idx="2"/>
            <a:endCxn id="5" idx="0"/>
          </p:cNvCxnSpPr>
          <p:nvPr/>
        </p:nvCxnSpPr>
        <p:spPr>
          <a:xfrm flipH="1">
            <a:off x="5896038" y="1390027"/>
            <a:ext cx="471592" cy="4816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7" idx="1"/>
            <a:endCxn id="5" idx="7"/>
          </p:cNvCxnSpPr>
          <p:nvPr/>
        </p:nvCxnSpPr>
        <p:spPr>
          <a:xfrm flipH="1">
            <a:off x="6328835" y="1957713"/>
            <a:ext cx="368045" cy="93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6" idx="1"/>
            <a:endCxn id="5" idx="6"/>
          </p:cNvCxnSpPr>
          <p:nvPr/>
        </p:nvCxnSpPr>
        <p:spPr>
          <a:xfrm flipH="1" flipV="1">
            <a:off x="6508106" y="2483734"/>
            <a:ext cx="224504" cy="2372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5" idx="1"/>
            <a:endCxn id="5" idx="4"/>
          </p:cNvCxnSpPr>
          <p:nvPr/>
        </p:nvCxnSpPr>
        <p:spPr>
          <a:xfrm flipH="1" flipV="1">
            <a:off x="5896038" y="3095802"/>
            <a:ext cx="574257" cy="43208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4" idx="6"/>
            <a:endCxn id="5" idx="2"/>
          </p:cNvCxnSpPr>
          <p:nvPr/>
        </p:nvCxnSpPr>
        <p:spPr>
          <a:xfrm>
            <a:off x="5015512" y="2316513"/>
            <a:ext cx="268458" cy="1672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4" idx="2"/>
            <a:endCxn id="7" idx="6"/>
          </p:cNvCxnSpPr>
          <p:nvPr/>
        </p:nvCxnSpPr>
        <p:spPr>
          <a:xfrm flipH="1">
            <a:off x="3468630" y="2316513"/>
            <a:ext cx="322746" cy="11534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4" idx="4"/>
            <a:endCxn id="6" idx="0"/>
          </p:cNvCxnSpPr>
          <p:nvPr/>
        </p:nvCxnSpPr>
        <p:spPr>
          <a:xfrm flipH="1">
            <a:off x="4401740" y="2928581"/>
            <a:ext cx="1704" cy="4163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331962" y="332656"/>
            <a:ext cx="294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1. Thematic network analysis results. </a:t>
            </a:r>
            <a:endParaRPr lang="en-US" sz="1200" dirty="0"/>
          </a:p>
        </p:txBody>
      </p:sp>
      <p:sp>
        <p:nvSpPr>
          <p:cNvPr id="118" name="Rectangle 117"/>
          <p:cNvSpPr/>
          <p:nvPr/>
        </p:nvSpPr>
        <p:spPr>
          <a:xfrm>
            <a:off x="2506906" y="5450271"/>
            <a:ext cx="1728191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8. Public opinion polls are used to manipulate the public</a:t>
            </a:r>
            <a:endParaRPr lang="en-US" sz="1000" dirty="0"/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3468630" y="4553578"/>
            <a:ext cx="768950" cy="895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533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358</TotalTime>
  <Words>520</Words>
  <Application>Microsoft Macintosh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The influence of public opinion on public health policy-making in Georgia </vt:lpstr>
      <vt:lpstr>Study aim</vt:lpstr>
      <vt:lpstr>Methods</vt:lpstr>
      <vt:lpstr>Methods</vt:lpstr>
      <vt:lpstr>Results</vt:lpstr>
      <vt:lpstr>Results</vt:lpstr>
      <vt:lpstr>Results</vt:lpstr>
      <vt:lpstr>Conclusion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influence of public opinion on public health policy-making in Georgia </dc:title>
  <dc:creator>macbook</dc:creator>
  <cp:lastModifiedBy>macbook</cp:lastModifiedBy>
  <cp:revision>19</cp:revision>
  <dcterms:created xsi:type="dcterms:W3CDTF">2015-05-17T07:08:29Z</dcterms:created>
  <dcterms:modified xsi:type="dcterms:W3CDTF">2015-05-17T17:21:39Z</dcterms:modified>
</cp:coreProperties>
</file>