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8" r:id="rId1"/>
  </p:sldMasterIdLst>
  <p:notesMasterIdLst>
    <p:notesMasterId r:id="rId27"/>
  </p:notesMasterIdLst>
  <p:handoutMasterIdLst>
    <p:handoutMasterId r:id="rId28"/>
  </p:handoutMasterIdLst>
  <p:sldIdLst>
    <p:sldId id="447" r:id="rId2"/>
    <p:sldId id="436" r:id="rId3"/>
    <p:sldId id="435" r:id="rId4"/>
    <p:sldId id="379" r:id="rId5"/>
    <p:sldId id="426" r:id="rId6"/>
    <p:sldId id="427" r:id="rId7"/>
    <p:sldId id="428" r:id="rId8"/>
    <p:sldId id="429" r:id="rId9"/>
    <p:sldId id="431" r:id="rId10"/>
    <p:sldId id="432" r:id="rId11"/>
    <p:sldId id="368" r:id="rId12"/>
    <p:sldId id="433" r:id="rId13"/>
    <p:sldId id="441" r:id="rId14"/>
    <p:sldId id="374" r:id="rId15"/>
    <p:sldId id="367" r:id="rId16"/>
    <p:sldId id="413" r:id="rId17"/>
    <p:sldId id="376" r:id="rId18"/>
    <p:sldId id="442" r:id="rId19"/>
    <p:sldId id="446" r:id="rId20"/>
    <p:sldId id="449" r:id="rId21"/>
    <p:sldId id="445" r:id="rId22"/>
    <p:sldId id="410" r:id="rId23"/>
    <p:sldId id="450" r:id="rId24"/>
    <p:sldId id="448" r:id="rId25"/>
    <p:sldId id="451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13" autoAdjust="0"/>
  </p:normalViewPr>
  <p:slideViewPr>
    <p:cSldViewPr>
      <p:cViewPr>
        <p:scale>
          <a:sx n="100" d="100"/>
          <a:sy n="100" d="100"/>
        </p:scale>
        <p:origin x="-1144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-392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E1A0A6D-FE32-BB4B-B98B-197F193D77F1}" type="datetime1">
              <a:rPr lang="en-US"/>
              <a:pPr>
                <a:defRPr/>
              </a:pPr>
              <a:t>5/18/15</a:t>
            </a:fld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43ABAF7-460B-844A-9CED-4B820545C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4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E3A829-4670-E345-9E23-7CA2BB788E6E}" type="datetimeFigureOut">
              <a:rPr lang="en-US"/>
              <a:pPr>
                <a:defRPr/>
              </a:pPr>
              <a:t>5/18/15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232201E-CAA0-CD4B-90E1-841E604B0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13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56721-3A2B-9F4D-8372-34C7E9E5A8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Medically based resources have the advantage that they are more enriched, combining medical management, rehab, and social intervention. The disadvantage is that it is usually expensive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The social model is less enriched, but much less expensive. Example are: 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36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37CB88E-E942-A44C-953D-753F127D1999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rPr>
              <a:t>Educating the caregiver about the frail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rPr>
              <a:t>  physical, mental, and cognitive condition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rPr>
              <a:t>Familiarize caregiver with available local services such as home care providers, adult day care programs, and other service providers the caregiver might eventually call upon.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rPr>
              <a:t>Create a list of emergency contacts with all of caregiver contact information, as well as that of doctors, services, neighbors, friends, and family who are involved in the frail elderly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rPr>
              <a:t> care.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92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</a:t>
            </a:r>
            <a:r>
              <a:rPr lang="en-US" baseline="0" dirty="0" smtClean="0"/>
              <a:t> are several integrated models that are d</a:t>
            </a:r>
            <a:r>
              <a:rPr lang="en-US" dirty="0" smtClean="0"/>
              <a:t>esigned to provide</a:t>
            </a:r>
            <a:r>
              <a:rPr lang="en-US" baseline="0" dirty="0" smtClean="0"/>
              <a:t> fit between the services provided to the frail elderly and the need of the frail elderly in order to reduce excess health care use including; emergency use, hospitalization, nursing home admission, etc.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patient’s needs can be different from their informal caregiver’s own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4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</a:t>
            </a:r>
            <a:r>
              <a:rPr lang="en-US" baseline="0" dirty="0" smtClean="0"/>
              <a:t> must be some level of readiness among these components</a:t>
            </a:r>
          </a:p>
          <a:p>
            <a:r>
              <a:rPr lang="en-US" baseline="0" dirty="0" smtClean="0"/>
              <a:t>There are tools that allow one to measure these entities level of readiness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62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88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600" dirty="0" smtClean="0">
                <a:latin typeface="+mj-lt"/>
              </a:rPr>
              <a:t>Reminds physician that family is your patient </a:t>
            </a:r>
          </a:p>
          <a:p>
            <a:pPr lvl="1" indent="-3429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 smtClean="0">
                <a:latin typeface="+mj-lt"/>
              </a:rPr>
              <a:t>Often a question such as “and how are you coping?” can help to bring their health back to perspective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Calibri" charset="0"/>
              </a:rPr>
              <a:t>Unfortunately </a:t>
            </a:r>
            <a:r>
              <a:rPr lang="en-US" dirty="0">
                <a:latin typeface="Calibri" charset="0"/>
              </a:rPr>
              <a:t>the challenges are many fold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latin typeface="Calibri" charset="0"/>
              </a:rPr>
              <a:t>As physician you have to remember that many times, if you don</a:t>
            </a:r>
            <a:r>
              <a:rPr lang="fr-FR" dirty="0">
                <a:latin typeface="Calibri" charset="0"/>
              </a:rPr>
              <a:t>’</a:t>
            </a:r>
            <a:r>
              <a:rPr lang="en-US" altLang="ja-JP" dirty="0">
                <a:latin typeface="Calibri" charset="0"/>
              </a:rPr>
              <a:t>t intervene, no one else will</a:t>
            </a:r>
            <a:r>
              <a:rPr lang="en-US" altLang="ja-JP" dirty="0" smtClean="0">
                <a:latin typeface="Calibri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dirty="0" smtClean="0">
                <a:latin typeface="Calibri" charset="0"/>
              </a:rPr>
              <a:t>The model</a:t>
            </a:r>
            <a:r>
              <a:rPr lang="en-US" altLang="ja-JP" baseline="0" dirty="0" smtClean="0">
                <a:latin typeface="Calibri" charset="0"/>
              </a:rPr>
              <a:t> reinforces the role of primary care provider in the care plan development and implementation</a:t>
            </a:r>
            <a:endParaRPr lang="en-US" altLang="ja-JP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004AE52-0FAB-114C-8023-0B4F0A15109E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There are four kinds of people in this world: those who have been caregivers, those who are currently caregivers, those who will be caregivers, and those who will need caregivers.”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66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Ambiguous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4A738E-264D-BF4D-A887-B0DDA19A4B55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4A738E-264D-BF4D-A887-B0DDA19A4B55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any role comes certain responsibilities and</a:t>
            </a:r>
            <a:r>
              <a:rPr lang="en-US" baseline="0" dirty="0" smtClean="0"/>
              <a:t> obligations, as well as certain rights and privilege.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6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Informal caregivers are important resources for frail elderly,</a:t>
            </a:r>
            <a:r>
              <a:rPr lang="en-US" baseline="0" dirty="0" smtClean="0"/>
              <a:t> however, caring can be challenging causing physical and mental health problems, financial problems and social isolation.</a:t>
            </a:r>
          </a:p>
          <a:p>
            <a:r>
              <a:rPr lang="en-US" baseline="30000" dirty="0" smtClean="0">
                <a:latin typeface="Candara" charset="0"/>
              </a:rPr>
              <a:t>Emotional and physical strain • Changing roles</a:t>
            </a:r>
          </a:p>
          <a:p>
            <a:r>
              <a:rPr lang="en-US" baseline="30000" dirty="0" smtClean="0">
                <a:latin typeface="Candara" charset="0"/>
              </a:rPr>
              <a:t>• Changing relationships</a:t>
            </a:r>
          </a:p>
          <a:p>
            <a:r>
              <a:rPr lang="en-US" baseline="30000" dirty="0" smtClean="0">
                <a:latin typeface="Candara" charset="0"/>
              </a:rPr>
              <a:t>• Competing demands</a:t>
            </a:r>
          </a:p>
          <a:p>
            <a:r>
              <a:rPr lang="en-US" baseline="30000" dirty="0" smtClean="0">
                <a:latin typeface="Candara" charset="0"/>
              </a:rPr>
              <a:t>• Increasing isolation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C7756-758B-914C-85F6-DB65E2CF4A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85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Hearing aids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9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look</a:t>
            </a:r>
            <a:r>
              <a:rPr lang="en-US" baseline="0" dirty="0" smtClean="0"/>
              <a:t> at the caregiver literature in </a:t>
            </a:r>
            <a:r>
              <a:rPr lang="en-US" baseline="0" dirty="0" err="1" smtClean="0"/>
              <a:t>medline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psychinfo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ovid</a:t>
            </a:r>
            <a:r>
              <a:rPr lang="en-US" baseline="0" dirty="0" smtClean="0"/>
              <a:t> nursing database, </a:t>
            </a:r>
            <a:r>
              <a:rPr lang="en-US" baseline="0" dirty="0" err="1" smtClean="0"/>
              <a:t>cinahl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ebase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cochrane</a:t>
            </a:r>
            <a:r>
              <a:rPr lang="en-US" baseline="0" dirty="0" smtClean="0"/>
              <a:t>,  British nursing index, it is common to see that the majority aim to improve the following areas in the CG life.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2201E-CAA0-CD4B-90E1-841E604B00E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772C44-668F-7446-A50B-1808CE4DBB9E}" type="datetimeFigureOut">
              <a:rPr lang="en-US" smtClean="0"/>
              <a:pPr>
                <a:defRPr/>
              </a:pPr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D5A12-18CB-A549-A751-3E1494F0D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A6E1A-CDF1-4747-9B3D-8584D62A7C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50D11-86AF-0140-B320-4008A35318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88F5F7-A2CC-DD41-9250-773A4D82BD1D}" type="datetimeFigureOut">
              <a:rPr lang="en-US" smtClean="0"/>
              <a:pPr>
                <a:defRPr/>
              </a:pPr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8D462-37B3-CA47-B33B-B659AB921C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21279-B300-B54C-8980-2C13983165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0B64B-565A-7A43-A7FD-B84A6866E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A2B8E-CC0A-8740-8303-C269B43AA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2C2AF-8C96-D146-937F-4C54C898B0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26265-AAB5-574F-8808-BF0084E156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9E23C-265A-9141-A2C7-077CAC9F6C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fld id="{C45B5176-65C0-1D42-A48A-89CF476E37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11" r:id="rId3"/>
    <p:sldLayoutId id="2147484412" r:id="rId4"/>
    <p:sldLayoutId id="2147484413" r:id="rId5"/>
    <p:sldLayoutId id="2147484414" r:id="rId6"/>
    <p:sldLayoutId id="2147484415" r:id="rId7"/>
    <p:sldLayoutId id="2147484416" r:id="rId8"/>
    <p:sldLayoutId id="2147484417" r:id="rId9"/>
    <p:sldLayoutId id="2147484418" r:id="rId10"/>
    <p:sldLayoutId id="21474844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6858000" cy="147002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Reducing Caregivers Burden: </a:t>
            </a:r>
            <a:r>
              <a:rPr lang="en-US" sz="3200" b="1" dirty="0" smtClean="0">
                <a:solidFill>
                  <a:srgbClr val="FFFF00"/>
                </a:solidFill>
              </a:rPr>
              <a:t/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An </a:t>
            </a:r>
            <a:r>
              <a:rPr lang="en-US" sz="3200" b="1" dirty="0">
                <a:solidFill>
                  <a:srgbClr val="FFFF00"/>
                </a:solidFill>
              </a:rPr>
              <a:t>Integrated Approach </a:t>
            </a:r>
            <a:endParaRPr lang="en-US" sz="3200" b="1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pic>
        <p:nvPicPr>
          <p:cNvPr id="4" name="Picture 38" descr="UCLA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5400"/>
            <a:ext cx="152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DUlogo_fin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31541" y="-177800"/>
            <a:ext cx="1612459" cy="182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7848600" cy="2971800"/>
          </a:xfrm>
        </p:spPr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Shahrzad Bazargan-Hejazi, </a:t>
            </a:r>
            <a:r>
              <a:rPr lang="en-US" b="1" dirty="0" smtClean="0">
                <a:solidFill>
                  <a:schemeClr val="tx1"/>
                </a:solidFill>
              </a:rPr>
              <a:t>PhD</a:t>
            </a:r>
          </a:p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Professor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David Geffen School of Medicine, University of California Los Angeles (UCLA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Charles </a:t>
            </a:r>
            <a:r>
              <a:rPr lang="en-US" sz="1800" b="1" dirty="0">
                <a:solidFill>
                  <a:schemeClr val="tx1"/>
                </a:solidFill>
              </a:rPr>
              <a:t>R. Drew University of Medicine and Science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sz="1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srgbClr val="FFFF00"/>
                </a:solidFill>
              </a:rPr>
              <a:t>International Congress on Health Education and Promotion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FF00"/>
                </a:solidFill>
              </a:rPr>
              <a:t>Kermanshah, Iran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FF00"/>
                </a:solidFill>
              </a:rPr>
              <a:t>May 10-21, 2015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>
              <a:defRPr/>
            </a:pP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charset="0"/>
              </a:rPr>
              <a:t>Caregiver </a:t>
            </a: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Profile in the </a:t>
            </a:r>
            <a:r>
              <a:rPr lang="en-US" b="1" dirty="0" err="1" smtClean="0">
                <a:solidFill>
                  <a:srgbClr val="FFFF00"/>
                </a:solidFill>
                <a:latin typeface="Arial" charset="0"/>
              </a:rPr>
              <a:t>u.s.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525963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75</a:t>
            </a:r>
            <a:r>
              <a:rPr lang="en-US" sz="2800" dirty="0">
                <a:latin typeface="Arial" charset="0"/>
              </a:rPr>
              <a:t>% are female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51% are over 50 years old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37% are sole providers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57% are the adult children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6-23% are spouses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Others are other family members or friends</a:t>
            </a:r>
          </a:p>
        </p:txBody>
      </p:sp>
    </p:spTree>
    <p:extLst>
      <p:ext uri="{BB962C8B-B14F-4D97-AF65-F5344CB8AC3E}">
        <p14:creationId xmlns:p14="http://schemas.microsoft.com/office/powerpoint/2010/main" val="114319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924800" cy="792162"/>
          </a:xfrm>
        </p:spPr>
        <p:txBody>
          <a:bodyPr>
            <a:noAutofit/>
          </a:bodyPr>
          <a:lstStyle/>
          <a:p>
            <a:r>
              <a:rPr lang="en-US" b="1" baseline="30000" dirty="0" smtClean="0">
                <a:solidFill>
                  <a:srgbClr val="FFFF00"/>
                </a:solidFill>
              </a:rPr>
              <a:t/>
            </a:r>
            <a:br>
              <a:rPr lang="en-US" b="1" baseline="30000" dirty="0" smtClean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  <a:latin typeface="Arial" charset="0"/>
              </a:rPr>
              <a:t>Caregiving: Joys &amp; Rewards</a:t>
            </a:r>
            <a:br>
              <a:rPr lang="en-US" b="1" dirty="0">
                <a:solidFill>
                  <a:srgbClr val="FFFF00"/>
                </a:solidFill>
                <a:latin typeface="Arial" charset="0"/>
              </a:rPr>
            </a:br>
            <a:endParaRPr lang="en-US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772400" cy="320040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New relationship with care recipient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Chance to give back, show love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Sense of accomplishment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New skills, knowledge, inner strengths • 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Arial" charset="0"/>
              </a:rPr>
              <a:t>Increased compassion, </a:t>
            </a:r>
            <a:r>
              <a:rPr lang="en-US" sz="2800" dirty="0" smtClean="0">
                <a:latin typeface="Arial" charset="0"/>
              </a:rPr>
              <a:t>growth</a:t>
            </a: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944562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FFFF00"/>
                </a:solidFill>
                <a:latin typeface="Arial" charset="0"/>
              </a:rPr>
              <a:t>Caregivers: The Hidden Patient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91400" cy="4267200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Arial" charset="0"/>
              </a:rPr>
              <a:t>Increased </a:t>
            </a:r>
            <a:r>
              <a:rPr lang="en-US" sz="2400" dirty="0">
                <a:latin typeface="Arial" charset="0"/>
              </a:rPr>
              <a:t>risk </a:t>
            </a:r>
            <a:r>
              <a:rPr lang="en-US" sz="2400" dirty="0" smtClean="0">
                <a:latin typeface="Arial" charset="0"/>
              </a:rPr>
              <a:t>of stress</a:t>
            </a:r>
            <a:r>
              <a:rPr lang="en-US" sz="2400" dirty="0">
                <a:latin typeface="Arial" charset="0"/>
              </a:rPr>
              <a:t>, fatigue, and </a:t>
            </a:r>
            <a:r>
              <a:rPr lang="en-US" sz="2400" dirty="0" smtClean="0">
                <a:latin typeface="Arial" charset="0"/>
              </a:rPr>
              <a:t>burnout</a:t>
            </a:r>
            <a:endParaRPr lang="en-US" sz="2400" dirty="0">
              <a:latin typeface="Arial" charset="0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Arial" charset="0"/>
              </a:rPr>
              <a:t>Increased </a:t>
            </a:r>
            <a:r>
              <a:rPr lang="en-US" sz="2400" dirty="0">
                <a:latin typeface="Arial" charset="0"/>
              </a:rPr>
              <a:t>risk of </a:t>
            </a:r>
            <a:r>
              <a:rPr lang="en-US" sz="2400" dirty="0" smtClean="0">
                <a:latin typeface="Arial" charset="0"/>
              </a:rPr>
              <a:t>depression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Arial" charset="0"/>
              </a:rPr>
              <a:t>49% of females and 31% of males experience </a:t>
            </a:r>
            <a:r>
              <a:rPr lang="en-US" sz="2400" dirty="0" smtClean="0">
                <a:latin typeface="Arial" charset="0"/>
              </a:rPr>
              <a:t>depression</a:t>
            </a:r>
            <a:endParaRPr lang="en-US" sz="2400" dirty="0">
              <a:latin typeface="Arial" charset="0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Arial" charset="0"/>
              </a:rPr>
              <a:t>Increased risk of premature death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Arial" charset="0"/>
              </a:rPr>
              <a:t>Elderly spousal caregivers have a 63% higher risk of dying than non-caregivers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Arial" charset="0"/>
              </a:rPr>
              <a:t>Decreased </a:t>
            </a:r>
            <a:r>
              <a:rPr lang="en-US" sz="2400" dirty="0">
                <a:latin typeface="Arial" charset="0"/>
              </a:rPr>
              <a:t>self-care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Arial" charset="0"/>
              </a:rPr>
              <a:t>Decreased preventative </a:t>
            </a:r>
            <a:r>
              <a:rPr lang="en-US" sz="2400" dirty="0" smtClean="0">
                <a:latin typeface="Arial" charset="0"/>
              </a:rPr>
              <a:t>healthcare</a:t>
            </a: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564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Sources</a:t>
            </a:r>
            <a:r>
              <a:rPr lang="en-US" baseline="30000" dirty="0">
                <a:solidFill>
                  <a:srgbClr val="FF0000"/>
                </a:solidFill>
                <a:latin typeface="Candara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of Caregiver Stress</a:t>
            </a:r>
            <a:endParaRPr lang="en-US" b="1" dirty="0" smtClean="0">
              <a:solidFill>
                <a:srgbClr val="FF0000"/>
              </a:solidFill>
              <a:latin typeface="Tahoma"/>
              <a:ea typeface="+mj-ea"/>
              <a:cs typeface="Tahoma"/>
            </a:endParaRP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+mj-lt"/>
                <a:cs typeface="Tahoma" charset="0"/>
              </a:rPr>
              <a:t>Too </a:t>
            </a:r>
            <a:r>
              <a:rPr lang="en-US" sz="2800" dirty="0">
                <a:latin typeface="+mj-lt"/>
                <a:cs typeface="Tahoma" charset="0"/>
              </a:rPr>
              <a:t>many demands on time (73%)</a:t>
            </a: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+mj-lt"/>
                <a:cs typeface="Tahoma" charset="0"/>
              </a:rPr>
              <a:t>Too many responsibilities (67%)</a:t>
            </a: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+mj-lt"/>
                <a:cs typeface="Tahoma" charset="0"/>
              </a:rPr>
              <a:t>Too little leisure time (63%)</a:t>
            </a: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+mj-lt"/>
                <a:cs typeface="Tahoma" charset="0"/>
              </a:rPr>
              <a:t>Unsatisfactory sex life (50%)</a:t>
            </a: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+mj-lt"/>
                <a:cs typeface="Tahoma" charset="0"/>
              </a:rPr>
              <a:t>Not seeing people you feel close to (47%)</a:t>
            </a: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+mj-lt"/>
                <a:cs typeface="Tahoma" charset="0"/>
              </a:rPr>
              <a:t>Not enough money (5.3%</a:t>
            </a:r>
            <a:r>
              <a:rPr lang="en-US" sz="2800" dirty="0" smtClean="0">
                <a:latin typeface="+mj-lt"/>
                <a:cs typeface="Tahoma" charset="0"/>
              </a:rPr>
              <a:t>)</a:t>
            </a: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endParaRPr lang="en-US" sz="2800" dirty="0">
              <a:latin typeface="+mj-lt"/>
              <a:cs typeface="Tahoma" charset="0"/>
            </a:endParaRPr>
          </a:p>
          <a:p>
            <a:pPr lvl="1"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1400" dirty="0" smtClean="0">
                <a:latin typeface="+mj-lt"/>
                <a:cs typeface="Tahoma" charset="0"/>
              </a:rPr>
              <a:t>(</a:t>
            </a:r>
            <a:r>
              <a:rPr lang="en-US" sz="1400" dirty="0">
                <a:latin typeface="+mj-lt"/>
                <a:cs typeface="Tahoma" charset="0"/>
              </a:rPr>
              <a:t>Douglas &amp; </a:t>
            </a:r>
            <a:r>
              <a:rPr lang="en-US" sz="1400" dirty="0" err="1">
                <a:latin typeface="+mj-lt"/>
                <a:cs typeface="Tahoma" charset="0"/>
              </a:rPr>
              <a:t>Spellacy</a:t>
            </a:r>
            <a:r>
              <a:rPr lang="en-US" sz="1400" dirty="0">
                <a:latin typeface="+mj-lt"/>
                <a:cs typeface="Tahoma" charset="0"/>
              </a:rPr>
              <a:t>, 2000)</a:t>
            </a:r>
          </a:p>
          <a:p>
            <a:pPr algn="r" eaLnBrk="1" hangingPunct="1">
              <a:buClr>
                <a:srgbClr val="FFFF00"/>
              </a:buClr>
              <a:buFont typeface="Wingdings" charset="2"/>
              <a:buChar char="§"/>
            </a:pPr>
            <a:endParaRPr lang="en-US" sz="2800" dirty="0">
              <a:latin typeface="+mj-lt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3218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rgbClr val="FFFF00"/>
                </a:solidFill>
                <a:latin typeface="Arial" charset="0"/>
              </a:rPr>
              <a:t>Barriers</a:t>
            </a:r>
            <a:r>
              <a:rPr lang="en-US" b="1" dirty="0">
                <a:solidFill>
                  <a:srgbClr val="FFFF00"/>
                </a:solidFill>
                <a:latin typeface="Candara" charset="0"/>
              </a:rPr>
              <a:t> to </a:t>
            </a:r>
            <a:r>
              <a:rPr lang="en-US" sz="3800" b="1" dirty="0">
                <a:solidFill>
                  <a:srgbClr val="FFFF00"/>
                </a:solidFill>
                <a:latin typeface="Arial" charset="0"/>
              </a:rPr>
              <a:t>Accepting Help </a:t>
            </a:r>
            <a:r>
              <a:rPr lang="en-US" b="1" dirty="0">
                <a:solidFill>
                  <a:srgbClr val="FFFF00"/>
                </a:solidFill>
                <a:latin typeface="Candara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Candara" charset="0"/>
              </a:rPr>
            </a:br>
            <a:endParaRPr lang="en-US" b="1" dirty="0">
              <a:solidFill>
                <a:srgbClr val="FFFF00"/>
              </a:solidFill>
              <a:latin typeface="Candara" charset="0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Lack of communication and agreement between family members about the needs of frail elderly.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Level of agreement between family members can reduce informal caregivers burden and depression. </a:t>
            </a:r>
            <a:endParaRPr lang="en-US" sz="24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Lack of mutual participation in decision making process.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Lack of reciprocity</a:t>
            </a:r>
            <a:endParaRPr lang="en-US" sz="24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+mj-lt"/>
            </a:endParaRPr>
          </a:p>
        </p:txBody>
      </p:sp>
      <p:pic>
        <p:nvPicPr>
          <p:cNvPr id="4" name="Content Placeholder 6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4" b="13774"/>
          <a:stretch>
            <a:fillRect/>
          </a:stretch>
        </p:blipFill>
        <p:spPr>
          <a:xfrm>
            <a:off x="5943600" y="3962400"/>
            <a:ext cx="3200400" cy="2895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Candara" charset="0"/>
              </a:rPr>
              <a:t>Intervention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447800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U.S. </a:t>
            </a:r>
            <a:r>
              <a:rPr lang="en-US" sz="2400" dirty="0">
                <a:latin typeface="+mj-lt"/>
              </a:rPr>
              <a:t>g</a:t>
            </a:r>
            <a:r>
              <a:rPr lang="en-US" sz="2400" dirty="0" smtClean="0">
                <a:latin typeface="+mj-lt"/>
              </a:rPr>
              <a:t>overnment </a:t>
            </a:r>
            <a:r>
              <a:rPr lang="en-US" sz="2400" dirty="0">
                <a:latin typeface="+mj-lt"/>
              </a:rPr>
              <a:t>is beginning to acknowledge that caregivers are important resources for frail </a:t>
            </a:r>
            <a:r>
              <a:rPr lang="en-US" sz="2400" dirty="0" smtClean="0">
                <a:latin typeface="+mj-lt"/>
              </a:rPr>
              <a:t>elderly </a:t>
            </a:r>
            <a:r>
              <a:rPr lang="en-US" sz="2400" dirty="0" smtClean="0">
                <a:latin typeface="+mj-lt"/>
              </a:rPr>
              <a:t>by </a:t>
            </a:r>
            <a:r>
              <a:rPr lang="en-US" sz="2400" dirty="0" smtClean="0">
                <a:latin typeface="+mj-lt"/>
              </a:rPr>
              <a:t>promoting </a:t>
            </a:r>
            <a:r>
              <a:rPr lang="en-US" sz="2400" dirty="0">
                <a:latin typeface="+mj-lt"/>
              </a:rPr>
              <a:t>initiatives that aim at maintaining the frail elderly at home longer and delaying </a:t>
            </a:r>
            <a:r>
              <a:rPr lang="en-US" sz="2400" dirty="0" smtClean="0">
                <a:latin typeface="+mj-lt"/>
              </a:rPr>
              <a:t>nursing </a:t>
            </a:r>
            <a:r>
              <a:rPr lang="en-US" sz="2400" dirty="0">
                <a:latin typeface="+mj-lt"/>
              </a:rPr>
              <a:t>home admission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  <a:ea typeface="+mn-ea"/>
              <a:cs typeface="+mn-cs"/>
            </a:endParaRP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+mj-lt"/>
                <a:ea typeface="+mn-ea"/>
                <a:cs typeface="+mn-cs"/>
              </a:rPr>
              <a:t> </a:t>
            </a:r>
            <a:r>
              <a:rPr lang="en-US" sz="2400" dirty="0" smtClean="0">
                <a:latin typeface="+mj-lt"/>
                <a:ea typeface="+mn-ea"/>
                <a:cs typeface="+mn-cs"/>
              </a:rPr>
              <a:t>Improve </a:t>
            </a:r>
            <a:r>
              <a:rPr lang="en-US" sz="2400" dirty="0">
                <a:latin typeface="+mj-lt"/>
                <a:ea typeface="+mn-ea"/>
                <a:cs typeface="+mn-cs"/>
              </a:rPr>
              <a:t>perceived health 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  <a:ea typeface="+mn-ea"/>
                <a:cs typeface="+mn-cs"/>
              </a:rPr>
              <a:t> Improve objective burden</a:t>
            </a:r>
            <a:endParaRPr lang="en-US" sz="2400" dirty="0">
              <a:latin typeface="+mj-lt"/>
              <a:ea typeface="+mn-ea"/>
              <a:cs typeface="+mn-cs"/>
            </a:endParaRP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  <a:ea typeface="+mn-ea"/>
                <a:cs typeface="+mn-cs"/>
              </a:rPr>
              <a:t> Improve </a:t>
            </a:r>
            <a:r>
              <a:rPr lang="en-US" sz="2400" dirty="0">
                <a:latin typeface="+mj-lt"/>
                <a:ea typeface="+mn-ea"/>
                <a:cs typeface="+mn-cs"/>
              </a:rPr>
              <a:t>subjective burden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  <a:ea typeface="+mn-ea"/>
                <a:cs typeface="+mn-cs"/>
              </a:rPr>
              <a:t> Quality </a:t>
            </a:r>
            <a:r>
              <a:rPr lang="en-US" sz="2400" dirty="0">
                <a:latin typeface="+mj-lt"/>
                <a:ea typeface="+mn-ea"/>
                <a:cs typeface="+mn-cs"/>
              </a:rPr>
              <a:t>of life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  <a:ea typeface="+mn-ea"/>
                <a:cs typeface="+mn-cs"/>
              </a:rPr>
              <a:t> Use </a:t>
            </a:r>
            <a:r>
              <a:rPr lang="en-US" sz="2400" dirty="0">
                <a:latin typeface="+mj-lt"/>
                <a:ea typeface="+mn-ea"/>
                <a:cs typeface="+mn-cs"/>
              </a:rPr>
              <a:t>of community services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696200" cy="4495800"/>
          </a:xfrm>
        </p:spPr>
        <p:txBody>
          <a:bodyPr>
            <a:noAutofit/>
          </a:bodyPr>
          <a:lstStyle/>
          <a:p>
            <a:pPr marL="0" indent="0">
              <a:buFont typeface="Candara" charset="0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Respite Programs</a:t>
            </a:r>
            <a:endParaRPr lang="en-US" sz="2800" dirty="0">
              <a:solidFill>
                <a:srgbClr val="FFFF00"/>
              </a:solidFill>
              <a:latin typeface="+mj-lt"/>
            </a:endParaRPr>
          </a:p>
          <a:p>
            <a:pPr marL="457200" indent="-4572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latin typeface="+mj-lt"/>
                <a:cs typeface="Tahoma" charset="0"/>
              </a:rPr>
              <a:t>Resources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that can provide </a:t>
            </a:r>
            <a:r>
              <a:rPr lang="en-US" sz="2400" dirty="0" smtClean="0">
                <a:latin typeface="+mj-lt"/>
              </a:rPr>
              <a:t>informal caregiver</a:t>
            </a:r>
          </a:p>
          <a:p>
            <a:pPr marL="0" indent="0">
              <a:buClr>
                <a:srgbClr val="FFFF00"/>
              </a:buClr>
              <a:buNone/>
              <a:defRPr/>
            </a:pPr>
            <a:r>
              <a:rPr lang="en-US" sz="2400" dirty="0" smtClean="0">
                <a:latin typeface="+mj-lt"/>
              </a:rPr>
              <a:t>temporary relief </a:t>
            </a:r>
            <a:r>
              <a:rPr lang="en-US" sz="2400" dirty="0">
                <a:latin typeface="+mj-lt"/>
              </a:rPr>
              <a:t>from daily </a:t>
            </a:r>
            <a:r>
              <a:rPr lang="en-US" sz="2400" dirty="0" smtClean="0">
                <a:latin typeface="+mj-lt"/>
              </a:rPr>
              <a:t>activities, </a:t>
            </a:r>
            <a:r>
              <a:rPr lang="en-US" sz="2400" dirty="0">
                <a:latin typeface="+mj-lt"/>
              </a:rPr>
              <a:t>and afford them psychological comfort and support.</a:t>
            </a:r>
          </a:p>
          <a:p>
            <a:pPr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400" dirty="0">
                <a:latin typeface="+mj-lt"/>
              </a:rPr>
              <a:t>Private </a:t>
            </a:r>
            <a:r>
              <a:rPr lang="en-US" sz="2400" dirty="0" smtClean="0">
                <a:latin typeface="+mj-lt"/>
              </a:rPr>
              <a:t>resources, community</a:t>
            </a:r>
            <a:r>
              <a:rPr lang="en-US" sz="2400" dirty="0">
                <a:latin typeface="+mj-lt"/>
              </a:rPr>
              <a:t>-based </a:t>
            </a:r>
            <a:r>
              <a:rPr lang="en-US" sz="2400" dirty="0" smtClean="0">
                <a:latin typeface="+mj-lt"/>
              </a:rPr>
              <a:t>resources</a:t>
            </a:r>
          </a:p>
          <a:p>
            <a:pPr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400" dirty="0" smtClean="0">
                <a:latin typeface="+mj-lt"/>
              </a:rPr>
              <a:t>Short term and long term, and costly</a:t>
            </a:r>
            <a:endParaRPr lang="en-US" sz="2400" dirty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400" dirty="0" smtClean="0">
                <a:latin typeface="+mj-lt"/>
              </a:rPr>
              <a:t>Overall results of lit review: use of respite</a:t>
            </a:r>
          </a:p>
          <a:p>
            <a:pPr marL="68580" indent="0">
              <a:buClr>
                <a:srgbClr val="FFFF00"/>
              </a:buClr>
              <a:buNone/>
              <a:defRPr/>
            </a:pPr>
            <a:r>
              <a:rPr lang="en-US" sz="2400" dirty="0" smtClean="0">
                <a:latin typeface="+mj-lt"/>
              </a:rPr>
              <a:t>services is associated with lower level of depression, burden, and anger, but negative effect on anxiety, and quality of life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Interventions: Medical model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792163" y="111125"/>
            <a:ext cx="7570787" cy="14128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Candara" charset="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Candara" charset="0"/>
              </a:rPr>
            </a:br>
            <a:r>
              <a:rPr lang="en-US" b="1" dirty="0">
                <a:solidFill>
                  <a:srgbClr val="FFFF00"/>
                </a:solidFill>
                <a:latin typeface="Candara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Candara" charset="0"/>
              </a:rPr>
            </a:br>
            <a:r>
              <a:rPr lang="en-US" b="1" dirty="0">
                <a:solidFill>
                  <a:srgbClr val="FFFF00"/>
                </a:solidFill>
                <a:latin typeface="Candara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Candara" charset="0"/>
              </a:rPr>
            </a:br>
            <a:endParaRPr lang="en-US" b="1" dirty="0">
              <a:solidFill>
                <a:srgbClr val="FFFF00"/>
              </a:solidFill>
              <a:latin typeface="Candar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3733800"/>
          </a:xfrm>
        </p:spPr>
        <p:txBody>
          <a:bodyPr>
            <a:normAutofit lnSpcReduction="10000"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Focuses on </a:t>
            </a:r>
            <a:r>
              <a:rPr lang="en-US" sz="2400" dirty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elf care and ability of </a:t>
            </a:r>
            <a:r>
              <a:rPr lang="en-US" sz="2400" u="sng" dirty="0" smtClean="0">
                <a:latin typeface="+mj-lt"/>
              </a:rPr>
              <a:t>individual </a:t>
            </a:r>
            <a:r>
              <a:rPr lang="en-US" sz="2400" dirty="0" smtClean="0">
                <a:latin typeface="+mj-lt"/>
              </a:rPr>
              <a:t>caregiver to manage care giving responsibilities.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Exercise</a:t>
            </a:r>
            <a:r>
              <a:rPr lang="en-US" dirty="0" smtClean="0">
                <a:latin typeface="+mj-lt"/>
              </a:rPr>
              <a:t> , </a:t>
            </a:r>
            <a:r>
              <a:rPr lang="en-US" sz="2400" dirty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ealthy eating, stress </a:t>
            </a:r>
            <a:r>
              <a:rPr lang="en-US" sz="2400" dirty="0">
                <a:latin typeface="+mj-lt"/>
              </a:rPr>
              <a:t>reduction </a:t>
            </a:r>
            <a:r>
              <a:rPr lang="en-US" sz="2400" dirty="0" smtClean="0">
                <a:latin typeface="+mj-lt"/>
              </a:rPr>
              <a:t>coping techniques.</a:t>
            </a:r>
            <a:endParaRPr lang="en-US" sz="2400" dirty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Offering educational, counseling, information, and emotional support. 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Overall results of the lit review: these types of intervention has been associated with lower level of depression, caregiver’s coping ability, and perceived burden.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0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</a:rPr>
              <a:t>Intervention: Psychosocial Model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7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Intervention: social model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76800"/>
          </a:xfrm>
        </p:spPr>
        <p:txBody>
          <a:bodyPr>
            <a:noAutofit/>
          </a:bodyPr>
          <a:lstStyle/>
          <a:p>
            <a:pPr marL="0" indent="0">
              <a:buClr>
                <a:srgbClr val="FFFF00"/>
              </a:buClr>
              <a:buNone/>
              <a:defRPr/>
            </a:pPr>
            <a:r>
              <a:rPr lang="en-US" sz="2200" dirty="0" smtClean="0">
                <a:latin typeface="+mj-lt"/>
              </a:rPr>
              <a:t>Focus is on: </a:t>
            </a:r>
          </a:p>
          <a:p>
            <a:pPr indent="-3429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Social support group and interaction between group members. Provides a venue for caregivers </a:t>
            </a:r>
            <a:r>
              <a:rPr lang="en-US" sz="2200" dirty="0">
                <a:latin typeface="+mj-lt"/>
              </a:rPr>
              <a:t>to share stories, vent, learn strategies, and get professional </a:t>
            </a:r>
            <a:r>
              <a:rPr lang="en-US" sz="2200" dirty="0" smtClean="0">
                <a:latin typeface="+mj-lt"/>
              </a:rPr>
              <a:t>help.</a:t>
            </a:r>
          </a:p>
          <a:p>
            <a:pPr indent="-3429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Group education:  skill building, community resources, coping techniques.</a:t>
            </a:r>
          </a:p>
          <a:p>
            <a:pPr indent="-3429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Telephone support program</a:t>
            </a:r>
          </a:p>
          <a:p>
            <a:pPr indent="-3429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Computer services</a:t>
            </a:r>
          </a:p>
          <a:p>
            <a:pPr indent="-3429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Overall results of lit review: These types of intervention has been associated with lowering caregivers depression, burden,  stress, and enhancing their coping skills</a:t>
            </a:r>
          </a:p>
          <a:p>
            <a:pPr marL="857250" lvl="1" indent="-457200">
              <a:buClr>
                <a:srgbClr val="FFFF00"/>
              </a:buClr>
              <a:buFont typeface="Wingdings" charset="2"/>
              <a:buChar char="§"/>
              <a:defRPr/>
            </a:pPr>
            <a:endParaRPr lang="en-US" sz="2200" dirty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551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3733800"/>
          </a:xfrm>
        </p:spPr>
        <p:txBody>
          <a:bodyPr>
            <a:normAutofit fontScale="92500"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+mj-lt"/>
              </a:rPr>
              <a:t>Patient-centered integrated approach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+mj-lt"/>
              </a:rPr>
              <a:t>Integrates all relevant physical, psychological, and social needs of the patient.</a:t>
            </a:r>
          </a:p>
          <a:p>
            <a:pPr marL="468630" lvl="1" indent="0">
              <a:buClr>
                <a:srgbClr val="FFFF00"/>
              </a:buClr>
              <a:buNone/>
            </a:pPr>
            <a:endParaRPr lang="en-US" sz="28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+mj-lt"/>
              </a:rPr>
              <a:t>Caregiver-centered integrated approach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>
                <a:latin typeface="+mj-lt"/>
              </a:rPr>
              <a:t>Integrates all relevant physical, psychological, and social needs of the informal </a:t>
            </a:r>
            <a:r>
              <a:rPr lang="en-US" sz="2800" dirty="0" smtClean="0">
                <a:latin typeface="+mj-lt"/>
              </a:rPr>
              <a:t>caregiver.</a:t>
            </a:r>
            <a:endParaRPr lang="en-US" sz="2800" dirty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>
              <a:latin typeface="+mj-lt"/>
            </a:endParaRP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endParaRPr lang="en-US" sz="28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Intervention: </a:t>
            </a:r>
            <a:r>
              <a:rPr lang="en-US" sz="2800" b="1" dirty="0" smtClean="0">
                <a:solidFill>
                  <a:srgbClr val="FFFF00"/>
                </a:solidFill>
              </a:rPr>
              <a:t>integrated </a:t>
            </a:r>
            <a:r>
              <a:rPr lang="en-US" sz="2800" b="1" dirty="0" smtClean="0">
                <a:solidFill>
                  <a:srgbClr val="FFFF00"/>
                </a:solidFill>
              </a:rPr>
              <a:t>care model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765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Candara" charset="0"/>
              </a:rPr>
              <a:t>Definitions of terms</a:t>
            </a:r>
            <a:endParaRPr lang="en-US" b="1" dirty="0">
              <a:solidFill>
                <a:srgbClr val="FFFF00"/>
              </a:solidFill>
              <a:latin typeface="Candara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Autofit/>
          </a:bodyPr>
          <a:lstStyle/>
          <a:p>
            <a:pPr marL="68580" indent="0">
              <a:buClr>
                <a:srgbClr val="FFFF00"/>
              </a:buClr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Arial" charset="0"/>
              </a:rPr>
              <a:t>Informal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</a:rPr>
              <a:t>caregivers:   </a:t>
            </a:r>
            <a:endParaRPr lang="en-US" sz="2400" b="1" dirty="0" smtClean="0">
              <a:solidFill>
                <a:srgbClr val="FFFF00"/>
              </a:solidFill>
              <a:latin typeface="Arial" charset="0"/>
            </a:endParaRPr>
          </a:p>
          <a:p>
            <a:pPr marL="68580" indent="0">
              <a:buClr>
                <a:srgbClr val="FFFF00"/>
              </a:buClr>
              <a:buNone/>
            </a:pPr>
            <a:r>
              <a:rPr lang="en-US" sz="2400" dirty="0" smtClean="0">
                <a:latin typeface="Arial" charset="0"/>
              </a:rPr>
              <a:t>An unpaid and unprofessional assistance provided by partners, spouses, family members, or close friends.</a:t>
            </a:r>
            <a:endParaRPr lang="en-US" sz="2400" dirty="0">
              <a:latin typeface="Arial" charset="0"/>
            </a:endParaRP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Arial" charset="0"/>
            </a:endParaRPr>
          </a:p>
          <a:p>
            <a:pPr marL="68580" indent="0">
              <a:buClr>
                <a:srgbClr val="FFFF00"/>
              </a:buClr>
              <a:buNone/>
            </a:pPr>
            <a:r>
              <a:rPr lang="en-US" sz="2400" b="1" dirty="0">
                <a:solidFill>
                  <a:srgbClr val="FFFF00"/>
                </a:solidFill>
                <a:latin typeface="+mj-lt"/>
              </a:rPr>
              <a:t>Frail 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elderly:</a:t>
            </a:r>
          </a:p>
          <a:p>
            <a:pPr marL="68580" indent="0">
              <a:buClr>
                <a:srgbClr val="FFFF00"/>
              </a:buClr>
              <a:buNone/>
            </a:pPr>
            <a:r>
              <a:rPr lang="en-US" sz="2400" dirty="0" smtClean="0">
                <a:latin typeface="+mj-lt"/>
              </a:rPr>
              <a:t>An </a:t>
            </a:r>
            <a:r>
              <a:rPr lang="en-US" sz="2400" dirty="0">
                <a:latin typeface="+mj-lt"/>
              </a:rPr>
              <a:t>individual </a:t>
            </a:r>
            <a:r>
              <a:rPr lang="en-US" sz="2400" dirty="0" smtClean="0">
                <a:latin typeface="+mj-lt"/>
              </a:rPr>
              <a:t>who suffers </a:t>
            </a:r>
            <a:r>
              <a:rPr lang="en-US" sz="2400" dirty="0">
                <a:latin typeface="+mj-lt"/>
              </a:rPr>
              <a:t>from age-related </a:t>
            </a:r>
            <a:r>
              <a:rPr lang="en-US" sz="2400" dirty="0" smtClean="0">
                <a:latin typeface="+mj-lt"/>
              </a:rPr>
              <a:t>physical or psychological/mental problems, and is at-risk of </a:t>
            </a:r>
            <a:r>
              <a:rPr lang="en-US" sz="2400" dirty="0">
                <a:latin typeface="+mj-lt"/>
              </a:rPr>
              <a:t>falls, hospitalization, disability and death. </a:t>
            </a: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Arial" charset="0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8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Intervention: Integrated care model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2800" dirty="0">
                <a:latin typeface="Arial" charset="0"/>
              </a:rPr>
              <a:t>The </a:t>
            </a:r>
            <a:r>
              <a:rPr lang="en-US" sz="2800" dirty="0">
                <a:latin typeface="Arial" charset="0"/>
              </a:rPr>
              <a:t>Walcheren Integrated Care Model (WICM). </a:t>
            </a:r>
            <a:endParaRPr lang="en-US" sz="2800" dirty="0">
              <a:latin typeface="Arial" charset="0"/>
            </a:endParaRPr>
          </a:p>
          <a:p>
            <a:pPr marL="68580" indent="0">
              <a:buNone/>
            </a:pPr>
            <a:endParaRPr lang="en-US" sz="2800" dirty="0">
              <a:latin typeface="Arial" charset="0"/>
            </a:endParaRPr>
          </a:p>
          <a:p>
            <a:pPr marL="68580" indent="0">
              <a:buNone/>
            </a:pPr>
            <a:r>
              <a:rPr lang="en-US" sz="2800" dirty="0">
                <a:latin typeface="Arial" charset="0"/>
              </a:rPr>
              <a:t>This </a:t>
            </a:r>
            <a:r>
              <a:rPr lang="en-US" sz="2800" dirty="0">
                <a:latin typeface="Arial" charset="0"/>
              </a:rPr>
              <a:t>model was recently implemented in Walcheren, a region in the southwest of the </a:t>
            </a:r>
            <a:r>
              <a:rPr lang="en-US" sz="2800" dirty="0">
                <a:latin typeface="Arial" charset="0"/>
              </a:rPr>
              <a:t>Netherlands</a:t>
            </a:r>
          </a:p>
          <a:p>
            <a:pPr marL="68580" indent="0">
              <a:buNone/>
            </a:pPr>
            <a:endParaRPr lang="en-US" sz="2800" dirty="0">
              <a:latin typeface="Arial" charset="0"/>
            </a:endParaRPr>
          </a:p>
          <a:p>
            <a:pPr marL="68580" indent="0">
              <a:buNone/>
            </a:pPr>
            <a:r>
              <a:rPr lang="en-US" sz="2800" dirty="0" smtClean="0">
                <a:latin typeface="Arial" charset="0"/>
              </a:rPr>
              <a:t>A </a:t>
            </a:r>
            <a:r>
              <a:rPr lang="en-US" sz="2800" dirty="0" smtClean="0">
                <a:latin typeface="Arial" charset="0"/>
              </a:rPr>
              <a:t>coherent model that is designed to link funding, administrative</a:t>
            </a:r>
            <a:r>
              <a:rPr lang="en-US" sz="2800" dirty="0">
                <a:latin typeface="Arial" charset="0"/>
              </a:rPr>
              <a:t>, organizational, </a:t>
            </a:r>
            <a:r>
              <a:rPr lang="en-US" sz="2800" dirty="0" smtClean="0">
                <a:latin typeface="Arial" charset="0"/>
              </a:rPr>
              <a:t>and all  levels of clinical service delivery, to </a:t>
            </a:r>
            <a:r>
              <a:rPr lang="en-US" sz="2800" dirty="0">
                <a:latin typeface="Arial" charset="0"/>
              </a:rPr>
              <a:t>create connectivity, alignment, and collaboration within and between the cure and care </a:t>
            </a:r>
            <a:r>
              <a:rPr lang="en-US" sz="2800" dirty="0" smtClean="0">
                <a:latin typeface="Arial" charset="0"/>
              </a:rPr>
              <a:t>sectors</a:t>
            </a:r>
            <a:r>
              <a:rPr lang="en-US" sz="2800" dirty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7397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Intervention: integrated care model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21" name="Picture 20" descr="ttp://www.biomedcentral.com/content/figures/1472-6963-14-140-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802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96200" cy="4191000"/>
          </a:xfrm>
        </p:spPr>
        <p:txBody>
          <a:bodyPr>
            <a:noAutofit/>
          </a:bodyPr>
          <a:lstStyle/>
          <a:p>
            <a:pPr marL="457200" indent="-4572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Recognizes the role of informal care giver in the development and implementation of the care plan for the frail elderly.</a:t>
            </a:r>
          </a:p>
          <a:p>
            <a:pPr marL="457200" indent="-457200">
              <a:buClr>
                <a:srgbClr val="FFFF00"/>
              </a:buClr>
              <a:buFont typeface="Wingdings" charset="2"/>
              <a:buChar char="§"/>
              <a:defRPr/>
            </a:pPr>
            <a:endParaRPr lang="en-US" sz="2200" dirty="0" smtClean="0">
              <a:latin typeface="+mj-lt"/>
            </a:endParaRPr>
          </a:p>
          <a:p>
            <a:pPr marL="457200" indent="-4572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 smtClean="0">
                <a:latin typeface="+mj-lt"/>
              </a:rPr>
              <a:t>Reinforces and reminds primary care providers that family is their patient.</a:t>
            </a:r>
          </a:p>
          <a:p>
            <a:pPr marL="0" indent="0">
              <a:buClr>
                <a:srgbClr val="FFFF00"/>
              </a:buClr>
              <a:buNone/>
              <a:defRPr/>
            </a:pPr>
            <a:endParaRPr lang="en-US" sz="2200" dirty="0" smtClean="0">
              <a:latin typeface="+mj-lt"/>
            </a:endParaRPr>
          </a:p>
          <a:p>
            <a:pPr marL="457200" indent="-457200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200" dirty="0">
                <a:latin typeface="+mj-lt"/>
              </a:rPr>
              <a:t>E</a:t>
            </a:r>
            <a:r>
              <a:rPr lang="en-US" sz="2200" dirty="0" smtClean="0">
                <a:latin typeface="+mj-lt"/>
              </a:rPr>
              <a:t>mphasizes that primary care providers should feel responsible in </a:t>
            </a:r>
            <a:r>
              <a:rPr lang="en-US" sz="2200" dirty="0">
                <a:latin typeface="+mj-lt"/>
              </a:rPr>
              <a:t>understanding </a:t>
            </a:r>
            <a:r>
              <a:rPr lang="en-US" sz="2200" dirty="0" smtClean="0">
                <a:latin typeface="+mj-lt"/>
              </a:rPr>
              <a:t>the role of informal caregiver, </a:t>
            </a:r>
            <a:r>
              <a:rPr lang="en-US" sz="2200" dirty="0">
                <a:latin typeface="+mj-lt"/>
              </a:rPr>
              <a:t>deciding when and how to intervene and offer </a:t>
            </a:r>
            <a:r>
              <a:rPr lang="en-US" sz="2200" dirty="0" smtClean="0">
                <a:latin typeface="+mj-lt"/>
              </a:rPr>
              <a:t>support.</a:t>
            </a:r>
            <a:endParaRPr lang="en-US" sz="2200" dirty="0">
              <a:latin typeface="+mj-lt"/>
            </a:endParaRPr>
          </a:p>
          <a:p>
            <a:pPr marL="971550" lvl="1" indent="-514350">
              <a:buClr>
                <a:srgbClr val="FFFF00"/>
              </a:buClr>
              <a:buFont typeface="Wingdings" charset="2"/>
              <a:buChar char="§"/>
              <a:defRPr/>
            </a:pPr>
            <a:endParaRPr lang="en-US" sz="2200" dirty="0" smtClean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Advantages of the model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Integrated model Informal caregiver-related outcomes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Improve </a:t>
            </a:r>
            <a:r>
              <a:rPr lang="en-US" sz="2400" dirty="0">
                <a:latin typeface="+mj-lt"/>
              </a:rPr>
              <a:t>the quality of </a:t>
            </a:r>
            <a:r>
              <a:rPr lang="en-US" sz="2400" dirty="0" smtClean="0">
                <a:latin typeface="+mj-lt"/>
              </a:rPr>
              <a:t>care for the frail elderly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Reduced  costs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Reduced </a:t>
            </a:r>
            <a:r>
              <a:rPr lang="en-US" sz="2400" dirty="0">
                <a:latin typeface="+mj-lt"/>
              </a:rPr>
              <a:t>the subjective </a:t>
            </a:r>
            <a:r>
              <a:rPr lang="en-US" sz="2400" dirty="0" smtClean="0">
                <a:latin typeface="+mj-lt"/>
              </a:rPr>
              <a:t>burden for the informal caregiver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Maintained  the level </a:t>
            </a:r>
            <a:r>
              <a:rPr lang="en-US" sz="2400" dirty="0">
                <a:latin typeface="+mj-lt"/>
              </a:rPr>
              <a:t>of commitment of informal caregivers.</a:t>
            </a:r>
          </a:p>
        </p:txBody>
      </p:sp>
    </p:spTree>
    <p:extLst>
      <p:ext uri="{BB962C8B-B14F-4D97-AF65-F5344CB8AC3E}">
        <p14:creationId xmlns:p14="http://schemas.microsoft.com/office/powerpoint/2010/main" val="159302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Conclusions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Identifying best-practice is difficult due to heterogeneity in the content and intensity of the interventions</a:t>
            </a:r>
            <a:r>
              <a:rPr lang="en-US" sz="2400" dirty="0" smtClean="0">
                <a:latin typeface="+mj-lt"/>
              </a:rPr>
              <a:t>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More research is needed to focus on the impact of integrative care plan on well being of the caregiver</a:t>
            </a:r>
            <a:r>
              <a:rPr lang="en-US" sz="2400" dirty="0" smtClean="0">
                <a:latin typeface="+mj-lt"/>
              </a:rPr>
              <a:t>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esponsible health educators, health policy makers, and </a:t>
            </a:r>
            <a:r>
              <a:rPr lang="en-US" sz="2400" dirty="0" smtClean="0">
                <a:latin typeface="+mj-lt"/>
              </a:rPr>
              <a:t>other interest groups </a:t>
            </a:r>
            <a:r>
              <a:rPr lang="en-US" sz="2400" dirty="0" smtClean="0">
                <a:latin typeface="+mj-lt"/>
              </a:rPr>
              <a:t>should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develop innovative programs </a:t>
            </a:r>
            <a:r>
              <a:rPr lang="en-US" sz="2400" dirty="0" smtClean="0">
                <a:latin typeface="+mj-lt"/>
              </a:rPr>
              <a:t>that not only help to </a:t>
            </a:r>
            <a:r>
              <a:rPr lang="en-US" sz="2400" dirty="0" smtClean="0">
                <a:latin typeface="+mj-lt"/>
              </a:rPr>
              <a:t>keep frail elderly at home for longer time, </a:t>
            </a:r>
            <a:r>
              <a:rPr lang="en-US" sz="2400" dirty="0" smtClean="0">
                <a:latin typeface="+mj-lt"/>
              </a:rPr>
              <a:t>but reduce the burden of informal care givers.</a:t>
            </a:r>
            <a:endParaRPr lang="en-US" sz="2400" dirty="0" smtClean="0">
              <a:latin typeface="+mj-lt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403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thank yo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2" b="19542"/>
          <a:stretch>
            <a:fillRect/>
          </a:stretch>
        </p:blipFill>
        <p:spPr>
          <a:xfrm>
            <a:off x="1" y="0"/>
            <a:ext cx="4419600" cy="2921000"/>
          </a:xfrm>
          <a:prstGeom prst="rect">
            <a:avLst/>
          </a:prstGeom>
        </p:spPr>
      </p:pic>
      <p:pic>
        <p:nvPicPr>
          <p:cNvPr id="14" name="Content Placeholder 13" descr="sarab nelofar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3" b="17933"/>
          <a:stretch>
            <a:fillRect/>
          </a:stretch>
        </p:blipFill>
        <p:spPr>
          <a:xfrm>
            <a:off x="0" y="2895600"/>
            <a:ext cx="9144000" cy="3962400"/>
          </a:xfrm>
        </p:spPr>
      </p:pic>
      <p:sp>
        <p:nvSpPr>
          <p:cNvPr id="18" name="Rectangle 17"/>
          <p:cNvSpPr/>
          <p:nvPr/>
        </p:nvSpPr>
        <p:spPr>
          <a:xfrm>
            <a:off x="4495800" y="228600"/>
            <a:ext cx="46101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A</a:t>
            </a:r>
            <a:r>
              <a:rPr lang="en-US" sz="4800" dirty="0" smtClean="0"/>
              <a:t>nd </a:t>
            </a:r>
            <a:r>
              <a:rPr lang="en-US" sz="4800" dirty="0"/>
              <a:t>how are you coping</a:t>
            </a:r>
            <a:r>
              <a:rPr lang="en-US" sz="4800" dirty="0" smtClean="0"/>
              <a:t>?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41363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733800"/>
          </a:xfrm>
        </p:spPr>
        <p:txBody>
          <a:bodyPr>
            <a:noAutofit/>
          </a:bodyPr>
          <a:lstStyle/>
          <a:p>
            <a:pPr marL="982980" lvl="1" indent="-514350">
              <a:buClr>
                <a:srgbClr val="FFFF00"/>
              </a:buClr>
              <a:buFont typeface="+mj-ea"/>
              <a:buAutoNum type="circleNumDbPlain"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Giving assistance in time, energy, and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money to a frail elderly.</a:t>
            </a: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982980" lvl="1" indent="-514350">
              <a:buClr>
                <a:srgbClr val="FFFF00"/>
              </a:buClr>
              <a:buFont typeface="+mj-ea"/>
              <a:buAutoNum type="circleNumDbPlain"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Caring for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 frail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elderly.</a:t>
            </a:r>
            <a:endParaRPr lang="en-US" sz="2800" dirty="0" smtClean="0">
              <a:latin typeface="+mj-lt"/>
            </a:endParaRPr>
          </a:p>
          <a:p>
            <a:pPr marL="982980" lvl="1" indent="-514350">
              <a:buClr>
                <a:srgbClr val="FFFF00"/>
              </a:buClr>
              <a:buFont typeface="+mj-ea"/>
              <a:buAutoNum type="circleNumDbPlain"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Helping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 frail elderly with basic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activities, such as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eating,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personal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hygiene, and getting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out of the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house.</a:t>
            </a:r>
            <a:endParaRPr lang="en-US" altLang="en-US" sz="2800" dirty="0">
              <a:latin typeface="+mj-lt"/>
            </a:endParaRPr>
          </a:p>
          <a:p>
            <a:pPr marL="982980" lvl="1" indent="-514350">
              <a:buClr>
                <a:srgbClr val="FFFF00"/>
              </a:buClr>
              <a:buFont typeface="+mj-ea"/>
              <a:buAutoNum type="circleNumDbPlain"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Having a frail elderly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depend upon your care for their well-being.</a:t>
            </a:r>
          </a:p>
          <a:p>
            <a:pPr marL="982980" lvl="1" indent="-514350">
              <a:buClr>
                <a:srgbClr val="FFFF00"/>
              </a:buClr>
              <a:buFont typeface="+mj-ea"/>
              <a:buAutoNum type="circleNumDbPlain"/>
            </a:pPr>
            <a:endParaRPr lang="en-US" sz="28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 fontScale="90000"/>
          </a:bodyPr>
          <a:lstStyle/>
          <a:p>
            <a:r>
              <a:rPr lang="en-US" b="1" cap="none" dirty="0" smtClean="0">
                <a:solidFill>
                  <a:srgbClr val="FFFF00"/>
                </a:solidFill>
              </a:rPr>
              <a:t>Can you identify with any of the following:</a:t>
            </a:r>
            <a:endParaRPr lang="en-US" b="1" dirty="0"/>
          </a:p>
        </p:txBody>
      </p:sp>
      <p:pic>
        <p:nvPicPr>
          <p:cNvPr id="4" name="Content Placeholder 11" descr="caring-for-the-caregi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7" r="9137"/>
          <a:stretch>
            <a:fillRect/>
          </a:stretch>
        </p:blipFill>
        <p:spPr>
          <a:xfrm>
            <a:off x="0" y="5181600"/>
            <a:ext cx="9144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7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ndara" charset="0"/>
              </a:rPr>
              <a:t>Objectives</a:t>
            </a:r>
            <a:endParaRPr lang="en-US" b="1" dirty="0">
              <a:solidFill>
                <a:srgbClr val="FFFF00"/>
              </a:solidFill>
              <a:latin typeface="Candara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419600"/>
          </a:xfrm>
        </p:spPr>
        <p:txBody>
          <a:bodyPr>
            <a:noAutofit/>
          </a:bodyPr>
          <a:lstStyle/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Arial" charset="0"/>
              </a:rPr>
              <a:t>Describe the unique characteristics and needs of frail elderly in the U.S.</a:t>
            </a: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Arial" charset="0"/>
              </a:rPr>
              <a:t>Understand </a:t>
            </a:r>
            <a:r>
              <a:rPr lang="en-US" sz="2400" dirty="0">
                <a:latin typeface="Arial" charset="0"/>
              </a:rPr>
              <a:t>the enormous, but largely unrecognized, </a:t>
            </a:r>
            <a:r>
              <a:rPr lang="en-US" sz="2400" dirty="0" smtClean="0">
                <a:latin typeface="Arial" charset="0"/>
              </a:rPr>
              <a:t>role of  informal caregivers in providing long-term care for frail elderly. </a:t>
            </a:r>
            <a:endParaRPr lang="en-US" sz="2400" dirty="0">
              <a:latin typeface="Arial" charset="0"/>
            </a:endParaRP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Arial" charset="0"/>
              </a:rPr>
              <a:t>I</a:t>
            </a:r>
            <a:r>
              <a:rPr lang="en-US" sz="2400" dirty="0" smtClean="0">
                <a:latin typeface="Arial" charset="0"/>
              </a:rPr>
              <a:t>dentify </a:t>
            </a:r>
            <a:r>
              <a:rPr lang="en-US" sz="2400" dirty="0">
                <a:latin typeface="Arial" charset="0"/>
              </a:rPr>
              <a:t>symptoms and signs </a:t>
            </a:r>
            <a:r>
              <a:rPr lang="en-US" sz="2400" dirty="0" smtClean="0">
                <a:latin typeface="Arial" charset="0"/>
              </a:rPr>
              <a:t>in informal caregivers that </a:t>
            </a:r>
            <a:r>
              <a:rPr lang="en-US" sz="2400" dirty="0">
                <a:latin typeface="Arial" charset="0"/>
              </a:rPr>
              <a:t>may indicate stress, burnout, and depression.</a:t>
            </a: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latin typeface="Arial" charset="0"/>
              </a:rPr>
              <a:t>Outline </a:t>
            </a:r>
            <a:r>
              <a:rPr lang="en-US" sz="2400" dirty="0" smtClean="0">
                <a:latin typeface="Arial" charset="0"/>
              </a:rPr>
              <a:t>existing interventions to improve informal caregivers health and well being.  </a:t>
            </a:r>
            <a:endParaRPr lang="en-US" sz="2400" dirty="0">
              <a:latin typeface="Candara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present Aging of American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43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Percentage over age 65: 13%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Average life expectancy:  77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Average life expectancy for a 65-year old:  19 Yrs.  </a:t>
            </a: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20.3 for women </a:t>
            </a: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17.4 for men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85+ are the fastest growing part of the population.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Centenarians in 2007:  80,000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00" y="5715000"/>
            <a:ext cx="3267056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3" eaLnBrk="1" hangingPunct="1">
              <a:lnSpc>
                <a:spcPct val="90000"/>
              </a:lnSpc>
            </a:pPr>
            <a:r>
              <a:rPr lang="en-US" sz="1800" i="1" dirty="0" smtClean="0">
                <a:latin typeface="Arial" charset="0"/>
              </a:rPr>
              <a:t>Source:  U.S. Census Bureau</a:t>
            </a:r>
            <a:endParaRPr lang="en-US" sz="18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2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Future:</a:t>
            </a:r>
            <a:br>
              <a:rPr lang="en-US" b="1" dirty="0" smtClean="0">
                <a:solidFill>
                  <a:srgbClr val="FFFF00"/>
                </a:solidFill>
                <a:latin typeface="Arial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The “Silver Tsunami”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By 2020, 20% of the population will be over-65 age.</a:t>
            </a: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Average life expectancy; mid-80’s.</a:t>
            </a: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By 2050, 10% of the population will be 80 years old.</a:t>
            </a:r>
          </a:p>
          <a:p>
            <a:pPr eaLnBrk="1" hangingPunct="1"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By 2050, over 100 years old (Centenarians) are expected to be 600,000.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1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Increased Disability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Gains in life expectancy is accompanied by living longer with, at least, one or two chronic conditions.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latin typeface="Arial" charset="0"/>
              </a:rPr>
              <a:t>75% of people over 65 have one or more chronic health conditions.</a:t>
            </a:r>
          </a:p>
          <a:p>
            <a:pPr lvl="1">
              <a:buClr>
                <a:srgbClr val="FFFF00"/>
              </a:buClr>
              <a:buFont typeface="Wingdings" charset="2"/>
              <a:buChar char="§"/>
            </a:pPr>
            <a:endParaRPr lang="en-US" sz="2400" dirty="0" smtClean="0">
              <a:latin typeface="Arial" charset="0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Gains in life expectancy is accompanied by greater periods of disability.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 smtClean="0">
              <a:latin typeface="Arial" charset="0"/>
            </a:endParaRP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sz="2800" dirty="0" smtClean="0">
                <a:latin typeface="Arial" charset="0"/>
              </a:rPr>
              <a:t>Multi-morbidity and greater </a:t>
            </a:r>
            <a:r>
              <a:rPr lang="en-US" sz="2800" dirty="0" smtClean="0">
                <a:latin typeface="Arial" charset="0"/>
              </a:rPr>
              <a:t>period of disability is </a:t>
            </a:r>
            <a:r>
              <a:rPr lang="en-US" sz="2800" dirty="0" smtClean="0">
                <a:latin typeface="Arial" charset="0"/>
              </a:rPr>
              <a:t>accompanied by long-term care demand and high cost.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166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Informal Caregiver as care provider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91000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dirty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ursing home care is expensive and includes 62% of the total long-term cost.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dirty="0" smtClean="0">
                <a:latin typeface="+mj-lt"/>
              </a:rPr>
              <a:t>70% of frail elderly receive long-term care at home by informal caregivers.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dirty="0" smtClean="0">
                <a:latin typeface="+mj-lt"/>
              </a:rPr>
              <a:t>Informal caregivers are important resources in the care process of frail elderly.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dirty="0" smtClean="0">
                <a:latin typeface="+mj-lt"/>
              </a:rPr>
              <a:t>But their contribution as a care provider is often taken for granted.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dirty="0" smtClean="0">
                <a:latin typeface="+mj-lt"/>
              </a:rPr>
              <a:t>Informal caregivers often are sandwiched between being a care provider and someone in need of care.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r>
              <a:rPr lang="en-US" dirty="0" smtClean="0">
                <a:latin typeface="+mj-lt"/>
              </a:rPr>
              <a:t>It is important that their vague role is recognized by care providers. However, this is often not the case.</a:t>
            </a:r>
          </a:p>
          <a:p>
            <a:pPr>
              <a:buClr>
                <a:srgbClr val="FFFF00"/>
              </a:buClr>
              <a:buFont typeface="Wingdings" charset="2"/>
              <a:buChar char="§"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083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Informal Caregiver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371600"/>
            <a:ext cx="838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>
                <a:latin typeface="Arial" charset="0"/>
              </a:rPr>
              <a:t>Unpaid family members and friends.</a:t>
            </a:r>
            <a:endParaRPr lang="en-US" sz="2400" dirty="0" smtClean="0"/>
          </a:p>
          <a:p>
            <a:r>
              <a:rPr lang="en-US" sz="2400" dirty="0" smtClean="0">
                <a:latin typeface="Arial" charset="0"/>
              </a:rPr>
              <a:t>Helping </a:t>
            </a:r>
            <a:r>
              <a:rPr lang="en-US" sz="2400" dirty="0">
                <a:latin typeface="Arial" charset="0"/>
              </a:rPr>
              <a:t>out </a:t>
            </a:r>
            <a:r>
              <a:rPr lang="en-US" sz="2400" dirty="0" smtClean="0">
                <a:latin typeface="Arial" charset="0"/>
              </a:rPr>
              <a:t>with the elderly person personal </a:t>
            </a:r>
            <a:r>
              <a:rPr lang="en-US" sz="2400" dirty="0">
                <a:latin typeface="Arial" charset="0"/>
              </a:rPr>
              <a:t>care (bathing, eating, dressing)</a:t>
            </a:r>
          </a:p>
          <a:p>
            <a:r>
              <a:rPr lang="en-US" sz="2400" dirty="0">
                <a:latin typeface="Arial" charset="0"/>
              </a:rPr>
              <a:t>Helping around the house</a:t>
            </a:r>
          </a:p>
          <a:p>
            <a:r>
              <a:rPr lang="en-US" sz="2400" dirty="0">
                <a:latin typeface="Arial" charset="0"/>
              </a:rPr>
              <a:t>Transportation, shopping</a:t>
            </a:r>
          </a:p>
          <a:p>
            <a:pPr marL="342900" lvl="1" indent="-342900">
              <a:buFontTx/>
              <a:buChar char="•"/>
            </a:pPr>
            <a:r>
              <a:rPr lang="en-US" sz="2400" dirty="0">
                <a:latin typeface="Arial" charset="0"/>
              </a:rPr>
              <a:t>Orchestrating care; Navigating the health care and social services systems</a:t>
            </a:r>
          </a:p>
          <a:p>
            <a:r>
              <a:rPr lang="en-US" sz="2400" dirty="0">
                <a:latin typeface="Arial" charset="0"/>
              </a:rPr>
              <a:t>Psychosocial support-visits, calls</a:t>
            </a:r>
          </a:p>
          <a:p>
            <a:r>
              <a:rPr lang="en-US" sz="2400" dirty="0">
                <a:latin typeface="Arial" charset="0"/>
              </a:rPr>
              <a:t>Financial, legal affairs</a:t>
            </a:r>
          </a:p>
        </p:txBody>
      </p:sp>
    </p:spTree>
    <p:extLst>
      <p:ext uri="{BB962C8B-B14F-4D97-AF65-F5344CB8AC3E}">
        <p14:creationId xmlns:p14="http://schemas.microsoft.com/office/powerpoint/2010/main" val="4020414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49306</TotalTime>
  <Words>1817</Words>
  <Application>Microsoft Macintosh PowerPoint</Application>
  <PresentationFormat>On-screen Show (4:3)</PresentationFormat>
  <Paragraphs>203</Paragraphs>
  <Slides>25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 Pop</vt:lpstr>
      <vt:lpstr>Reducing Caregivers Burden:  An Integrated Approach </vt:lpstr>
      <vt:lpstr>Definitions of terms</vt:lpstr>
      <vt:lpstr>Can you identify with any of the following:</vt:lpstr>
      <vt:lpstr>Objectives</vt:lpstr>
      <vt:lpstr>present Aging of American</vt:lpstr>
      <vt:lpstr>Future: The “Silver Tsunami”</vt:lpstr>
      <vt:lpstr>Increased Disability</vt:lpstr>
      <vt:lpstr>Informal Caregiver as care provider</vt:lpstr>
      <vt:lpstr>Informal Caregiver</vt:lpstr>
      <vt:lpstr>Caregiver Profile in the u.s.</vt:lpstr>
      <vt:lpstr> Caregiving: Joys &amp; Rewards </vt:lpstr>
      <vt:lpstr>Caregivers: The Hidden Patient</vt:lpstr>
      <vt:lpstr>Sources of Caregiver Stress</vt:lpstr>
      <vt:lpstr>Barriers to Accepting Help  </vt:lpstr>
      <vt:lpstr>Intervention</vt:lpstr>
      <vt:lpstr>Interventions: Medical model</vt:lpstr>
      <vt:lpstr>   </vt:lpstr>
      <vt:lpstr>Intervention: social model</vt:lpstr>
      <vt:lpstr>Intervention: integrated care model</vt:lpstr>
      <vt:lpstr>Intervention: Integrated care model </vt:lpstr>
      <vt:lpstr>Intervention: integrated care model</vt:lpstr>
      <vt:lpstr>Advantages of the model</vt:lpstr>
      <vt:lpstr>Integrated model Informal caregiver-related outcomes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Traumatic Brain Injury and Social Support</dc:title>
  <dc:creator>Lauren</dc:creator>
  <cp:lastModifiedBy>Shahrzad Bazargan</cp:lastModifiedBy>
  <cp:revision>236</cp:revision>
  <dcterms:created xsi:type="dcterms:W3CDTF">2010-10-25T23:06:47Z</dcterms:created>
  <dcterms:modified xsi:type="dcterms:W3CDTF">2015-05-20T02:14:20Z</dcterms:modified>
</cp:coreProperties>
</file>