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 id="2147483672" r:id="rId3"/>
  </p:sldMasterIdLst>
  <p:notesMasterIdLst>
    <p:notesMasterId r:id="rId20"/>
  </p:notesMasterIdLst>
  <p:sldIdLst>
    <p:sldId id="256" r:id="rId4"/>
    <p:sldId id="257" r:id="rId5"/>
    <p:sldId id="281" r:id="rId6"/>
    <p:sldId id="271" r:id="rId7"/>
    <p:sldId id="273" r:id="rId8"/>
    <p:sldId id="272" r:id="rId9"/>
    <p:sldId id="266" r:id="rId10"/>
    <p:sldId id="280" r:id="rId11"/>
    <p:sldId id="267" r:id="rId12"/>
    <p:sldId id="274" r:id="rId13"/>
    <p:sldId id="275" r:id="rId14"/>
    <p:sldId id="276" r:id="rId15"/>
    <p:sldId id="277" r:id="rId16"/>
    <p:sldId id="278" r:id="rId17"/>
    <p:sldId id="279" r:id="rId18"/>
    <p:sldId id="28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67" y="-67"/>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E27649-709D-4B4E-B853-868CE43E46F3}" type="datetimeFigureOut">
              <a:rPr lang="en-US" smtClean="0"/>
              <a:pPr/>
              <a:t>5/20/2015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984CAC-B07E-4B6B-9855-8764E7B999C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8984CAC-B07E-4B6B-9855-8764E7B999C8}"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F7336B4-F7F5-4807-A34B-53ED549C509D}" type="datetime1">
              <a:rPr lang="en-US" smtClean="0"/>
              <a:pPr/>
              <a:t>5/20/2015</a:t>
            </a:fld>
            <a:endParaRPr lang="en-US"/>
          </a:p>
        </p:txBody>
      </p:sp>
      <p:sp>
        <p:nvSpPr>
          <p:cNvPr id="5" name="Footer Placeholder 4"/>
          <p:cNvSpPr>
            <a:spLocks noGrp="1"/>
          </p:cNvSpPr>
          <p:nvPr>
            <p:ph type="ftr" sz="quarter" idx="11"/>
          </p:nvPr>
        </p:nvSpPr>
        <p:spPr/>
        <p:txBody>
          <a:bodyPr/>
          <a:lstStyle/>
          <a:p>
            <a:r>
              <a:rPr lang="en-US" smtClean="0"/>
              <a:t>School of Public Health, Yasuj University Of Medical Sciences (SPH-YUMS)</a:t>
            </a:r>
            <a:endParaRPr lang="en-US"/>
          </a:p>
        </p:txBody>
      </p:sp>
      <p:sp>
        <p:nvSpPr>
          <p:cNvPr id="6" name="Slide Number Placeholder 5"/>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p14="http://schemas.microsoft.com/office/powerpoint/2010/main" xmlns="" val="3258152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C16D50-64EA-4061-94D3-F487DC6DCD62}" type="datetime1">
              <a:rPr lang="en-US" smtClean="0"/>
              <a:pPr/>
              <a:t>5/20/2015</a:t>
            </a:fld>
            <a:endParaRPr lang="en-US"/>
          </a:p>
        </p:txBody>
      </p:sp>
      <p:sp>
        <p:nvSpPr>
          <p:cNvPr id="5" name="Footer Placeholder 4"/>
          <p:cNvSpPr>
            <a:spLocks noGrp="1"/>
          </p:cNvSpPr>
          <p:nvPr>
            <p:ph type="ftr" sz="quarter" idx="11"/>
          </p:nvPr>
        </p:nvSpPr>
        <p:spPr/>
        <p:txBody>
          <a:bodyPr/>
          <a:lstStyle/>
          <a:p>
            <a:r>
              <a:rPr lang="en-US" smtClean="0"/>
              <a:t>School of Public Health, Yasuj University Of Medical Sciences (SPH-YUMS)</a:t>
            </a:r>
            <a:endParaRPr lang="en-US"/>
          </a:p>
        </p:txBody>
      </p:sp>
      <p:sp>
        <p:nvSpPr>
          <p:cNvPr id="6" name="Slide Number Placeholder 5"/>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p14="http://schemas.microsoft.com/office/powerpoint/2010/main" xmlns="" val="2353720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A25BC4-E9A8-46DF-97A3-51824CAD5CFF}" type="datetime1">
              <a:rPr lang="en-US" smtClean="0"/>
              <a:pPr/>
              <a:t>5/20/2015</a:t>
            </a:fld>
            <a:endParaRPr lang="en-US"/>
          </a:p>
        </p:txBody>
      </p:sp>
      <p:sp>
        <p:nvSpPr>
          <p:cNvPr id="5" name="Footer Placeholder 4"/>
          <p:cNvSpPr>
            <a:spLocks noGrp="1"/>
          </p:cNvSpPr>
          <p:nvPr>
            <p:ph type="ftr" sz="quarter" idx="11"/>
          </p:nvPr>
        </p:nvSpPr>
        <p:spPr/>
        <p:txBody>
          <a:bodyPr/>
          <a:lstStyle/>
          <a:p>
            <a:r>
              <a:rPr lang="en-US" smtClean="0"/>
              <a:t>School of Public Health, Yasuj University Of Medical Sciences (SPH-YUMS)</a:t>
            </a:r>
            <a:endParaRPr lang="en-US"/>
          </a:p>
        </p:txBody>
      </p:sp>
      <p:sp>
        <p:nvSpPr>
          <p:cNvPr id="6" name="Slide Number Placeholder 5"/>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p14="http://schemas.microsoft.com/office/powerpoint/2010/main" xmlns="" val="20447109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42AF90C-79FA-4434-B325-E32AF4FA1E04}" type="datetime1">
              <a:rPr lang="en-US" smtClean="0"/>
              <a:pPr/>
              <a:t>5/20/2015</a:t>
            </a:fld>
            <a:endParaRPr lang="en-US"/>
          </a:p>
        </p:txBody>
      </p:sp>
      <p:sp>
        <p:nvSpPr>
          <p:cNvPr id="5" name="Footer Placeholder 4"/>
          <p:cNvSpPr>
            <a:spLocks noGrp="1"/>
          </p:cNvSpPr>
          <p:nvPr>
            <p:ph type="ftr" sz="quarter" idx="11"/>
          </p:nvPr>
        </p:nvSpPr>
        <p:spPr/>
        <p:txBody>
          <a:bodyPr/>
          <a:lstStyle/>
          <a:p>
            <a:r>
              <a:rPr lang="en-US" smtClean="0"/>
              <a:t>School of Public Health, Yasuj University Of Medical Sciences (SPH-YUMS)</a:t>
            </a:r>
            <a:endParaRPr lang="en-US"/>
          </a:p>
        </p:txBody>
      </p:sp>
      <p:sp>
        <p:nvSpPr>
          <p:cNvPr id="6" name="Slide Number Placeholder 5"/>
          <p:cNvSpPr>
            <a:spLocks noGrp="1"/>
          </p:cNvSpPr>
          <p:nvPr>
            <p:ph type="sldNum" sz="quarter" idx="12"/>
          </p:nvPr>
        </p:nvSpPr>
        <p:spPr/>
        <p:txBody>
          <a:bodyPr/>
          <a:lstStyle/>
          <a:p>
            <a:fld id="{DF8BD3FD-155B-4C0E-BAE2-5D53F5811928}"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D11F24-799E-40CE-B026-3478C493F586}" type="datetime1">
              <a:rPr lang="en-US" smtClean="0"/>
              <a:pPr/>
              <a:t>5/20/2015</a:t>
            </a:fld>
            <a:endParaRPr lang="en-US"/>
          </a:p>
        </p:txBody>
      </p:sp>
      <p:sp>
        <p:nvSpPr>
          <p:cNvPr id="5" name="Footer Placeholder 4"/>
          <p:cNvSpPr>
            <a:spLocks noGrp="1"/>
          </p:cNvSpPr>
          <p:nvPr>
            <p:ph type="ftr" sz="quarter" idx="11"/>
          </p:nvPr>
        </p:nvSpPr>
        <p:spPr/>
        <p:txBody>
          <a:bodyPr/>
          <a:lstStyle/>
          <a:p>
            <a:r>
              <a:rPr lang="en-US" smtClean="0"/>
              <a:t>School of Public Health, Yasuj University Of Medical Sciences (SPH-YUMS)</a:t>
            </a:r>
            <a:endParaRPr lang="en-US"/>
          </a:p>
        </p:txBody>
      </p:sp>
      <p:sp>
        <p:nvSpPr>
          <p:cNvPr id="6" name="Slide Number Placeholder 5"/>
          <p:cNvSpPr>
            <a:spLocks noGrp="1"/>
          </p:cNvSpPr>
          <p:nvPr>
            <p:ph type="sldNum" sz="quarter" idx="12"/>
          </p:nvPr>
        </p:nvSpPr>
        <p:spPr/>
        <p:txBody>
          <a:bodyPr/>
          <a:lstStyle/>
          <a:p>
            <a:fld id="{DF8BD3FD-155B-4C0E-BAE2-5D53F581192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5C033BC-CDFD-4F4F-BCB1-865053D3FC27}" type="datetime1">
              <a:rPr lang="en-US" smtClean="0"/>
              <a:pPr/>
              <a:t>5/20/2015</a:t>
            </a:fld>
            <a:endParaRPr lang="en-US"/>
          </a:p>
        </p:txBody>
      </p:sp>
      <p:sp>
        <p:nvSpPr>
          <p:cNvPr id="5" name="Footer Placeholder 4"/>
          <p:cNvSpPr>
            <a:spLocks noGrp="1"/>
          </p:cNvSpPr>
          <p:nvPr>
            <p:ph type="ftr" sz="quarter" idx="11"/>
          </p:nvPr>
        </p:nvSpPr>
        <p:spPr/>
        <p:txBody>
          <a:bodyPr/>
          <a:lstStyle/>
          <a:p>
            <a:r>
              <a:rPr lang="en-US" smtClean="0"/>
              <a:t>School of Public Health, Yasuj University Of Medical Sciences (SPH-YUMS)</a:t>
            </a:r>
            <a:endParaRPr lang="en-US"/>
          </a:p>
        </p:txBody>
      </p:sp>
      <p:sp>
        <p:nvSpPr>
          <p:cNvPr id="6" name="Slide Number Placeholder 5"/>
          <p:cNvSpPr>
            <a:spLocks noGrp="1"/>
          </p:cNvSpPr>
          <p:nvPr>
            <p:ph type="sldNum" sz="quarter" idx="12"/>
          </p:nvPr>
        </p:nvSpPr>
        <p:spPr/>
        <p:txBody>
          <a:bodyPr/>
          <a:lstStyle/>
          <a:p>
            <a:fld id="{DF8BD3FD-155B-4C0E-BAE2-5D53F581192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8AB969B-6B2F-4E02-BA9D-B8F4F0277C49}" type="datetime1">
              <a:rPr lang="en-US" smtClean="0"/>
              <a:pPr/>
              <a:t>5/20/2015</a:t>
            </a:fld>
            <a:endParaRPr lang="en-US"/>
          </a:p>
        </p:txBody>
      </p:sp>
      <p:sp>
        <p:nvSpPr>
          <p:cNvPr id="6" name="Footer Placeholder 5"/>
          <p:cNvSpPr>
            <a:spLocks noGrp="1"/>
          </p:cNvSpPr>
          <p:nvPr>
            <p:ph type="ftr" sz="quarter" idx="11"/>
          </p:nvPr>
        </p:nvSpPr>
        <p:spPr/>
        <p:txBody>
          <a:bodyPr/>
          <a:lstStyle/>
          <a:p>
            <a:r>
              <a:rPr lang="en-US" smtClean="0"/>
              <a:t>School of Public Health, Yasuj University Of Medical Sciences (SPH-YUMS)</a:t>
            </a:r>
            <a:endParaRPr lang="en-US"/>
          </a:p>
        </p:txBody>
      </p:sp>
      <p:sp>
        <p:nvSpPr>
          <p:cNvPr id="7" name="Slide Number Placeholder 6"/>
          <p:cNvSpPr>
            <a:spLocks noGrp="1"/>
          </p:cNvSpPr>
          <p:nvPr>
            <p:ph type="sldNum" sz="quarter" idx="12"/>
          </p:nvPr>
        </p:nvSpPr>
        <p:spPr/>
        <p:txBody>
          <a:bodyPr/>
          <a:lstStyle/>
          <a:p>
            <a:fld id="{DF8BD3FD-155B-4C0E-BAE2-5D53F5811928}"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6940A36-1549-4D3A-BF65-0F3D0C51E48D}" type="datetime1">
              <a:rPr lang="en-US" smtClean="0"/>
              <a:pPr/>
              <a:t>5/20/2015</a:t>
            </a:fld>
            <a:endParaRPr lang="en-US"/>
          </a:p>
        </p:txBody>
      </p:sp>
      <p:sp>
        <p:nvSpPr>
          <p:cNvPr id="8" name="Footer Placeholder 7"/>
          <p:cNvSpPr>
            <a:spLocks noGrp="1"/>
          </p:cNvSpPr>
          <p:nvPr>
            <p:ph type="ftr" sz="quarter" idx="11"/>
          </p:nvPr>
        </p:nvSpPr>
        <p:spPr/>
        <p:txBody>
          <a:bodyPr/>
          <a:lstStyle/>
          <a:p>
            <a:r>
              <a:rPr lang="en-US" smtClean="0"/>
              <a:t>School of Public Health, Yasuj University Of Medical Sciences (SPH-YUMS)</a:t>
            </a:r>
            <a:endParaRPr lang="en-US"/>
          </a:p>
        </p:txBody>
      </p:sp>
      <p:sp>
        <p:nvSpPr>
          <p:cNvPr id="9" name="Slide Number Placeholder 8"/>
          <p:cNvSpPr>
            <a:spLocks noGrp="1"/>
          </p:cNvSpPr>
          <p:nvPr>
            <p:ph type="sldNum" sz="quarter" idx="12"/>
          </p:nvPr>
        </p:nvSpPr>
        <p:spPr/>
        <p:txBody>
          <a:bodyPr/>
          <a:lstStyle/>
          <a:p>
            <a:fld id="{DF8BD3FD-155B-4C0E-BAE2-5D53F581192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45A57D4-F45F-47DC-8B85-45F907ED318D}" type="datetime1">
              <a:rPr lang="en-US" smtClean="0"/>
              <a:pPr/>
              <a:t>5/20/2015</a:t>
            </a:fld>
            <a:endParaRPr lang="en-US"/>
          </a:p>
        </p:txBody>
      </p:sp>
      <p:sp>
        <p:nvSpPr>
          <p:cNvPr id="4" name="Footer Placeholder 3"/>
          <p:cNvSpPr>
            <a:spLocks noGrp="1"/>
          </p:cNvSpPr>
          <p:nvPr>
            <p:ph type="ftr" sz="quarter" idx="11"/>
          </p:nvPr>
        </p:nvSpPr>
        <p:spPr/>
        <p:txBody>
          <a:bodyPr/>
          <a:lstStyle/>
          <a:p>
            <a:r>
              <a:rPr lang="en-US" smtClean="0"/>
              <a:t>School of Public Health, Yasuj University Of Medical Sciences (SPH-YUMS)</a:t>
            </a:r>
            <a:endParaRPr lang="en-US"/>
          </a:p>
        </p:txBody>
      </p:sp>
      <p:sp>
        <p:nvSpPr>
          <p:cNvPr id="5" name="Slide Number Placeholder 4"/>
          <p:cNvSpPr>
            <a:spLocks noGrp="1"/>
          </p:cNvSpPr>
          <p:nvPr>
            <p:ph type="sldNum" sz="quarter" idx="12"/>
          </p:nvPr>
        </p:nvSpPr>
        <p:spPr/>
        <p:txBody>
          <a:bodyPr/>
          <a:lstStyle/>
          <a:p>
            <a:fld id="{DF8BD3FD-155B-4C0E-BAE2-5D53F5811928}"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C6A787-2048-43C1-BE7A-642641F34B24}" type="datetime1">
              <a:rPr lang="en-US" smtClean="0"/>
              <a:pPr/>
              <a:t>5/20/2015</a:t>
            </a:fld>
            <a:endParaRPr lang="en-US"/>
          </a:p>
        </p:txBody>
      </p:sp>
      <p:sp>
        <p:nvSpPr>
          <p:cNvPr id="3" name="Footer Placeholder 2"/>
          <p:cNvSpPr>
            <a:spLocks noGrp="1"/>
          </p:cNvSpPr>
          <p:nvPr>
            <p:ph type="ftr" sz="quarter" idx="11"/>
          </p:nvPr>
        </p:nvSpPr>
        <p:spPr/>
        <p:txBody>
          <a:bodyPr/>
          <a:lstStyle/>
          <a:p>
            <a:r>
              <a:rPr lang="en-US" smtClean="0"/>
              <a:t>School of Public Health, Yasuj University Of Medical Sciences (SPH-YUMS)</a:t>
            </a:r>
            <a:endParaRPr lang="en-US"/>
          </a:p>
        </p:txBody>
      </p:sp>
      <p:sp>
        <p:nvSpPr>
          <p:cNvPr id="4" name="Slide Number Placeholder 3"/>
          <p:cNvSpPr>
            <a:spLocks noGrp="1"/>
          </p:cNvSpPr>
          <p:nvPr>
            <p:ph type="sldNum" sz="quarter" idx="12"/>
          </p:nvPr>
        </p:nvSpPr>
        <p:spPr/>
        <p:txBody>
          <a:bodyPr/>
          <a:lstStyle/>
          <a:p>
            <a:fld id="{DF8BD3FD-155B-4C0E-BAE2-5D53F581192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420147-CB6C-4F3A-9C96-2805E1F297B3}" type="datetime1">
              <a:rPr lang="en-US" smtClean="0"/>
              <a:pPr/>
              <a:t>5/20/2015</a:t>
            </a:fld>
            <a:endParaRPr lang="en-US"/>
          </a:p>
        </p:txBody>
      </p:sp>
      <p:sp>
        <p:nvSpPr>
          <p:cNvPr id="6" name="Footer Placeholder 5"/>
          <p:cNvSpPr>
            <a:spLocks noGrp="1"/>
          </p:cNvSpPr>
          <p:nvPr>
            <p:ph type="ftr" sz="quarter" idx="11"/>
          </p:nvPr>
        </p:nvSpPr>
        <p:spPr/>
        <p:txBody>
          <a:bodyPr/>
          <a:lstStyle/>
          <a:p>
            <a:r>
              <a:rPr lang="en-US" smtClean="0"/>
              <a:t>School of Public Health, Yasuj University Of Medical Sciences (SPH-YUMS)</a:t>
            </a:r>
            <a:endParaRPr lang="en-US"/>
          </a:p>
        </p:txBody>
      </p:sp>
      <p:sp>
        <p:nvSpPr>
          <p:cNvPr id="7" name="Slide Number Placeholder 6"/>
          <p:cNvSpPr>
            <a:spLocks noGrp="1"/>
          </p:cNvSpPr>
          <p:nvPr>
            <p:ph type="sldNum" sz="quarter" idx="12"/>
          </p:nvPr>
        </p:nvSpPr>
        <p:spPr/>
        <p:txBody>
          <a:bodyPr/>
          <a:lstStyle/>
          <a:p>
            <a:fld id="{DF8BD3FD-155B-4C0E-BAE2-5D53F581192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9D7D28-6CB6-4D9F-8D3B-9BCD96684627}" type="datetime1">
              <a:rPr lang="en-US" smtClean="0"/>
              <a:pPr/>
              <a:t>5/20/2015</a:t>
            </a:fld>
            <a:endParaRPr lang="en-US"/>
          </a:p>
        </p:txBody>
      </p:sp>
      <p:sp>
        <p:nvSpPr>
          <p:cNvPr id="5" name="Footer Placeholder 4"/>
          <p:cNvSpPr>
            <a:spLocks noGrp="1"/>
          </p:cNvSpPr>
          <p:nvPr>
            <p:ph type="ftr" sz="quarter" idx="11"/>
          </p:nvPr>
        </p:nvSpPr>
        <p:spPr/>
        <p:txBody>
          <a:bodyPr/>
          <a:lstStyle/>
          <a:p>
            <a:r>
              <a:rPr lang="en-US" smtClean="0"/>
              <a:t>School of Public Health, Yasuj University Of Medical Sciences (SPH-YUMS)</a:t>
            </a:r>
            <a:endParaRPr lang="en-US"/>
          </a:p>
        </p:txBody>
      </p:sp>
      <p:sp>
        <p:nvSpPr>
          <p:cNvPr id="6" name="Slide Number Placeholder 5"/>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p14="http://schemas.microsoft.com/office/powerpoint/2010/main" xmlns="" val="14946716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DECC80-D209-47F4-950C-A7A66C759057}" type="datetime1">
              <a:rPr lang="en-US" smtClean="0"/>
              <a:pPr/>
              <a:t>5/20/2015</a:t>
            </a:fld>
            <a:endParaRPr lang="en-US"/>
          </a:p>
        </p:txBody>
      </p:sp>
      <p:sp>
        <p:nvSpPr>
          <p:cNvPr id="6" name="Footer Placeholder 5"/>
          <p:cNvSpPr>
            <a:spLocks noGrp="1"/>
          </p:cNvSpPr>
          <p:nvPr>
            <p:ph type="ftr" sz="quarter" idx="11"/>
          </p:nvPr>
        </p:nvSpPr>
        <p:spPr/>
        <p:txBody>
          <a:bodyPr/>
          <a:lstStyle/>
          <a:p>
            <a:r>
              <a:rPr lang="en-US" smtClean="0"/>
              <a:t>School of Public Health, Yasuj University Of Medical Sciences (SPH-YUMS)</a:t>
            </a:r>
            <a:endParaRPr lang="en-US"/>
          </a:p>
        </p:txBody>
      </p:sp>
      <p:sp>
        <p:nvSpPr>
          <p:cNvPr id="7" name="Slide Number Placeholder 6"/>
          <p:cNvSpPr>
            <a:spLocks noGrp="1"/>
          </p:cNvSpPr>
          <p:nvPr>
            <p:ph type="sldNum" sz="quarter" idx="12"/>
          </p:nvPr>
        </p:nvSpPr>
        <p:spPr/>
        <p:txBody>
          <a:bodyPr/>
          <a:lstStyle/>
          <a:p>
            <a:fld id="{DF8BD3FD-155B-4C0E-BAE2-5D53F5811928}"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1E39D7-8B6D-4594-A06B-16039EBB9341}" type="datetime1">
              <a:rPr lang="en-US" smtClean="0"/>
              <a:pPr/>
              <a:t>5/20/2015</a:t>
            </a:fld>
            <a:endParaRPr lang="en-US"/>
          </a:p>
        </p:txBody>
      </p:sp>
      <p:sp>
        <p:nvSpPr>
          <p:cNvPr id="5" name="Footer Placeholder 4"/>
          <p:cNvSpPr>
            <a:spLocks noGrp="1"/>
          </p:cNvSpPr>
          <p:nvPr>
            <p:ph type="ftr" sz="quarter" idx="11"/>
          </p:nvPr>
        </p:nvSpPr>
        <p:spPr/>
        <p:txBody>
          <a:bodyPr/>
          <a:lstStyle/>
          <a:p>
            <a:r>
              <a:rPr lang="en-US" smtClean="0"/>
              <a:t>School of Public Health, Yasuj University Of Medical Sciences (SPH-YUMS)</a:t>
            </a:r>
            <a:endParaRPr lang="en-US"/>
          </a:p>
        </p:txBody>
      </p:sp>
      <p:sp>
        <p:nvSpPr>
          <p:cNvPr id="6" name="Slide Number Placeholder 5"/>
          <p:cNvSpPr>
            <a:spLocks noGrp="1"/>
          </p:cNvSpPr>
          <p:nvPr>
            <p:ph type="sldNum" sz="quarter" idx="12"/>
          </p:nvPr>
        </p:nvSpPr>
        <p:spPr/>
        <p:txBody>
          <a:bodyPr/>
          <a:lstStyle/>
          <a:p>
            <a:fld id="{DF8BD3FD-155B-4C0E-BAE2-5D53F5811928}"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FDC2BD-B245-474B-B49C-02E41EC58B53}" type="datetime1">
              <a:rPr lang="en-US" smtClean="0"/>
              <a:pPr/>
              <a:t>5/20/2015</a:t>
            </a:fld>
            <a:endParaRPr lang="en-US"/>
          </a:p>
        </p:txBody>
      </p:sp>
      <p:sp>
        <p:nvSpPr>
          <p:cNvPr id="5" name="Footer Placeholder 4"/>
          <p:cNvSpPr>
            <a:spLocks noGrp="1"/>
          </p:cNvSpPr>
          <p:nvPr>
            <p:ph type="ftr" sz="quarter" idx="11"/>
          </p:nvPr>
        </p:nvSpPr>
        <p:spPr/>
        <p:txBody>
          <a:bodyPr/>
          <a:lstStyle/>
          <a:p>
            <a:r>
              <a:rPr lang="en-US" smtClean="0"/>
              <a:t>School of Public Health, Yasuj University Of Medical Sciences (SPH-YUMS)</a:t>
            </a:r>
            <a:endParaRPr lang="en-US"/>
          </a:p>
        </p:txBody>
      </p:sp>
      <p:sp>
        <p:nvSpPr>
          <p:cNvPr id="6" name="Slide Number Placeholder 5"/>
          <p:cNvSpPr>
            <a:spLocks noGrp="1"/>
          </p:cNvSpPr>
          <p:nvPr>
            <p:ph type="sldNum" sz="quarter" idx="12"/>
          </p:nvPr>
        </p:nvSpPr>
        <p:spPr/>
        <p:txBody>
          <a:bodyPr/>
          <a:lstStyle/>
          <a:p>
            <a:fld id="{DF8BD3FD-155B-4C0E-BAE2-5D53F5811928}"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42AF90C-79FA-4434-B325-E32AF4FA1E04}" type="datetime1">
              <a:rPr lang="en-US" smtClean="0"/>
              <a:pPr/>
              <a:t>5/20/2015</a:t>
            </a:fld>
            <a:endParaRPr lang="en-US"/>
          </a:p>
        </p:txBody>
      </p:sp>
      <p:sp>
        <p:nvSpPr>
          <p:cNvPr id="5" name="Footer Placeholder 4"/>
          <p:cNvSpPr>
            <a:spLocks noGrp="1"/>
          </p:cNvSpPr>
          <p:nvPr>
            <p:ph type="ftr" sz="quarter" idx="11"/>
          </p:nvPr>
        </p:nvSpPr>
        <p:spPr/>
        <p:txBody>
          <a:bodyPr/>
          <a:lstStyle/>
          <a:p>
            <a:r>
              <a:rPr lang="en-US" smtClean="0"/>
              <a:t>School of Public Health, Yasuj University Of Medical Sciences (SPH-YUMS)</a:t>
            </a:r>
            <a:endParaRPr lang="en-US"/>
          </a:p>
        </p:txBody>
      </p:sp>
      <p:sp>
        <p:nvSpPr>
          <p:cNvPr id="6" name="Slide Number Placeholder 5"/>
          <p:cNvSpPr>
            <a:spLocks noGrp="1"/>
          </p:cNvSpPr>
          <p:nvPr>
            <p:ph type="sldNum" sz="quarter" idx="12"/>
          </p:nvPr>
        </p:nvSpPr>
        <p:spPr/>
        <p:txBody>
          <a:bodyPr/>
          <a:lstStyle/>
          <a:p>
            <a:fld id="{DF8BD3FD-155B-4C0E-BAE2-5D53F5811928}"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D11F24-799E-40CE-B026-3478C493F586}" type="datetime1">
              <a:rPr lang="en-US" smtClean="0"/>
              <a:pPr/>
              <a:t>5/20/2015</a:t>
            </a:fld>
            <a:endParaRPr lang="en-US"/>
          </a:p>
        </p:txBody>
      </p:sp>
      <p:sp>
        <p:nvSpPr>
          <p:cNvPr id="5" name="Footer Placeholder 4"/>
          <p:cNvSpPr>
            <a:spLocks noGrp="1"/>
          </p:cNvSpPr>
          <p:nvPr>
            <p:ph type="ftr" sz="quarter" idx="11"/>
          </p:nvPr>
        </p:nvSpPr>
        <p:spPr/>
        <p:txBody>
          <a:bodyPr/>
          <a:lstStyle/>
          <a:p>
            <a:r>
              <a:rPr lang="en-US" smtClean="0"/>
              <a:t>School of Public Health, Yasuj University Of Medical Sciences (SPH-YUMS)</a:t>
            </a:r>
            <a:endParaRPr lang="en-US"/>
          </a:p>
        </p:txBody>
      </p:sp>
      <p:sp>
        <p:nvSpPr>
          <p:cNvPr id="6" name="Slide Number Placeholder 5"/>
          <p:cNvSpPr>
            <a:spLocks noGrp="1"/>
          </p:cNvSpPr>
          <p:nvPr>
            <p:ph type="sldNum" sz="quarter" idx="12"/>
          </p:nvPr>
        </p:nvSpPr>
        <p:spPr/>
        <p:txBody>
          <a:bodyPr/>
          <a:lstStyle/>
          <a:p>
            <a:fld id="{DF8BD3FD-155B-4C0E-BAE2-5D53F5811928}"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5C033BC-CDFD-4F4F-BCB1-865053D3FC27}" type="datetime1">
              <a:rPr lang="en-US" smtClean="0"/>
              <a:pPr/>
              <a:t>5/20/2015</a:t>
            </a:fld>
            <a:endParaRPr lang="en-US"/>
          </a:p>
        </p:txBody>
      </p:sp>
      <p:sp>
        <p:nvSpPr>
          <p:cNvPr id="5" name="Footer Placeholder 4"/>
          <p:cNvSpPr>
            <a:spLocks noGrp="1"/>
          </p:cNvSpPr>
          <p:nvPr>
            <p:ph type="ftr" sz="quarter" idx="11"/>
          </p:nvPr>
        </p:nvSpPr>
        <p:spPr/>
        <p:txBody>
          <a:bodyPr/>
          <a:lstStyle/>
          <a:p>
            <a:r>
              <a:rPr lang="en-US" smtClean="0"/>
              <a:t>School of Public Health, Yasuj University Of Medical Sciences (SPH-YUMS)</a:t>
            </a:r>
            <a:endParaRPr lang="en-US"/>
          </a:p>
        </p:txBody>
      </p:sp>
      <p:sp>
        <p:nvSpPr>
          <p:cNvPr id="6" name="Slide Number Placeholder 5"/>
          <p:cNvSpPr>
            <a:spLocks noGrp="1"/>
          </p:cNvSpPr>
          <p:nvPr>
            <p:ph type="sldNum" sz="quarter" idx="12"/>
          </p:nvPr>
        </p:nvSpPr>
        <p:spPr/>
        <p:txBody>
          <a:bodyPr/>
          <a:lstStyle/>
          <a:p>
            <a:fld id="{DF8BD3FD-155B-4C0E-BAE2-5D53F5811928}"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8AB969B-6B2F-4E02-BA9D-B8F4F0277C49}" type="datetime1">
              <a:rPr lang="en-US" smtClean="0"/>
              <a:pPr/>
              <a:t>5/20/2015</a:t>
            </a:fld>
            <a:endParaRPr lang="en-US"/>
          </a:p>
        </p:txBody>
      </p:sp>
      <p:sp>
        <p:nvSpPr>
          <p:cNvPr id="6" name="Footer Placeholder 5"/>
          <p:cNvSpPr>
            <a:spLocks noGrp="1"/>
          </p:cNvSpPr>
          <p:nvPr>
            <p:ph type="ftr" sz="quarter" idx="11"/>
          </p:nvPr>
        </p:nvSpPr>
        <p:spPr/>
        <p:txBody>
          <a:bodyPr/>
          <a:lstStyle/>
          <a:p>
            <a:r>
              <a:rPr lang="en-US" smtClean="0"/>
              <a:t>School of Public Health, Yasuj University Of Medical Sciences (SPH-YUMS)</a:t>
            </a:r>
            <a:endParaRPr lang="en-US"/>
          </a:p>
        </p:txBody>
      </p:sp>
      <p:sp>
        <p:nvSpPr>
          <p:cNvPr id="7" name="Slide Number Placeholder 6"/>
          <p:cNvSpPr>
            <a:spLocks noGrp="1"/>
          </p:cNvSpPr>
          <p:nvPr>
            <p:ph type="sldNum" sz="quarter" idx="12"/>
          </p:nvPr>
        </p:nvSpPr>
        <p:spPr/>
        <p:txBody>
          <a:bodyPr/>
          <a:lstStyle/>
          <a:p>
            <a:fld id="{DF8BD3FD-155B-4C0E-BAE2-5D53F5811928}"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6940A36-1549-4D3A-BF65-0F3D0C51E48D}" type="datetime1">
              <a:rPr lang="en-US" smtClean="0"/>
              <a:pPr/>
              <a:t>5/20/2015</a:t>
            </a:fld>
            <a:endParaRPr lang="en-US"/>
          </a:p>
        </p:txBody>
      </p:sp>
      <p:sp>
        <p:nvSpPr>
          <p:cNvPr id="8" name="Footer Placeholder 7"/>
          <p:cNvSpPr>
            <a:spLocks noGrp="1"/>
          </p:cNvSpPr>
          <p:nvPr>
            <p:ph type="ftr" sz="quarter" idx="11"/>
          </p:nvPr>
        </p:nvSpPr>
        <p:spPr/>
        <p:txBody>
          <a:bodyPr/>
          <a:lstStyle/>
          <a:p>
            <a:r>
              <a:rPr lang="en-US" smtClean="0"/>
              <a:t>School of Public Health, Yasuj University Of Medical Sciences (SPH-YUMS)</a:t>
            </a:r>
            <a:endParaRPr lang="en-US"/>
          </a:p>
        </p:txBody>
      </p:sp>
      <p:sp>
        <p:nvSpPr>
          <p:cNvPr id="9" name="Slide Number Placeholder 8"/>
          <p:cNvSpPr>
            <a:spLocks noGrp="1"/>
          </p:cNvSpPr>
          <p:nvPr>
            <p:ph type="sldNum" sz="quarter" idx="12"/>
          </p:nvPr>
        </p:nvSpPr>
        <p:spPr/>
        <p:txBody>
          <a:bodyPr/>
          <a:lstStyle/>
          <a:p>
            <a:fld id="{DF8BD3FD-155B-4C0E-BAE2-5D53F5811928}"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45A57D4-F45F-47DC-8B85-45F907ED318D}" type="datetime1">
              <a:rPr lang="en-US" smtClean="0"/>
              <a:pPr/>
              <a:t>5/20/2015</a:t>
            </a:fld>
            <a:endParaRPr lang="en-US"/>
          </a:p>
        </p:txBody>
      </p:sp>
      <p:sp>
        <p:nvSpPr>
          <p:cNvPr id="4" name="Footer Placeholder 3"/>
          <p:cNvSpPr>
            <a:spLocks noGrp="1"/>
          </p:cNvSpPr>
          <p:nvPr>
            <p:ph type="ftr" sz="quarter" idx="11"/>
          </p:nvPr>
        </p:nvSpPr>
        <p:spPr/>
        <p:txBody>
          <a:bodyPr/>
          <a:lstStyle/>
          <a:p>
            <a:r>
              <a:rPr lang="en-US" smtClean="0"/>
              <a:t>School of Public Health, Yasuj University Of Medical Sciences (SPH-YUMS)</a:t>
            </a:r>
            <a:endParaRPr lang="en-US"/>
          </a:p>
        </p:txBody>
      </p:sp>
      <p:sp>
        <p:nvSpPr>
          <p:cNvPr id="5" name="Slide Number Placeholder 4"/>
          <p:cNvSpPr>
            <a:spLocks noGrp="1"/>
          </p:cNvSpPr>
          <p:nvPr>
            <p:ph type="sldNum" sz="quarter" idx="12"/>
          </p:nvPr>
        </p:nvSpPr>
        <p:spPr/>
        <p:txBody>
          <a:bodyPr/>
          <a:lstStyle/>
          <a:p>
            <a:fld id="{DF8BD3FD-155B-4C0E-BAE2-5D53F5811928}"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C6A787-2048-43C1-BE7A-642641F34B24}" type="datetime1">
              <a:rPr lang="en-US" smtClean="0"/>
              <a:pPr/>
              <a:t>5/20/2015</a:t>
            </a:fld>
            <a:endParaRPr lang="en-US"/>
          </a:p>
        </p:txBody>
      </p:sp>
      <p:sp>
        <p:nvSpPr>
          <p:cNvPr id="3" name="Footer Placeholder 2"/>
          <p:cNvSpPr>
            <a:spLocks noGrp="1"/>
          </p:cNvSpPr>
          <p:nvPr>
            <p:ph type="ftr" sz="quarter" idx="11"/>
          </p:nvPr>
        </p:nvSpPr>
        <p:spPr/>
        <p:txBody>
          <a:bodyPr/>
          <a:lstStyle/>
          <a:p>
            <a:r>
              <a:rPr lang="en-US" smtClean="0"/>
              <a:t>School of Public Health, Yasuj University Of Medical Sciences (SPH-YUMS)</a:t>
            </a:r>
            <a:endParaRPr lang="en-US"/>
          </a:p>
        </p:txBody>
      </p:sp>
      <p:sp>
        <p:nvSpPr>
          <p:cNvPr id="4" name="Slide Number Placeholder 3"/>
          <p:cNvSpPr>
            <a:spLocks noGrp="1"/>
          </p:cNvSpPr>
          <p:nvPr>
            <p:ph type="sldNum" sz="quarter" idx="12"/>
          </p:nvPr>
        </p:nvSpPr>
        <p:spPr/>
        <p:txBody>
          <a:bodyPr/>
          <a:lstStyle/>
          <a:p>
            <a:fld id="{DF8BD3FD-155B-4C0E-BAE2-5D53F581192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65ABA32-075A-4C21-9779-FE5F2E042EEC}" type="datetime1">
              <a:rPr lang="en-US" smtClean="0"/>
              <a:pPr/>
              <a:t>5/20/2015</a:t>
            </a:fld>
            <a:endParaRPr lang="en-US"/>
          </a:p>
        </p:txBody>
      </p:sp>
      <p:sp>
        <p:nvSpPr>
          <p:cNvPr id="5" name="Footer Placeholder 4"/>
          <p:cNvSpPr>
            <a:spLocks noGrp="1"/>
          </p:cNvSpPr>
          <p:nvPr>
            <p:ph type="ftr" sz="quarter" idx="11"/>
          </p:nvPr>
        </p:nvSpPr>
        <p:spPr/>
        <p:txBody>
          <a:bodyPr/>
          <a:lstStyle/>
          <a:p>
            <a:r>
              <a:rPr lang="en-US" smtClean="0"/>
              <a:t>School of Public Health, Yasuj University Of Medical Sciences (SPH-YUMS)</a:t>
            </a:r>
            <a:endParaRPr lang="en-US"/>
          </a:p>
        </p:txBody>
      </p:sp>
      <p:sp>
        <p:nvSpPr>
          <p:cNvPr id="6" name="Slide Number Placeholder 5"/>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p14="http://schemas.microsoft.com/office/powerpoint/2010/main" xmlns="" val="346289268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420147-CB6C-4F3A-9C96-2805E1F297B3}" type="datetime1">
              <a:rPr lang="en-US" smtClean="0"/>
              <a:pPr/>
              <a:t>5/20/2015</a:t>
            </a:fld>
            <a:endParaRPr lang="en-US"/>
          </a:p>
        </p:txBody>
      </p:sp>
      <p:sp>
        <p:nvSpPr>
          <p:cNvPr id="6" name="Footer Placeholder 5"/>
          <p:cNvSpPr>
            <a:spLocks noGrp="1"/>
          </p:cNvSpPr>
          <p:nvPr>
            <p:ph type="ftr" sz="quarter" idx="11"/>
          </p:nvPr>
        </p:nvSpPr>
        <p:spPr/>
        <p:txBody>
          <a:bodyPr/>
          <a:lstStyle/>
          <a:p>
            <a:r>
              <a:rPr lang="en-US" smtClean="0"/>
              <a:t>School of Public Health, Yasuj University Of Medical Sciences (SPH-YUMS)</a:t>
            </a:r>
            <a:endParaRPr lang="en-US"/>
          </a:p>
        </p:txBody>
      </p:sp>
      <p:sp>
        <p:nvSpPr>
          <p:cNvPr id="7" name="Slide Number Placeholder 6"/>
          <p:cNvSpPr>
            <a:spLocks noGrp="1"/>
          </p:cNvSpPr>
          <p:nvPr>
            <p:ph type="sldNum" sz="quarter" idx="12"/>
          </p:nvPr>
        </p:nvSpPr>
        <p:spPr/>
        <p:txBody>
          <a:bodyPr/>
          <a:lstStyle/>
          <a:p>
            <a:fld id="{DF8BD3FD-155B-4C0E-BAE2-5D53F5811928}"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DECC80-D209-47F4-950C-A7A66C759057}" type="datetime1">
              <a:rPr lang="en-US" smtClean="0"/>
              <a:pPr/>
              <a:t>5/20/2015</a:t>
            </a:fld>
            <a:endParaRPr lang="en-US"/>
          </a:p>
        </p:txBody>
      </p:sp>
      <p:sp>
        <p:nvSpPr>
          <p:cNvPr id="6" name="Footer Placeholder 5"/>
          <p:cNvSpPr>
            <a:spLocks noGrp="1"/>
          </p:cNvSpPr>
          <p:nvPr>
            <p:ph type="ftr" sz="quarter" idx="11"/>
          </p:nvPr>
        </p:nvSpPr>
        <p:spPr/>
        <p:txBody>
          <a:bodyPr/>
          <a:lstStyle/>
          <a:p>
            <a:r>
              <a:rPr lang="en-US" smtClean="0"/>
              <a:t>School of Public Health, Yasuj University Of Medical Sciences (SPH-YUMS)</a:t>
            </a:r>
            <a:endParaRPr lang="en-US"/>
          </a:p>
        </p:txBody>
      </p:sp>
      <p:sp>
        <p:nvSpPr>
          <p:cNvPr id="7" name="Slide Number Placeholder 6"/>
          <p:cNvSpPr>
            <a:spLocks noGrp="1"/>
          </p:cNvSpPr>
          <p:nvPr>
            <p:ph type="sldNum" sz="quarter" idx="12"/>
          </p:nvPr>
        </p:nvSpPr>
        <p:spPr/>
        <p:txBody>
          <a:bodyPr/>
          <a:lstStyle/>
          <a:p>
            <a:fld id="{DF8BD3FD-155B-4C0E-BAE2-5D53F5811928}"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1E39D7-8B6D-4594-A06B-16039EBB9341}" type="datetime1">
              <a:rPr lang="en-US" smtClean="0"/>
              <a:pPr/>
              <a:t>5/20/2015</a:t>
            </a:fld>
            <a:endParaRPr lang="en-US"/>
          </a:p>
        </p:txBody>
      </p:sp>
      <p:sp>
        <p:nvSpPr>
          <p:cNvPr id="5" name="Footer Placeholder 4"/>
          <p:cNvSpPr>
            <a:spLocks noGrp="1"/>
          </p:cNvSpPr>
          <p:nvPr>
            <p:ph type="ftr" sz="quarter" idx="11"/>
          </p:nvPr>
        </p:nvSpPr>
        <p:spPr/>
        <p:txBody>
          <a:bodyPr/>
          <a:lstStyle/>
          <a:p>
            <a:r>
              <a:rPr lang="en-US" smtClean="0"/>
              <a:t>School of Public Health, Yasuj University Of Medical Sciences (SPH-YUMS)</a:t>
            </a:r>
            <a:endParaRPr lang="en-US"/>
          </a:p>
        </p:txBody>
      </p:sp>
      <p:sp>
        <p:nvSpPr>
          <p:cNvPr id="6" name="Slide Number Placeholder 5"/>
          <p:cNvSpPr>
            <a:spLocks noGrp="1"/>
          </p:cNvSpPr>
          <p:nvPr>
            <p:ph type="sldNum" sz="quarter" idx="12"/>
          </p:nvPr>
        </p:nvSpPr>
        <p:spPr/>
        <p:txBody>
          <a:bodyPr/>
          <a:lstStyle/>
          <a:p>
            <a:fld id="{DF8BD3FD-155B-4C0E-BAE2-5D53F5811928}"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FDC2BD-B245-474B-B49C-02E41EC58B53}" type="datetime1">
              <a:rPr lang="en-US" smtClean="0"/>
              <a:pPr/>
              <a:t>5/20/2015</a:t>
            </a:fld>
            <a:endParaRPr lang="en-US"/>
          </a:p>
        </p:txBody>
      </p:sp>
      <p:sp>
        <p:nvSpPr>
          <p:cNvPr id="5" name="Footer Placeholder 4"/>
          <p:cNvSpPr>
            <a:spLocks noGrp="1"/>
          </p:cNvSpPr>
          <p:nvPr>
            <p:ph type="ftr" sz="quarter" idx="11"/>
          </p:nvPr>
        </p:nvSpPr>
        <p:spPr/>
        <p:txBody>
          <a:bodyPr/>
          <a:lstStyle/>
          <a:p>
            <a:r>
              <a:rPr lang="en-US" smtClean="0"/>
              <a:t>School of Public Health, Yasuj University Of Medical Sciences (SPH-YUMS)</a:t>
            </a:r>
            <a:endParaRPr lang="en-US"/>
          </a:p>
        </p:txBody>
      </p:sp>
      <p:sp>
        <p:nvSpPr>
          <p:cNvPr id="6" name="Slide Number Placeholder 5"/>
          <p:cNvSpPr>
            <a:spLocks noGrp="1"/>
          </p:cNvSpPr>
          <p:nvPr>
            <p:ph type="sldNum" sz="quarter" idx="12"/>
          </p:nvPr>
        </p:nvSpPr>
        <p:spPr/>
        <p:txBody>
          <a:bodyPr/>
          <a:lstStyle/>
          <a:p>
            <a:fld id="{DF8BD3FD-155B-4C0E-BAE2-5D53F581192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6540685-4D89-4169-A309-A1621F5BF7D4}" type="datetime1">
              <a:rPr lang="en-US" smtClean="0"/>
              <a:pPr/>
              <a:t>5/20/2015</a:t>
            </a:fld>
            <a:endParaRPr lang="en-US"/>
          </a:p>
        </p:txBody>
      </p:sp>
      <p:sp>
        <p:nvSpPr>
          <p:cNvPr id="6" name="Footer Placeholder 5"/>
          <p:cNvSpPr>
            <a:spLocks noGrp="1"/>
          </p:cNvSpPr>
          <p:nvPr>
            <p:ph type="ftr" sz="quarter" idx="11"/>
          </p:nvPr>
        </p:nvSpPr>
        <p:spPr/>
        <p:txBody>
          <a:bodyPr/>
          <a:lstStyle/>
          <a:p>
            <a:r>
              <a:rPr lang="en-US" smtClean="0"/>
              <a:t>School of Public Health, Yasuj University Of Medical Sciences (SPH-YUMS)</a:t>
            </a:r>
            <a:endParaRPr lang="en-US"/>
          </a:p>
        </p:txBody>
      </p:sp>
      <p:sp>
        <p:nvSpPr>
          <p:cNvPr id="7" name="Slide Number Placeholder 6"/>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p14="http://schemas.microsoft.com/office/powerpoint/2010/main" xmlns="" val="4108792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4B782E0-AFF7-4D58-9CD7-69E2E6D7E90B}" type="datetime1">
              <a:rPr lang="en-US" smtClean="0"/>
              <a:pPr/>
              <a:t>5/20/2015</a:t>
            </a:fld>
            <a:endParaRPr lang="en-US"/>
          </a:p>
        </p:txBody>
      </p:sp>
      <p:sp>
        <p:nvSpPr>
          <p:cNvPr id="8" name="Footer Placeholder 7"/>
          <p:cNvSpPr>
            <a:spLocks noGrp="1"/>
          </p:cNvSpPr>
          <p:nvPr>
            <p:ph type="ftr" sz="quarter" idx="11"/>
          </p:nvPr>
        </p:nvSpPr>
        <p:spPr/>
        <p:txBody>
          <a:bodyPr/>
          <a:lstStyle/>
          <a:p>
            <a:r>
              <a:rPr lang="en-US" smtClean="0"/>
              <a:t>School of Public Health, Yasuj University Of Medical Sciences (SPH-YUMS)</a:t>
            </a:r>
            <a:endParaRPr lang="en-US"/>
          </a:p>
        </p:txBody>
      </p:sp>
      <p:sp>
        <p:nvSpPr>
          <p:cNvPr id="9" name="Slide Number Placeholder 8"/>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p14="http://schemas.microsoft.com/office/powerpoint/2010/main" xmlns="" val="1306365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565FD2D-FAA0-48E3-9219-185E97E7629D}" type="datetime1">
              <a:rPr lang="en-US" smtClean="0"/>
              <a:pPr/>
              <a:t>5/20/2015</a:t>
            </a:fld>
            <a:endParaRPr lang="en-US"/>
          </a:p>
        </p:txBody>
      </p:sp>
      <p:sp>
        <p:nvSpPr>
          <p:cNvPr id="4" name="Footer Placeholder 3"/>
          <p:cNvSpPr>
            <a:spLocks noGrp="1"/>
          </p:cNvSpPr>
          <p:nvPr>
            <p:ph type="ftr" sz="quarter" idx="11"/>
          </p:nvPr>
        </p:nvSpPr>
        <p:spPr/>
        <p:txBody>
          <a:bodyPr/>
          <a:lstStyle/>
          <a:p>
            <a:r>
              <a:rPr lang="en-US" smtClean="0"/>
              <a:t>School of Public Health, Yasuj University Of Medical Sciences (SPH-YUMS)</a:t>
            </a:r>
            <a:endParaRPr lang="en-US"/>
          </a:p>
        </p:txBody>
      </p:sp>
      <p:sp>
        <p:nvSpPr>
          <p:cNvPr id="5" name="Slide Number Placeholder 4"/>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p14="http://schemas.microsoft.com/office/powerpoint/2010/main" xmlns="" val="3346535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6AC1B8-00C0-4B92-A8B8-A991305DC4DF}" type="datetime1">
              <a:rPr lang="en-US" smtClean="0"/>
              <a:pPr/>
              <a:t>5/20/2015</a:t>
            </a:fld>
            <a:endParaRPr lang="en-US"/>
          </a:p>
        </p:txBody>
      </p:sp>
      <p:sp>
        <p:nvSpPr>
          <p:cNvPr id="3" name="Footer Placeholder 2"/>
          <p:cNvSpPr>
            <a:spLocks noGrp="1"/>
          </p:cNvSpPr>
          <p:nvPr>
            <p:ph type="ftr" sz="quarter" idx="11"/>
          </p:nvPr>
        </p:nvSpPr>
        <p:spPr/>
        <p:txBody>
          <a:bodyPr/>
          <a:lstStyle/>
          <a:p>
            <a:r>
              <a:rPr lang="en-US" smtClean="0"/>
              <a:t>School of Public Health, Yasuj University Of Medical Sciences (SPH-YUMS)</a:t>
            </a:r>
            <a:endParaRPr lang="en-US"/>
          </a:p>
        </p:txBody>
      </p:sp>
      <p:sp>
        <p:nvSpPr>
          <p:cNvPr id="4" name="Slide Number Placeholder 3"/>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p14="http://schemas.microsoft.com/office/powerpoint/2010/main" xmlns="" val="732984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661860-9210-44A5-8C30-4C45CC3A8102}" type="datetime1">
              <a:rPr lang="en-US" smtClean="0"/>
              <a:pPr/>
              <a:t>5/20/2015</a:t>
            </a:fld>
            <a:endParaRPr lang="en-US"/>
          </a:p>
        </p:txBody>
      </p:sp>
      <p:sp>
        <p:nvSpPr>
          <p:cNvPr id="6" name="Footer Placeholder 5"/>
          <p:cNvSpPr>
            <a:spLocks noGrp="1"/>
          </p:cNvSpPr>
          <p:nvPr>
            <p:ph type="ftr" sz="quarter" idx="11"/>
          </p:nvPr>
        </p:nvSpPr>
        <p:spPr/>
        <p:txBody>
          <a:bodyPr/>
          <a:lstStyle/>
          <a:p>
            <a:r>
              <a:rPr lang="en-US" smtClean="0"/>
              <a:t>School of Public Health, Yasuj University Of Medical Sciences (SPH-YUMS)</a:t>
            </a:r>
            <a:endParaRPr lang="en-US"/>
          </a:p>
        </p:txBody>
      </p:sp>
      <p:sp>
        <p:nvSpPr>
          <p:cNvPr id="7" name="Slide Number Placeholder 6"/>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p14="http://schemas.microsoft.com/office/powerpoint/2010/main" xmlns="" val="1704475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D5DE72-9C8E-4115-9255-052E0DE2A489}" type="datetime1">
              <a:rPr lang="en-US" smtClean="0"/>
              <a:pPr/>
              <a:t>5/20/2015</a:t>
            </a:fld>
            <a:endParaRPr lang="en-US"/>
          </a:p>
        </p:txBody>
      </p:sp>
      <p:sp>
        <p:nvSpPr>
          <p:cNvPr id="6" name="Footer Placeholder 5"/>
          <p:cNvSpPr>
            <a:spLocks noGrp="1"/>
          </p:cNvSpPr>
          <p:nvPr>
            <p:ph type="ftr" sz="quarter" idx="11"/>
          </p:nvPr>
        </p:nvSpPr>
        <p:spPr/>
        <p:txBody>
          <a:bodyPr/>
          <a:lstStyle/>
          <a:p>
            <a:r>
              <a:rPr lang="en-US" smtClean="0"/>
              <a:t>School of Public Health, Yasuj University Of Medical Sciences (SPH-YUMS)</a:t>
            </a:r>
            <a:endParaRPr lang="en-US"/>
          </a:p>
        </p:txBody>
      </p:sp>
      <p:sp>
        <p:nvSpPr>
          <p:cNvPr id="7" name="Slide Number Placeholder 6"/>
          <p:cNvSpPr>
            <a:spLocks noGrp="1"/>
          </p:cNvSpPr>
          <p:nvPr>
            <p:ph type="sldNum" sz="quarter" idx="12"/>
          </p:nvPr>
        </p:nvSpPr>
        <p:spPr/>
        <p:txBody>
          <a:bodyPr/>
          <a:lstStyle/>
          <a:p>
            <a:fld id="{DF8BD3FD-155B-4C0E-BAE2-5D53F5811928}" type="slidenum">
              <a:rPr lang="en-US" smtClean="0"/>
              <a:pPr/>
              <a:t>‹#›</a:t>
            </a:fld>
            <a:endParaRPr lang="en-US"/>
          </a:p>
        </p:txBody>
      </p:sp>
    </p:spTree>
    <p:extLst>
      <p:ext uri="{BB962C8B-B14F-4D97-AF65-F5344CB8AC3E}">
        <p14:creationId xmlns:p14="http://schemas.microsoft.com/office/powerpoint/2010/main" xmlns="" val="2919602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3000" b="-3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8991C8-391E-4891-80B2-233174315BED}" type="datetime1">
              <a:rPr lang="en-US" smtClean="0"/>
              <a:pPr/>
              <a:t>5/20/2015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School of Public Health, Yasuj University Of Medical Sciences (SPH-YUMS)</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8BD3FD-155B-4C0E-BAE2-5D53F5811928}" type="slidenum">
              <a:rPr lang="en-US" smtClean="0"/>
              <a:pPr/>
              <a:t>‹#›</a:t>
            </a:fld>
            <a:endParaRPr lang="en-US"/>
          </a:p>
        </p:txBody>
      </p:sp>
    </p:spTree>
    <p:extLst>
      <p:ext uri="{BB962C8B-B14F-4D97-AF65-F5344CB8AC3E}">
        <p14:creationId xmlns:p14="http://schemas.microsoft.com/office/powerpoint/2010/main" xmlns="" val="30384167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8EC8EE-0DD1-4690-A779-274C72918485}" type="datetime1">
              <a:rPr lang="en-US" smtClean="0"/>
              <a:pPr/>
              <a:t>5/20/2015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School of Public Health, Yasuj University Of Medical Sciences (SPH-YUMS)</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8BD3FD-155B-4C0E-BAE2-5D53F581192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8991C8-391E-4891-80B2-233174315BED}" type="datetime1">
              <a:rPr lang="en-US" smtClean="0"/>
              <a:pPr/>
              <a:t>5/20/2015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School of Public Health, Yasuj University Of Medical Sciences (SPH-YUMS)</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8BD3FD-155B-4C0E-BAE2-5D53F581192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3.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6000"/>
            <a:ext cx="7772400" cy="1664568"/>
          </a:xfrm>
        </p:spPr>
        <p:txBody>
          <a:bodyPr>
            <a:noAutofit/>
          </a:bodyPr>
          <a:lstStyle/>
          <a:p>
            <a:r>
              <a:rPr lang="en-US" b="1" dirty="0" smtClean="0"/>
              <a:t>Health Education Specialists in Health Sector Evolution: </a:t>
            </a:r>
            <a:br>
              <a:rPr lang="en-US" b="1" dirty="0" smtClean="0"/>
            </a:br>
            <a:r>
              <a:rPr lang="en-US" b="1" dirty="0" smtClean="0"/>
              <a:t>A missed Role </a:t>
            </a:r>
            <a:endParaRPr lang="en-US" b="1" dirty="0"/>
          </a:p>
        </p:txBody>
      </p:sp>
      <p:sp>
        <p:nvSpPr>
          <p:cNvPr id="3" name="Subtitle 2"/>
          <p:cNvSpPr>
            <a:spLocks noGrp="1"/>
          </p:cNvSpPr>
          <p:nvPr>
            <p:ph type="subTitle" idx="1"/>
          </p:nvPr>
        </p:nvSpPr>
        <p:spPr>
          <a:xfrm>
            <a:off x="1295400" y="4876800"/>
            <a:ext cx="6858000" cy="1442864"/>
          </a:xfrm>
        </p:spPr>
        <p:txBody>
          <a:bodyPr>
            <a:normAutofit fontScale="92500" lnSpcReduction="10000"/>
          </a:bodyPr>
          <a:lstStyle/>
          <a:p>
            <a:r>
              <a:rPr lang="en-US" b="1" dirty="0" err="1" smtClean="0">
                <a:solidFill>
                  <a:schemeClr val="accent4">
                    <a:lumMod val="75000"/>
                  </a:schemeClr>
                </a:solidFill>
              </a:rPr>
              <a:t>Mohsen</a:t>
            </a:r>
            <a:r>
              <a:rPr lang="en-US" b="1" dirty="0" smtClean="0">
                <a:solidFill>
                  <a:schemeClr val="accent4">
                    <a:lumMod val="75000"/>
                  </a:schemeClr>
                </a:solidFill>
              </a:rPr>
              <a:t> Shams, MD, PhD</a:t>
            </a:r>
          </a:p>
          <a:p>
            <a:r>
              <a:rPr lang="en-US" sz="3000" b="1" dirty="0" smtClean="0">
                <a:solidFill>
                  <a:schemeClr val="accent4">
                    <a:lumMod val="75000"/>
                  </a:schemeClr>
                </a:solidFill>
              </a:rPr>
              <a:t>Health Education Specialist</a:t>
            </a:r>
          </a:p>
          <a:p>
            <a:r>
              <a:rPr lang="en-US" sz="2600" b="1" dirty="0" err="1" smtClean="0">
                <a:solidFill>
                  <a:schemeClr val="accent4">
                    <a:lumMod val="75000"/>
                  </a:schemeClr>
                </a:solidFill>
              </a:rPr>
              <a:t>Yasuj</a:t>
            </a:r>
            <a:r>
              <a:rPr lang="en-US" sz="2600" b="1" dirty="0" smtClean="0">
                <a:solidFill>
                  <a:schemeClr val="accent4">
                    <a:lumMod val="75000"/>
                  </a:schemeClr>
                </a:solidFill>
              </a:rPr>
              <a:t> University of Medical Sciences</a:t>
            </a:r>
            <a:endParaRPr lang="en-US" sz="2600" b="1" dirty="0">
              <a:solidFill>
                <a:schemeClr val="accent4">
                  <a:lumMod val="75000"/>
                </a:schemeClr>
              </a:solidFill>
            </a:endParaRPr>
          </a:p>
        </p:txBody>
      </p:sp>
    </p:spTree>
    <p:extLst>
      <p:ext uri="{BB962C8B-B14F-4D97-AF65-F5344CB8AC3E}">
        <p14:creationId xmlns:p14="http://schemas.microsoft.com/office/powerpoint/2010/main" xmlns="" val="22011964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Clinical Patient Education</a:t>
            </a:r>
            <a:endParaRPr lang="en-US" b="1" dirty="0"/>
          </a:p>
        </p:txBody>
      </p:sp>
      <p:sp>
        <p:nvSpPr>
          <p:cNvPr id="3" name="Content Placeholder 2"/>
          <p:cNvSpPr>
            <a:spLocks noGrp="1"/>
          </p:cNvSpPr>
          <p:nvPr>
            <p:ph idx="1"/>
          </p:nvPr>
        </p:nvSpPr>
        <p:spPr>
          <a:xfrm>
            <a:off x="457200" y="1600200"/>
            <a:ext cx="8229600" cy="4724400"/>
          </a:xfrm>
        </p:spPr>
        <p:txBody>
          <a:bodyPr>
            <a:normAutofit lnSpcReduction="10000"/>
          </a:bodyPr>
          <a:lstStyle/>
          <a:p>
            <a:r>
              <a:rPr lang="en-US" dirty="0" smtClean="0"/>
              <a:t>A planned, systematic, sequential, and logical process of teaching and leaning provided to patients and clients in all clinical settings. It is also the continuous teaching and learning process involving the healthcare providers, patients or clients, and/or patient’s families.</a:t>
            </a:r>
          </a:p>
          <a:p>
            <a:r>
              <a:rPr lang="en-US" dirty="0" smtClean="0"/>
              <a:t>Its goals are based on the patient’s assessment, evaluation, diagnosis, prognosis, and individual needs and requirements related to interventions. </a:t>
            </a:r>
            <a:endParaRPr lang="en-US" dirty="0"/>
          </a:p>
        </p:txBody>
      </p:sp>
      <p:sp>
        <p:nvSpPr>
          <p:cNvPr id="6" name="Footer Placeholder 5"/>
          <p:cNvSpPr>
            <a:spLocks noGrp="1"/>
          </p:cNvSpPr>
          <p:nvPr>
            <p:ph type="ftr" sz="quarter" idx="11"/>
          </p:nvPr>
        </p:nvSpPr>
        <p:spPr/>
        <p:txBody>
          <a:bodyPr/>
          <a:lstStyle/>
          <a:p>
            <a:r>
              <a:rPr lang="en-US" smtClean="0"/>
              <a:t>School of Public Health, Yasuj University Of Medical Sciences (SPH-YUMS)</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Patient Health Education</a:t>
            </a:r>
            <a:endParaRPr lang="en-US" b="1" dirty="0"/>
          </a:p>
        </p:txBody>
      </p:sp>
      <p:sp>
        <p:nvSpPr>
          <p:cNvPr id="3" name="Content Placeholder 2"/>
          <p:cNvSpPr>
            <a:spLocks noGrp="1"/>
          </p:cNvSpPr>
          <p:nvPr>
            <p:ph idx="1"/>
          </p:nvPr>
        </p:nvSpPr>
        <p:spPr>
          <a:xfrm>
            <a:off x="228600" y="1524000"/>
            <a:ext cx="8458200" cy="4724400"/>
          </a:xfrm>
        </p:spPr>
        <p:txBody>
          <a:bodyPr>
            <a:normAutofit lnSpcReduction="10000"/>
          </a:bodyPr>
          <a:lstStyle/>
          <a:p>
            <a:r>
              <a:rPr lang="en-US" dirty="0" smtClean="0"/>
              <a:t>It concentrates mostly on wellness, prevention, and health promotion. It can be provided to individuals, groups and communities for changing and improving health behaviors.</a:t>
            </a:r>
          </a:p>
          <a:p>
            <a:r>
              <a:rPr lang="en-US" b="1" dirty="0" smtClean="0">
                <a:cs typeface="B Nazanin" pitchFamily="2" charset="-78"/>
              </a:rPr>
              <a:t>Self-Care</a:t>
            </a:r>
          </a:p>
          <a:p>
            <a:r>
              <a:rPr lang="en-US" b="1" dirty="0" smtClean="0">
                <a:cs typeface="B Nazanin" pitchFamily="2" charset="-78"/>
              </a:rPr>
              <a:t>Self-Management</a:t>
            </a:r>
          </a:p>
          <a:p>
            <a:r>
              <a:rPr lang="en-US" dirty="0" smtClean="0">
                <a:cs typeface="B Nazanin" pitchFamily="2" charset="-78"/>
              </a:rPr>
              <a:t>Self-Regulation</a:t>
            </a:r>
          </a:p>
          <a:p>
            <a:r>
              <a:rPr lang="en-US" dirty="0" smtClean="0">
                <a:cs typeface="B Nazanin" pitchFamily="2" charset="-78"/>
              </a:rPr>
              <a:t>Self-Monitoring</a:t>
            </a:r>
          </a:p>
          <a:p>
            <a:r>
              <a:rPr lang="en-US" dirty="0" smtClean="0">
                <a:cs typeface="B Nazanin" pitchFamily="2" charset="-78"/>
              </a:rPr>
              <a:t>Empowerment</a:t>
            </a:r>
            <a:r>
              <a:rPr lang="fa-IR" dirty="0" smtClean="0">
                <a:cs typeface="B Nazanin" pitchFamily="2" charset="-78"/>
              </a:rPr>
              <a:t> </a:t>
            </a:r>
            <a:endParaRPr lang="en-US" dirty="0"/>
          </a:p>
        </p:txBody>
      </p:sp>
      <p:sp>
        <p:nvSpPr>
          <p:cNvPr id="6" name="Footer Placeholder 5"/>
          <p:cNvSpPr>
            <a:spLocks noGrp="1"/>
          </p:cNvSpPr>
          <p:nvPr>
            <p:ph type="ftr" sz="quarter" idx="11"/>
          </p:nvPr>
        </p:nvSpPr>
        <p:spPr/>
        <p:txBody>
          <a:bodyPr/>
          <a:lstStyle/>
          <a:p>
            <a:r>
              <a:rPr lang="en-US" smtClean="0"/>
              <a:t>School of Public Health, Yasuj University Of Medical Sciences (SPH-YUMS)</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srcRect/>
          <a:stretch>
            <a:fillRect/>
          </a:stretch>
        </p:blipFill>
        <p:spPr bwMode="auto">
          <a:xfrm>
            <a:off x="899592" y="620688"/>
            <a:ext cx="7776864" cy="3646512"/>
          </a:xfrm>
          <a:prstGeom prst="rect">
            <a:avLst/>
          </a:prstGeom>
          <a:noFill/>
          <a:ln w="9525">
            <a:noFill/>
            <a:miter lim="800000"/>
            <a:headEnd/>
            <a:tailEnd/>
          </a:ln>
        </p:spPr>
      </p:pic>
      <p:pic>
        <p:nvPicPr>
          <p:cNvPr id="5" name="Picture 3"/>
          <p:cNvPicPr>
            <a:picLocks noChangeAspect="1" noChangeArrowheads="1"/>
          </p:cNvPicPr>
          <p:nvPr/>
        </p:nvPicPr>
        <p:blipFill>
          <a:blip r:embed="rId3" cstate="print"/>
          <a:srcRect/>
          <a:stretch>
            <a:fillRect/>
          </a:stretch>
        </p:blipFill>
        <p:spPr bwMode="auto">
          <a:xfrm>
            <a:off x="838200" y="3962400"/>
            <a:ext cx="7628384" cy="990600"/>
          </a:xfrm>
          <a:prstGeom prst="rect">
            <a:avLst/>
          </a:prstGeom>
          <a:noFill/>
          <a:ln w="9525">
            <a:noFill/>
            <a:miter lim="800000"/>
            <a:headEnd/>
            <a:tailEnd/>
          </a:ln>
        </p:spPr>
      </p:pic>
      <p:pic>
        <p:nvPicPr>
          <p:cNvPr id="6" name="Picture 3"/>
          <p:cNvPicPr>
            <a:picLocks noChangeAspect="1" noChangeArrowheads="1"/>
          </p:cNvPicPr>
          <p:nvPr/>
        </p:nvPicPr>
        <p:blipFill>
          <a:blip r:embed="rId4" cstate="print"/>
          <a:srcRect/>
          <a:stretch>
            <a:fillRect/>
          </a:stretch>
        </p:blipFill>
        <p:spPr bwMode="auto">
          <a:xfrm>
            <a:off x="899592" y="5105400"/>
            <a:ext cx="7488832" cy="1143000"/>
          </a:xfrm>
          <a:prstGeom prst="rect">
            <a:avLst/>
          </a:prstGeom>
          <a:noFill/>
          <a:ln w="9525">
            <a:noFill/>
            <a:miter lim="800000"/>
            <a:headEnd/>
            <a:tailEnd/>
          </a:ln>
        </p:spPr>
      </p:pic>
      <p:sp>
        <p:nvSpPr>
          <p:cNvPr id="9" name="Footer Placeholder 8"/>
          <p:cNvSpPr>
            <a:spLocks noGrp="1"/>
          </p:cNvSpPr>
          <p:nvPr>
            <p:ph type="ftr" sz="quarter" idx="11"/>
          </p:nvPr>
        </p:nvSpPr>
        <p:spPr/>
        <p:txBody>
          <a:bodyPr/>
          <a:lstStyle/>
          <a:p>
            <a:r>
              <a:rPr lang="en-US" smtClean="0"/>
              <a:t>School of Public Health, Yasuj University Of Medical Sciences (SPH-YUMS)</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srcRect/>
          <a:stretch>
            <a:fillRect/>
          </a:stretch>
        </p:blipFill>
        <p:spPr bwMode="auto">
          <a:xfrm>
            <a:off x="395536" y="304800"/>
            <a:ext cx="8136904" cy="2819400"/>
          </a:xfrm>
          <a:prstGeom prst="rect">
            <a:avLst/>
          </a:prstGeom>
          <a:noFill/>
          <a:ln w="9525">
            <a:noFill/>
            <a:miter lim="800000"/>
            <a:headEnd/>
            <a:tailEnd/>
          </a:ln>
        </p:spPr>
      </p:pic>
      <p:pic>
        <p:nvPicPr>
          <p:cNvPr id="6" name="Picture 2"/>
          <p:cNvPicPr>
            <a:picLocks noChangeAspect="1" noChangeArrowheads="1"/>
          </p:cNvPicPr>
          <p:nvPr/>
        </p:nvPicPr>
        <p:blipFill>
          <a:blip r:embed="rId3" cstate="print"/>
          <a:srcRect/>
          <a:stretch>
            <a:fillRect/>
          </a:stretch>
        </p:blipFill>
        <p:spPr bwMode="auto">
          <a:xfrm>
            <a:off x="683568" y="2852936"/>
            <a:ext cx="7848872" cy="4005064"/>
          </a:xfrm>
          <a:prstGeom prst="rect">
            <a:avLst/>
          </a:prstGeom>
          <a:noFill/>
          <a:ln w="9525">
            <a:noFill/>
            <a:miter lim="800000"/>
            <a:headEnd/>
            <a:tailEnd/>
          </a:ln>
        </p:spPr>
      </p:pic>
      <p:sp>
        <p:nvSpPr>
          <p:cNvPr id="7" name="Footer Placeholder 6"/>
          <p:cNvSpPr>
            <a:spLocks noGrp="1"/>
          </p:cNvSpPr>
          <p:nvPr>
            <p:ph type="ftr" sz="quarter" idx="11"/>
          </p:nvPr>
        </p:nvSpPr>
        <p:spPr/>
        <p:txBody>
          <a:bodyPr/>
          <a:lstStyle/>
          <a:p>
            <a:r>
              <a:rPr lang="en-US" smtClean="0"/>
              <a:t>School of Public Health, Yasuj University Of Medical Sciences (SPH-YUMS)</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cstate="print"/>
          <a:srcRect/>
          <a:stretch>
            <a:fillRect/>
          </a:stretch>
        </p:blipFill>
        <p:spPr bwMode="auto">
          <a:xfrm>
            <a:off x="323528" y="980728"/>
            <a:ext cx="8352928" cy="4680520"/>
          </a:xfrm>
          <a:prstGeom prst="rect">
            <a:avLst/>
          </a:prstGeom>
          <a:noFill/>
          <a:ln w="9525">
            <a:noFill/>
            <a:miter lim="800000"/>
            <a:headEnd/>
            <a:tailEnd/>
          </a:ln>
        </p:spPr>
      </p:pic>
      <p:sp>
        <p:nvSpPr>
          <p:cNvPr id="5" name="Footer Placeholder 4"/>
          <p:cNvSpPr>
            <a:spLocks noGrp="1"/>
          </p:cNvSpPr>
          <p:nvPr>
            <p:ph type="ftr" sz="quarter" idx="11"/>
          </p:nvPr>
        </p:nvSpPr>
        <p:spPr/>
        <p:txBody>
          <a:bodyPr/>
          <a:lstStyle/>
          <a:p>
            <a:r>
              <a:rPr lang="en-US" smtClean="0"/>
              <a:t>School of Public Health, Yasuj University Of Medical Sciences (SPH-YUMS)</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Conclusion</a:t>
            </a:r>
            <a:endParaRPr lang="en-US" b="1" dirty="0"/>
          </a:p>
        </p:txBody>
      </p:sp>
      <p:sp>
        <p:nvSpPr>
          <p:cNvPr id="3" name="Content Placeholder 2"/>
          <p:cNvSpPr>
            <a:spLocks noGrp="1"/>
          </p:cNvSpPr>
          <p:nvPr>
            <p:ph idx="1"/>
          </p:nvPr>
        </p:nvSpPr>
        <p:spPr/>
        <p:txBody>
          <a:bodyPr/>
          <a:lstStyle/>
          <a:p>
            <a:r>
              <a:rPr lang="en-US" dirty="0" smtClean="0"/>
              <a:t>Health sector Evolution is not a HEP-based programs yet!</a:t>
            </a:r>
          </a:p>
          <a:p>
            <a:r>
              <a:rPr lang="en-US" dirty="0" smtClean="0"/>
              <a:t>HEP specialists must be more active for training the healthcare providers to be health educators!</a:t>
            </a:r>
          </a:p>
          <a:p>
            <a:r>
              <a:rPr lang="en-US" dirty="0" smtClean="0"/>
              <a:t>By the way, IT IS NOT HEALTH SECTOR EVOLUTION yet!!!</a:t>
            </a:r>
          </a:p>
          <a:p>
            <a:pPr>
              <a:buNone/>
            </a:pPr>
            <a:endParaRPr lang="en-US" dirty="0"/>
          </a:p>
        </p:txBody>
      </p:sp>
      <p:sp>
        <p:nvSpPr>
          <p:cNvPr id="6" name="Footer Placeholder 5"/>
          <p:cNvSpPr>
            <a:spLocks noGrp="1"/>
          </p:cNvSpPr>
          <p:nvPr>
            <p:ph type="ftr" sz="quarter" idx="11"/>
          </p:nvPr>
        </p:nvSpPr>
        <p:spPr/>
        <p:txBody>
          <a:bodyPr/>
          <a:lstStyle/>
          <a:p>
            <a:r>
              <a:rPr lang="en-US" smtClean="0"/>
              <a:t>School of Public Health, Yasuj University Of Medical Sciences (SPH-YUMS)</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62000" y="2590800"/>
            <a:ext cx="7772400" cy="830997"/>
          </a:xfrm>
          <a:prstGeom prst="rect">
            <a:avLst/>
          </a:prstGeom>
          <a:noFill/>
        </p:spPr>
        <p:txBody>
          <a:bodyPr wrap="square" rtlCol="0">
            <a:spAutoFit/>
          </a:bodyPr>
          <a:lstStyle/>
          <a:p>
            <a:pPr algn="ctr"/>
            <a:r>
              <a:rPr lang="en-US" sz="4800" b="1" dirty="0" smtClean="0"/>
              <a:t>Thank you for your attention!</a:t>
            </a:r>
            <a:endParaRPr lang="en-US" sz="48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p:spPr>
        <p:txBody>
          <a:bodyPr>
            <a:noAutofit/>
          </a:bodyPr>
          <a:lstStyle/>
          <a:p>
            <a:r>
              <a:rPr lang="en-US" sz="3600" b="1" dirty="0" smtClean="0"/>
              <a:t>Health Sector Evolution: the first phase and its main axes</a:t>
            </a:r>
            <a:endParaRPr lang="en-US" sz="3600" dirty="0"/>
          </a:p>
        </p:txBody>
      </p:sp>
      <p:sp>
        <p:nvSpPr>
          <p:cNvPr id="3" name="Content Placeholder 2"/>
          <p:cNvSpPr>
            <a:spLocks noGrp="1"/>
          </p:cNvSpPr>
          <p:nvPr>
            <p:ph idx="1"/>
          </p:nvPr>
        </p:nvSpPr>
        <p:spPr>
          <a:xfrm>
            <a:off x="533400" y="1371600"/>
            <a:ext cx="8229600" cy="5029200"/>
          </a:xfrm>
        </p:spPr>
        <p:txBody>
          <a:bodyPr>
            <a:normAutofit fontScale="85000" lnSpcReduction="10000"/>
          </a:bodyPr>
          <a:lstStyle/>
          <a:p>
            <a:pPr>
              <a:buNone/>
            </a:pPr>
            <a:r>
              <a:rPr lang="en-US" b="1" dirty="0" smtClean="0">
                <a:solidFill>
                  <a:srgbClr val="C00000"/>
                </a:solidFill>
              </a:rPr>
              <a:t>Since 15/2/1393 (5</a:t>
            </a:r>
            <a:r>
              <a:rPr lang="en-US" b="1" baseline="30000" dirty="0" smtClean="0">
                <a:solidFill>
                  <a:srgbClr val="C00000"/>
                </a:solidFill>
              </a:rPr>
              <a:t>th</a:t>
            </a:r>
            <a:r>
              <a:rPr lang="en-US" b="1" dirty="0" smtClean="0">
                <a:solidFill>
                  <a:srgbClr val="C00000"/>
                </a:solidFill>
              </a:rPr>
              <a:t>  May 2014)</a:t>
            </a:r>
          </a:p>
          <a:p>
            <a:pPr marL="514350" indent="-514350">
              <a:buFont typeface="+mj-lt"/>
              <a:buAutoNum type="arabicPeriod"/>
            </a:pPr>
            <a:r>
              <a:rPr lang="en-US" dirty="0" smtClean="0"/>
              <a:t>Reducing patient payment by  admitted cases in MOHME hospitals</a:t>
            </a:r>
          </a:p>
          <a:p>
            <a:pPr marL="514350" indent="-514350">
              <a:buFont typeface="+mj-lt"/>
              <a:buAutoNum type="arabicPeriod"/>
            </a:pPr>
            <a:r>
              <a:rPr lang="en-US" dirty="0" smtClean="0"/>
              <a:t>Supporting working physicians in deprived (less- developed) regions</a:t>
            </a:r>
          </a:p>
          <a:p>
            <a:pPr marL="514350" indent="-514350">
              <a:buFont typeface="+mj-lt"/>
              <a:buAutoNum type="arabicPeriod"/>
            </a:pPr>
            <a:r>
              <a:rPr lang="en-US" dirty="0" smtClean="0"/>
              <a:t>Attending specialists in MOHME hospitals as residents</a:t>
            </a:r>
          </a:p>
          <a:p>
            <a:pPr marL="514350" indent="-514350">
              <a:buFont typeface="+mj-lt"/>
              <a:buAutoNum type="arabicPeriod"/>
            </a:pPr>
            <a:r>
              <a:rPr lang="en-US" b="1" i="1" dirty="0" smtClean="0">
                <a:solidFill>
                  <a:srgbClr val="C00000"/>
                </a:solidFill>
              </a:rPr>
              <a:t>Improving the quality of visits in MOHME hospitals</a:t>
            </a:r>
            <a:r>
              <a:rPr lang="en-US" b="1" dirty="0" smtClean="0">
                <a:solidFill>
                  <a:srgbClr val="C00000"/>
                </a:solidFill>
              </a:rPr>
              <a:t> </a:t>
            </a:r>
          </a:p>
          <a:p>
            <a:pPr marL="514350" indent="-514350">
              <a:buFont typeface="+mj-lt"/>
              <a:buAutoNum type="arabicPeriod"/>
            </a:pPr>
            <a:r>
              <a:rPr lang="en-US" dirty="0" smtClean="0"/>
              <a:t>Improving </a:t>
            </a:r>
            <a:r>
              <a:rPr lang="en-US" dirty="0" err="1" smtClean="0"/>
              <a:t>hoteling</a:t>
            </a:r>
            <a:r>
              <a:rPr lang="en-US" dirty="0" smtClean="0"/>
              <a:t> services in MOHME hospitals</a:t>
            </a:r>
          </a:p>
          <a:p>
            <a:pPr marL="514350" indent="-514350">
              <a:buFont typeface="+mj-lt"/>
              <a:buAutoNum type="arabicPeriod"/>
            </a:pPr>
            <a:r>
              <a:rPr lang="en-US" dirty="0" smtClean="0"/>
              <a:t>Protecting financially the patients with hard to cure and special diseases and poor patients </a:t>
            </a:r>
          </a:p>
          <a:p>
            <a:pPr marL="514350" indent="-514350">
              <a:buFont typeface="+mj-lt"/>
              <a:buAutoNum type="arabicPeriod"/>
            </a:pPr>
            <a:r>
              <a:rPr lang="en-US" dirty="0" smtClean="0"/>
              <a:t>Promoting normal vaginal delivery</a:t>
            </a:r>
            <a:endParaRPr lang="en-US" dirty="0"/>
          </a:p>
        </p:txBody>
      </p:sp>
      <p:sp>
        <p:nvSpPr>
          <p:cNvPr id="6" name="Footer Placeholder 5"/>
          <p:cNvSpPr>
            <a:spLocks noGrp="1"/>
          </p:cNvSpPr>
          <p:nvPr>
            <p:ph type="ftr" sz="quarter" idx="11"/>
          </p:nvPr>
        </p:nvSpPr>
        <p:spPr/>
        <p:txBody>
          <a:bodyPr/>
          <a:lstStyle/>
          <a:p>
            <a:r>
              <a:rPr lang="en-US" smtClean="0"/>
              <a:t>School of Public Health, Yasuj University Of Medical Sciences (SPH-YUMS)</a:t>
            </a:r>
            <a:endParaRPr lang="en-US"/>
          </a:p>
        </p:txBody>
      </p:sp>
    </p:spTree>
    <p:extLst>
      <p:ext uri="{BB962C8B-B14F-4D97-AF65-F5344CB8AC3E}">
        <p14:creationId xmlns:p14="http://schemas.microsoft.com/office/powerpoint/2010/main" xmlns="" val="2390356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1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458200" cy="808038"/>
          </a:xfrm>
        </p:spPr>
        <p:txBody>
          <a:bodyPr>
            <a:normAutofit fontScale="90000"/>
          </a:bodyPr>
          <a:lstStyle/>
          <a:p>
            <a:r>
              <a:rPr lang="en-US" sz="3600" b="1" dirty="0" smtClean="0"/>
              <a:t>According to Dr </a:t>
            </a:r>
            <a:r>
              <a:rPr lang="en-US" sz="3600" b="1" dirty="0" err="1" smtClean="0"/>
              <a:t>Rafieifar’s</a:t>
            </a:r>
            <a:r>
              <a:rPr lang="en-US" sz="3600" b="1" dirty="0" smtClean="0"/>
              <a:t> Presentation in the 1</a:t>
            </a:r>
            <a:r>
              <a:rPr lang="en-US" sz="3600" b="1" baseline="30000" dirty="0" smtClean="0"/>
              <a:t>st</a:t>
            </a:r>
            <a:r>
              <a:rPr lang="en-US" sz="3600" b="1" dirty="0" smtClean="0"/>
              <a:t> day of congress</a:t>
            </a:r>
            <a:endParaRPr lang="en-US" sz="3600" b="1" dirty="0"/>
          </a:p>
        </p:txBody>
      </p:sp>
      <p:sp>
        <p:nvSpPr>
          <p:cNvPr id="3" name="Content Placeholder 2"/>
          <p:cNvSpPr>
            <a:spLocks noGrp="1"/>
          </p:cNvSpPr>
          <p:nvPr>
            <p:ph idx="1"/>
          </p:nvPr>
        </p:nvSpPr>
        <p:spPr>
          <a:xfrm>
            <a:off x="304800" y="1219200"/>
            <a:ext cx="8382000" cy="5257800"/>
          </a:xfrm>
        </p:spPr>
        <p:txBody>
          <a:bodyPr>
            <a:noAutofit/>
          </a:bodyPr>
          <a:lstStyle/>
          <a:p>
            <a:r>
              <a:rPr lang="en-US" sz="2400" dirty="0" smtClean="0"/>
              <a:t>There are other phases for Health Sector Evolution </a:t>
            </a:r>
          </a:p>
          <a:p>
            <a:pPr marL="514350" indent="-514350">
              <a:buFont typeface="+mj-lt"/>
              <a:buAutoNum type="arabicPeriod"/>
            </a:pPr>
            <a:r>
              <a:rPr lang="en-US" sz="2400" dirty="0" smtClean="0"/>
              <a:t>Enhancing PHC evolution in all rural regions and urban regions with population less than 20.000 </a:t>
            </a:r>
          </a:p>
          <a:p>
            <a:pPr marL="514350" indent="-514350">
              <a:buFont typeface="+mj-lt"/>
              <a:buAutoNum type="arabicPeriod"/>
            </a:pPr>
            <a:r>
              <a:rPr lang="en-US" sz="2400" dirty="0" smtClean="0"/>
              <a:t>Completing programs for marginal parts of the cities  with 20.000-50.000 population and develop that for all cities with population less than 500.000 </a:t>
            </a:r>
          </a:p>
          <a:p>
            <a:pPr marL="514350" indent="-514350">
              <a:buFont typeface="+mj-lt"/>
              <a:buAutoNum type="arabicPeriod"/>
            </a:pPr>
            <a:r>
              <a:rPr lang="en-US" sz="2400" dirty="0" smtClean="0"/>
              <a:t>Evolution in family physician program in </a:t>
            </a:r>
            <a:r>
              <a:rPr lang="en-US" sz="2400" dirty="0" err="1" smtClean="0"/>
              <a:t>Mazandaran</a:t>
            </a:r>
            <a:r>
              <a:rPr lang="en-US" sz="2400" dirty="0" smtClean="0"/>
              <a:t> and Fars </a:t>
            </a:r>
          </a:p>
          <a:p>
            <a:pPr marL="514350" indent="-514350">
              <a:buFont typeface="+mj-lt"/>
              <a:buAutoNum type="arabicPeriod"/>
            </a:pPr>
            <a:r>
              <a:rPr lang="en-US" sz="2400" dirty="0" smtClean="0"/>
              <a:t>Making operational the national self-care and empowerment programs </a:t>
            </a:r>
          </a:p>
          <a:p>
            <a:pPr marL="514350" indent="-514350">
              <a:buFont typeface="+mj-lt"/>
              <a:buAutoNum type="arabicPeriod"/>
            </a:pPr>
            <a:r>
              <a:rPr lang="en-US" sz="2400" dirty="0" smtClean="0"/>
              <a:t>Enhancing and establishing inter-</a:t>
            </a:r>
            <a:r>
              <a:rPr lang="en-US" sz="2400" dirty="0" err="1" smtClean="0"/>
              <a:t>sectoral</a:t>
            </a:r>
            <a:r>
              <a:rPr lang="en-US" sz="2400" dirty="0" smtClean="0"/>
              <a:t> cooperation in county, provincial, national levels</a:t>
            </a:r>
          </a:p>
          <a:p>
            <a:pPr marL="514350" indent="-514350">
              <a:buFont typeface="+mj-lt"/>
              <a:buAutoNum type="arabicPeriod"/>
            </a:pPr>
            <a:r>
              <a:rPr lang="en-US" sz="2400" dirty="0" smtClean="0"/>
              <a:t>Public Health Evolution in health system based on environmental health</a:t>
            </a:r>
          </a:p>
          <a:p>
            <a:pPr marL="514350" indent="-514350">
              <a:buFont typeface="+mj-lt"/>
              <a:buAutoNum type="arabicPeriod"/>
            </a:pPr>
            <a:endParaRPr lang="en-US" sz="2400" dirty="0"/>
          </a:p>
        </p:txBody>
      </p:sp>
      <p:sp>
        <p:nvSpPr>
          <p:cNvPr id="6" name="Footer Placeholder 5"/>
          <p:cNvSpPr>
            <a:spLocks noGrp="1"/>
          </p:cNvSpPr>
          <p:nvPr>
            <p:ph type="ftr" sz="quarter" idx="11"/>
          </p:nvPr>
        </p:nvSpPr>
        <p:spPr/>
        <p:txBody>
          <a:bodyPr/>
          <a:lstStyle/>
          <a:p>
            <a:r>
              <a:rPr lang="en-US" smtClean="0"/>
              <a:t>School of Public Health, Yasuj University Of Medical Sciences (SPH-YUMS)</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Some general questions about the Health Sector Evolution? </a:t>
            </a:r>
            <a:endParaRPr lang="en-US" dirty="0"/>
          </a:p>
        </p:txBody>
      </p:sp>
      <p:sp>
        <p:nvSpPr>
          <p:cNvPr id="3" name="Content Placeholder 2"/>
          <p:cNvSpPr>
            <a:spLocks noGrp="1"/>
          </p:cNvSpPr>
          <p:nvPr>
            <p:ph idx="1"/>
          </p:nvPr>
        </p:nvSpPr>
        <p:spPr>
          <a:xfrm>
            <a:off x="304800" y="1600200"/>
            <a:ext cx="8534400" cy="5029200"/>
          </a:xfrm>
        </p:spPr>
        <p:txBody>
          <a:bodyPr>
            <a:normAutofit fontScale="92500" lnSpcReduction="20000"/>
          </a:bodyPr>
          <a:lstStyle/>
          <a:p>
            <a:r>
              <a:rPr lang="en-US" dirty="0" smtClean="0"/>
              <a:t>Is it about </a:t>
            </a:r>
            <a:r>
              <a:rPr lang="en-US" b="1" dirty="0" smtClean="0"/>
              <a:t>“Health” </a:t>
            </a:r>
            <a:r>
              <a:rPr lang="en-US" dirty="0" smtClean="0"/>
              <a:t>or </a:t>
            </a:r>
            <a:r>
              <a:rPr lang="en-US" b="1" dirty="0" smtClean="0"/>
              <a:t>“treatment”</a:t>
            </a:r>
            <a:r>
              <a:rPr lang="en-US" dirty="0" smtClean="0"/>
              <a:t>?</a:t>
            </a:r>
          </a:p>
          <a:p>
            <a:r>
              <a:rPr lang="en-US" dirty="0" smtClean="0"/>
              <a:t>Is it about </a:t>
            </a:r>
            <a:r>
              <a:rPr lang="en-US" b="1" dirty="0" smtClean="0"/>
              <a:t>“Health Sector” </a:t>
            </a:r>
            <a:r>
              <a:rPr lang="en-US" dirty="0" smtClean="0"/>
              <a:t>or </a:t>
            </a:r>
            <a:r>
              <a:rPr lang="en-US" b="1" dirty="0" smtClean="0"/>
              <a:t>“Health System”</a:t>
            </a:r>
            <a:r>
              <a:rPr lang="en-US" dirty="0" smtClean="0"/>
              <a:t>?</a:t>
            </a:r>
          </a:p>
          <a:p>
            <a:r>
              <a:rPr lang="en-US" dirty="0" smtClean="0"/>
              <a:t>Is the </a:t>
            </a:r>
            <a:r>
              <a:rPr lang="en-US" b="1" dirty="0" smtClean="0"/>
              <a:t>“Financial Concerns” </a:t>
            </a:r>
            <a:r>
              <a:rPr lang="en-US" dirty="0" smtClean="0"/>
              <a:t>the most important issue and the first priority in Iranian health system? What are the evidences? </a:t>
            </a:r>
          </a:p>
          <a:p>
            <a:r>
              <a:rPr lang="en-US" dirty="0" smtClean="0"/>
              <a:t>Is it limited to MOHME Hospitals and clinics ? What about and private, cooperative, and charity facilities?</a:t>
            </a:r>
          </a:p>
          <a:p>
            <a:r>
              <a:rPr lang="en-US" dirty="0" smtClean="0"/>
              <a:t>What about the relationship between HSE and </a:t>
            </a:r>
            <a:r>
              <a:rPr lang="en-US" b="1" dirty="0" smtClean="0"/>
              <a:t>“family physician program”, “Referral system” </a:t>
            </a:r>
            <a:r>
              <a:rPr lang="en-US" dirty="0" smtClean="0"/>
              <a:t>and </a:t>
            </a:r>
            <a:r>
              <a:rPr lang="en-US" b="1" dirty="0" smtClean="0"/>
              <a:t>“PHC framework”</a:t>
            </a:r>
            <a:r>
              <a:rPr lang="en-US" dirty="0" smtClean="0"/>
              <a:t>?</a:t>
            </a:r>
            <a:r>
              <a:rPr lang="en-US" b="1" dirty="0" smtClean="0"/>
              <a:t> </a:t>
            </a:r>
            <a:r>
              <a:rPr lang="en-US" dirty="0" smtClean="0"/>
              <a:t>Which of them is the core and main component?</a:t>
            </a:r>
          </a:p>
        </p:txBody>
      </p:sp>
      <p:sp>
        <p:nvSpPr>
          <p:cNvPr id="6" name="Footer Placeholder 5"/>
          <p:cNvSpPr>
            <a:spLocks noGrp="1"/>
          </p:cNvSpPr>
          <p:nvPr>
            <p:ph type="ftr" sz="quarter" idx="11"/>
          </p:nvPr>
        </p:nvSpPr>
        <p:spPr/>
        <p:txBody>
          <a:bodyPr/>
          <a:lstStyle/>
          <a:p>
            <a:r>
              <a:rPr lang="en-US" smtClean="0"/>
              <a:t>School of Public Health, Yasuj University Of Medical Sciences (SPH-YUMS)</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Professional questions about the Health Sector Evolution? </a:t>
            </a:r>
            <a:endParaRPr lang="en-US" dirty="0"/>
          </a:p>
        </p:txBody>
      </p:sp>
      <p:sp>
        <p:nvSpPr>
          <p:cNvPr id="3" name="Content Placeholder 2"/>
          <p:cNvSpPr>
            <a:spLocks noGrp="1"/>
          </p:cNvSpPr>
          <p:nvPr>
            <p:ph idx="1"/>
          </p:nvPr>
        </p:nvSpPr>
        <p:spPr>
          <a:xfrm>
            <a:off x="304800" y="1752600"/>
            <a:ext cx="8610600" cy="4038600"/>
          </a:xfrm>
        </p:spPr>
        <p:txBody>
          <a:bodyPr>
            <a:normAutofit lnSpcReduction="10000"/>
          </a:bodyPr>
          <a:lstStyle/>
          <a:p>
            <a:r>
              <a:rPr lang="en-US" dirty="0" smtClean="0"/>
              <a:t>What </a:t>
            </a:r>
            <a:r>
              <a:rPr lang="en-US" b="1" dirty="0" smtClean="0"/>
              <a:t>was</a:t>
            </a:r>
            <a:r>
              <a:rPr lang="en-US" dirty="0" smtClean="0"/>
              <a:t> the role of HEP specialists in developing the program? Were they participated actively in or were innocent observers?</a:t>
            </a:r>
          </a:p>
          <a:p>
            <a:r>
              <a:rPr lang="en-US" b="1" dirty="0" smtClean="0"/>
              <a:t>Are</a:t>
            </a:r>
            <a:r>
              <a:rPr lang="en-US" dirty="0" smtClean="0"/>
              <a:t> they involved enough in implementation of the program? (Training and empowering the healthcare providers)</a:t>
            </a:r>
          </a:p>
          <a:p>
            <a:r>
              <a:rPr lang="en-US" dirty="0" smtClean="0"/>
              <a:t>Have they any proposals for evaluating the  input, process, and output of the programs?</a:t>
            </a:r>
          </a:p>
          <a:p>
            <a:endParaRPr lang="en-US" dirty="0" smtClean="0"/>
          </a:p>
          <a:p>
            <a:pPr>
              <a:buNone/>
            </a:pPr>
            <a:endParaRPr lang="en-US" dirty="0"/>
          </a:p>
        </p:txBody>
      </p:sp>
      <p:sp>
        <p:nvSpPr>
          <p:cNvPr id="6" name="Footer Placeholder 5"/>
          <p:cNvSpPr>
            <a:spLocks noGrp="1"/>
          </p:cNvSpPr>
          <p:nvPr>
            <p:ph type="ftr" sz="quarter" idx="11"/>
          </p:nvPr>
        </p:nvSpPr>
        <p:spPr/>
        <p:txBody>
          <a:bodyPr/>
          <a:lstStyle/>
          <a:p>
            <a:r>
              <a:rPr lang="en-US" smtClean="0"/>
              <a:t>School of Public Health, Yasuj University Of Medical Sciences (SPH-YUMS)</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14350" indent="-514350"/>
            <a:r>
              <a:rPr lang="en-US" b="1" dirty="0" smtClean="0"/>
              <a:t>Improving the quality of visits in MOHME hospitals </a:t>
            </a:r>
          </a:p>
        </p:txBody>
      </p:sp>
      <p:pic>
        <p:nvPicPr>
          <p:cNvPr id="1026" name="Picture 2"/>
          <p:cNvPicPr>
            <a:picLocks noChangeAspect="1" noChangeArrowheads="1"/>
          </p:cNvPicPr>
          <p:nvPr/>
        </p:nvPicPr>
        <p:blipFill>
          <a:blip r:embed="rId2" cstate="print"/>
          <a:srcRect/>
          <a:stretch>
            <a:fillRect/>
          </a:stretch>
        </p:blipFill>
        <p:spPr bwMode="auto">
          <a:xfrm>
            <a:off x="914400" y="1676400"/>
            <a:ext cx="7467600" cy="4876800"/>
          </a:xfrm>
          <a:prstGeom prst="rect">
            <a:avLst/>
          </a:prstGeom>
          <a:noFill/>
          <a:ln w="9525">
            <a:noFill/>
            <a:miter lim="800000"/>
            <a:headEnd/>
            <a:tailEnd/>
          </a:ln>
        </p:spPr>
      </p:pic>
      <p:sp>
        <p:nvSpPr>
          <p:cNvPr id="6" name="Footer Placeholder 5"/>
          <p:cNvSpPr>
            <a:spLocks noGrp="1"/>
          </p:cNvSpPr>
          <p:nvPr>
            <p:ph type="ftr" sz="quarter" idx="11"/>
          </p:nvPr>
        </p:nvSpPr>
        <p:spPr/>
        <p:txBody>
          <a:bodyPr/>
          <a:lstStyle/>
          <a:p>
            <a:r>
              <a:rPr lang="en-US" smtClean="0"/>
              <a:t>School of Public Health, Yasuj University Of Medical Sciences (SPH-YUMS)</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Improving the quality of visits in MOHME hospitals </a:t>
            </a:r>
            <a:endParaRPr lang="en-US"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685800" y="1752600"/>
            <a:ext cx="7848600" cy="4800600"/>
          </a:xfrm>
          <a:prstGeom prst="rect">
            <a:avLst/>
          </a:prstGeom>
          <a:noFill/>
          <a:ln w="9525">
            <a:noFill/>
            <a:miter lim="800000"/>
            <a:headEnd/>
            <a:tailEnd/>
          </a:ln>
        </p:spPr>
      </p:pic>
      <p:sp>
        <p:nvSpPr>
          <p:cNvPr id="6" name="Footer Placeholder 5"/>
          <p:cNvSpPr>
            <a:spLocks noGrp="1"/>
          </p:cNvSpPr>
          <p:nvPr>
            <p:ph type="ftr" sz="quarter" idx="11"/>
          </p:nvPr>
        </p:nvSpPr>
        <p:spPr/>
        <p:txBody>
          <a:bodyPr/>
          <a:lstStyle/>
          <a:p>
            <a:r>
              <a:rPr lang="en-US" smtClean="0"/>
              <a:t>School of Public Health, Yasuj University Of Medical Sciences (SPH-YUMS)</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304800" y="0"/>
            <a:ext cx="8229600" cy="838200"/>
          </a:xfrm>
        </p:spPr>
        <p:txBody>
          <a:bodyPr>
            <a:normAutofit fontScale="90000"/>
          </a:bodyPr>
          <a:lstStyle/>
          <a:p>
            <a:pPr algn="ctr" rtl="1" eaLnBrk="1" hangingPunct="1">
              <a:defRPr/>
            </a:pPr>
            <a:r>
              <a:rPr lang="en-US" sz="4400" b="1" dirty="0" smtClean="0">
                <a:cs typeface="B Nazanin" pitchFamily="2" charset="-78"/>
              </a:rPr>
              <a:t>Responsibilities of Health Educators</a:t>
            </a:r>
          </a:p>
        </p:txBody>
      </p:sp>
      <p:sp>
        <p:nvSpPr>
          <p:cNvPr id="23555" name="Rectangle 3"/>
          <p:cNvSpPr>
            <a:spLocks noGrp="1" noChangeArrowheads="1"/>
          </p:cNvSpPr>
          <p:nvPr>
            <p:ph type="body" idx="1"/>
          </p:nvPr>
        </p:nvSpPr>
        <p:spPr>
          <a:xfrm>
            <a:off x="285750" y="762000"/>
            <a:ext cx="8553450" cy="5486400"/>
          </a:xfrm>
        </p:spPr>
        <p:txBody>
          <a:bodyPr>
            <a:noAutofit/>
          </a:bodyPr>
          <a:lstStyle/>
          <a:p>
            <a:pPr marL="609600" indent="-609600" algn="l" eaLnBrk="1" hangingPunct="1">
              <a:buFontTx/>
              <a:buAutoNum type="arabicPeriod"/>
              <a:defRPr/>
            </a:pPr>
            <a:r>
              <a:rPr lang="en-US" sz="2800" dirty="0" smtClean="0">
                <a:cs typeface="B Nazanin" pitchFamily="2" charset="-78"/>
              </a:rPr>
              <a:t>Assessing needs of individuals, groups and communities</a:t>
            </a:r>
          </a:p>
          <a:p>
            <a:pPr marL="609600" indent="-609600" algn="l" eaLnBrk="1" hangingPunct="1">
              <a:buFontTx/>
              <a:buAutoNum type="arabicPeriod"/>
              <a:defRPr/>
            </a:pPr>
            <a:r>
              <a:rPr lang="en-US" sz="2800" dirty="0" smtClean="0">
                <a:cs typeface="B Nazanin" pitchFamily="2" charset="-78"/>
              </a:rPr>
              <a:t>Designing effective health education programs</a:t>
            </a:r>
          </a:p>
          <a:p>
            <a:pPr marL="609600" indent="-609600">
              <a:buFontTx/>
              <a:buAutoNum type="arabicPeriod"/>
              <a:defRPr/>
            </a:pPr>
            <a:r>
              <a:rPr lang="en-US" sz="2800" dirty="0" smtClean="0">
                <a:cs typeface="B Nazanin" pitchFamily="2" charset="-78"/>
              </a:rPr>
              <a:t>Participating in implementation of health education programs</a:t>
            </a:r>
          </a:p>
          <a:p>
            <a:pPr marL="609600" indent="-609600">
              <a:buFontTx/>
              <a:buAutoNum type="arabicPeriod"/>
              <a:defRPr/>
            </a:pPr>
            <a:r>
              <a:rPr lang="en-US" sz="2800" dirty="0" smtClean="0">
                <a:cs typeface="B Nazanin" pitchFamily="2" charset="-78"/>
              </a:rPr>
              <a:t>Evaluating effectiveness of health education programs</a:t>
            </a:r>
          </a:p>
          <a:p>
            <a:pPr marL="609600" indent="-609600">
              <a:buFontTx/>
              <a:buAutoNum type="arabicPeriod"/>
              <a:defRPr/>
            </a:pPr>
            <a:r>
              <a:rPr lang="en-US" sz="2800" dirty="0" smtClean="0">
                <a:cs typeface="B Nazanin" pitchFamily="2" charset="-78"/>
              </a:rPr>
              <a:t>Coordinating for developing educational services and products</a:t>
            </a:r>
          </a:p>
          <a:p>
            <a:pPr marL="609600" indent="-609600">
              <a:buFontTx/>
              <a:buAutoNum type="arabicPeriod"/>
              <a:defRPr/>
            </a:pPr>
            <a:r>
              <a:rPr lang="en-US" sz="2800" dirty="0" smtClean="0">
                <a:cs typeface="B Nazanin" pitchFamily="2" charset="-78"/>
              </a:rPr>
              <a:t>Playing role as a reference person</a:t>
            </a:r>
          </a:p>
          <a:p>
            <a:pPr marL="609600" indent="-609600">
              <a:buFontTx/>
              <a:buAutoNum type="arabicPeriod"/>
              <a:defRPr/>
            </a:pPr>
            <a:r>
              <a:rPr lang="en-US" sz="2800" dirty="0" smtClean="0">
                <a:cs typeface="B Nazanin" pitchFamily="2" charset="-78"/>
              </a:rPr>
              <a:t>Making a link between basic concepts and execution in healthcare system</a:t>
            </a:r>
            <a:endParaRPr lang="fa-IR" sz="2800" dirty="0" smtClean="0">
              <a:cs typeface="B Nazanin" pitchFamily="2" charset="-78"/>
            </a:endParaRPr>
          </a:p>
        </p:txBody>
      </p:sp>
      <p:sp>
        <p:nvSpPr>
          <p:cNvPr id="7" name="Footer Placeholder 6"/>
          <p:cNvSpPr>
            <a:spLocks noGrp="1"/>
          </p:cNvSpPr>
          <p:nvPr>
            <p:ph type="ftr" sz="quarter" idx="11"/>
          </p:nvPr>
        </p:nvSpPr>
        <p:spPr/>
        <p:txBody>
          <a:bodyPr/>
          <a:lstStyle/>
          <a:p>
            <a:r>
              <a:rPr lang="en-US" smtClean="0"/>
              <a:t>School of Public Health, Yasuj University Of Medical Sciences (SPH-YUMS)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3554"/>
                                        </p:tgtEl>
                                        <p:attrNameLst>
                                          <p:attrName>style.visibility</p:attrName>
                                        </p:attrNameLst>
                                      </p:cBhvr>
                                      <p:to>
                                        <p:strVal val="visible"/>
                                      </p:to>
                                    </p:set>
                                    <p:anim calcmode="lin" valueType="num">
                                      <p:cBhvr additive="base">
                                        <p:cTn id="7" dur="1000" fill="hold"/>
                                        <p:tgtEl>
                                          <p:spTgt spid="23554"/>
                                        </p:tgtEl>
                                        <p:attrNameLst>
                                          <p:attrName>ppt_x</p:attrName>
                                        </p:attrNameLst>
                                      </p:cBhvr>
                                      <p:tavLst>
                                        <p:tav tm="0">
                                          <p:val>
                                            <p:strVal val="#ppt_x"/>
                                          </p:val>
                                        </p:tav>
                                        <p:tav tm="100000">
                                          <p:val>
                                            <p:strVal val="#ppt_x"/>
                                          </p:val>
                                        </p:tav>
                                      </p:tavLst>
                                    </p:anim>
                                    <p:anim calcmode="lin" valueType="num">
                                      <p:cBhvr additive="base">
                                        <p:cTn id="8" dur="1000" fill="hold"/>
                                        <p:tgtEl>
                                          <p:spTgt spid="2355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3555">
                                            <p:txEl>
                                              <p:pRg st="0" end="0"/>
                                            </p:txEl>
                                          </p:spTgt>
                                        </p:tgtEl>
                                        <p:attrNameLst>
                                          <p:attrName>style.visibility</p:attrName>
                                        </p:attrNameLst>
                                      </p:cBhvr>
                                      <p:to>
                                        <p:strVal val="visible"/>
                                      </p:to>
                                    </p:set>
                                    <p:anim calcmode="lin" valueType="num">
                                      <p:cBhvr additive="base">
                                        <p:cTn id="13" dur="1000" fill="hold"/>
                                        <p:tgtEl>
                                          <p:spTgt spid="23555">
                                            <p:txEl>
                                              <p:pRg st="0" end="0"/>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2355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3555">
                                            <p:txEl>
                                              <p:pRg st="1" end="1"/>
                                            </p:txEl>
                                          </p:spTgt>
                                        </p:tgtEl>
                                        <p:attrNameLst>
                                          <p:attrName>style.visibility</p:attrName>
                                        </p:attrNameLst>
                                      </p:cBhvr>
                                      <p:to>
                                        <p:strVal val="visible"/>
                                      </p:to>
                                    </p:set>
                                    <p:anim calcmode="lin" valueType="num">
                                      <p:cBhvr additive="base">
                                        <p:cTn id="19" dur="1000" fill="hold"/>
                                        <p:tgtEl>
                                          <p:spTgt spid="23555">
                                            <p:txEl>
                                              <p:pRg st="1" end="1"/>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2355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3555">
                                            <p:txEl>
                                              <p:pRg st="2" end="2"/>
                                            </p:txEl>
                                          </p:spTgt>
                                        </p:tgtEl>
                                        <p:attrNameLst>
                                          <p:attrName>style.visibility</p:attrName>
                                        </p:attrNameLst>
                                      </p:cBhvr>
                                      <p:to>
                                        <p:strVal val="visible"/>
                                      </p:to>
                                    </p:set>
                                    <p:anim calcmode="lin" valueType="num">
                                      <p:cBhvr additive="base">
                                        <p:cTn id="25" dur="1000" fill="hold"/>
                                        <p:tgtEl>
                                          <p:spTgt spid="23555">
                                            <p:txEl>
                                              <p:pRg st="2" end="2"/>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2355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3555">
                                            <p:txEl>
                                              <p:pRg st="3" end="3"/>
                                            </p:txEl>
                                          </p:spTgt>
                                        </p:tgtEl>
                                        <p:attrNameLst>
                                          <p:attrName>style.visibility</p:attrName>
                                        </p:attrNameLst>
                                      </p:cBhvr>
                                      <p:to>
                                        <p:strVal val="visible"/>
                                      </p:to>
                                    </p:set>
                                    <p:anim calcmode="lin" valueType="num">
                                      <p:cBhvr additive="base">
                                        <p:cTn id="31" dur="1000" fill="hold"/>
                                        <p:tgtEl>
                                          <p:spTgt spid="23555">
                                            <p:txEl>
                                              <p:pRg st="3" end="3"/>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2355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3555">
                                            <p:txEl>
                                              <p:pRg st="4" end="4"/>
                                            </p:txEl>
                                          </p:spTgt>
                                        </p:tgtEl>
                                        <p:attrNameLst>
                                          <p:attrName>style.visibility</p:attrName>
                                        </p:attrNameLst>
                                      </p:cBhvr>
                                      <p:to>
                                        <p:strVal val="visible"/>
                                      </p:to>
                                    </p:set>
                                    <p:anim calcmode="lin" valueType="num">
                                      <p:cBhvr additive="base">
                                        <p:cTn id="37" dur="1000" fill="hold"/>
                                        <p:tgtEl>
                                          <p:spTgt spid="23555">
                                            <p:txEl>
                                              <p:pRg st="4" end="4"/>
                                            </p:txEl>
                                          </p:spTgt>
                                        </p:tgtEl>
                                        <p:attrNameLst>
                                          <p:attrName>ppt_x</p:attrName>
                                        </p:attrNameLst>
                                      </p:cBhvr>
                                      <p:tavLst>
                                        <p:tav tm="0">
                                          <p:val>
                                            <p:strVal val="#ppt_x"/>
                                          </p:val>
                                        </p:tav>
                                        <p:tav tm="100000">
                                          <p:val>
                                            <p:strVal val="#ppt_x"/>
                                          </p:val>
                                        </p:tav>
                                      </p:tavLst>
                                    </p:anim>
                                    <p:anim calcmode="lin" valueType="num">
                                      <p:cBhvr additive="base">
                                        <p:cTn id="38" dur="1000" fill="hold"/>
                                        <p:tgtEl>
                                          <p:spTgt spid="2355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3555">
                                            <p:txEl>
                                              <p:pRg st="5" end="5"/>
                                            </p:txEl>
                                          </p:spTgt>
                                        </p:tgtEl>
                                        <p:attrNameLst>
                                          <p:attrName>style.visibility</p:attrName>
                                        </p:attrNameLst>
                                      </p:cBhvr>
                                      <p:to>
                                        <p:strVal val="visible"/>
                                      </p:to>
                                    </p:set>
                                    <p:anim calcmode="lin" valueType="num">
                                      <p:cBhvr additive="base">
                                        <p:cTn id="43" dur="1000" fill="hold"/>
                                        <p:tgtEl>
                                          <p:spTgt spid="23555">
                                            <p:txEl>
                                              <p:pRg st="5" end="5"/>
                                            </p:txEl>
                                          </p:spTgt>
                                        </p:tgtEl>
                                        <p:attrNameLst>
                                          <p:attrName>ppt_x</p:attrName>
                                        </p:attrNameLst>
                                      </p:cBhvr>
                                      <p:tavLst>
                                        <p:tav tm="0">
                                          <p:val>
                                            <p:strVal val="#ppt_x"/>
                                          </p:val>
                                        </p:tav>
                                        <p:tav tm="100000">
                                          <p:val>
                                            <p:strVal val="#ppt_x"/>
                                          </p:val>
                                        </p:tav>
                                      </p:tavLst>
                                    </p:anim>
                                    <p:anim calcmode="lin" valueType="num">
                                      <p:cBhvr additive="base">
                                        <p:cTn id="44" dur="1000" fill="hold"/>
                                        <p:tgtEl>
                                          <p:spTgt spid="2355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3555">
                                            <p:txEl>
                                              <p:pRg st="6" end="6"/>
                                            </p:txEl>
                                          </p:spTgt>
                                        </p:tgtEl>
                                        <p:attrNameLst>
                                          <p:attrName>style.visibility</p:attrName>
                                        </p:attrNameLst>
                                      </p:cBhvr>
                                      <p:to>
                                        <p:strVal val="visible"/>
                                      </p:to>
                                    </p:set>
                                    <p:anim calcmode="lin" valueType="num">
                                      <p:cBhvr additive="base">
                                        <p:cTn id="49" dur="1000" fill="hold"/>
                                        <p:tgtEl>
                                          <p:spTgt spid="23555">
                                            <p:txEl>
                                              <p:pRg st="6" end="6"/>
                                            </p:txEl>
                                          </p:spTgt>
                                        </p:tgtEl>
                                        <p:attrNameLst>
                                          <p:attrName>ppt_x</p:attrName>
                                        </p:attrNameLst>
                                      </p:cBhvr>
                                      <p:tavLst>
                                        <p:tav tm="0">
                                          <p:val>
                                            <p:strVal val="#ppt_x"/>
                                          </p:val>
                                        </p:tav>
                                        <p:tav tm="100000">
                                          <p:val>
                                            <p:strVal val="#ppt_x"/>
                                          </p:val>
                                        </p:tav>
                                      </p:tavLst>
                                    </p:anim>
                                    <p:anim calcmode="lin" valueType="num">
                                      <p:cBhvr additive="base">
                                        <p:cTn id="50" dur="1000" fill="hold"/>
                                        <p:tgtEl>
                                          <p:spTgt spid="2355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p:bldP spid="2355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Our main concerns</a:t>
            </a:r>
            <a:endParaRPr lang="en-US" b="1" dirty="0"/>
          </a:p>
        </p:txBody>
      </p:sp>
      <p:sp>
        <p:nvSpPr>
          <p:cNvPr id="3" name="Content Placeholder 2"/>
          <p:cNvSpPr>
            <a:spLocks noGrp="1"/>
          </p:cNvSpPr>
          <p:nvPr>
            <p:ph idx="1"/>
          </p:nvPr>
        </p:nvSpPr>
        <p:spPr>
          <a:xfrm>
            <a:off x="457200" y="1600200"/>
            <a:ext cx="8229600" cy="4953000"/>
          </a:xfrm>
        </p:spPr>
        <p:txBody>
          <a:bodyPr>
            <a:normAutofit lnSpcReduction="10000"/>
          </a:bodyPr>
          <a:lstStyle/>
          <a:p>
            <a:r>
              <a:rPr lang="en-US" dirty="0" smtClean="0"/>
              <a:t>What does it mean:“Improving the quality of visits by physicians”? </a:t>
            </a:r>
          </a:p>
          <a:p>
            <a:pPr marL="514350" indent="-514350">
              <a:buFont typeface="+mj-lt"/>
              <a:buAutoNum type="arabicPeriod"/>
            </a:pPr>
            <a:r>
              <a:rPr lang="en-US" dirty="0" smtClean="0"/>
              <a:t>Is it about </a:t>
            </a:r>
            <a:r>
              <a:rPr lang="en-US" b="1" dirty="0" smtClean="0"/>
              <a:t>Clinical</a:t>
            </a:r>
            <a:r>
              <a:rPr lang="en-US" dirty="0" smtClean="0"/>
              <a:t> </a:t>
            </a:r>
            <a:r>
              <a:rPr lang="en-US" b="1" dirty="0" smtClean="0"/>
              <a:t>Patient Education</a:t>
            </a:r>
            <a:r>
              <a:rPr lang="en-US" dirty="0" smtClean="0"/>
              <a:t>?</a:t>
            </a:r>
          </a:p>
          <a:p>
            <a:pPr marL="514350" indent="-514350">
              <a:buFont typeface="+mj-lt"/>
              <a:buAutoNum type="arabicPeriod"/>
            </a:pPr>
            <a:r>
              <a:rPr lang="en-US" dirty="0" smtClean="0"/>
              <a:t>Is it about </a:t>
            </a:r>
            <a:r>
              <a:rPr lang="en-US" b="1" dirty="0" smtClean="0"/>
              <a:t>Health</a:t>
            </a:r>
            <a:r>
              <a:rPr lang="en-US" dirty="0" smtClean="0"/>
              <a:t> </a:t>
            </a:r>
            <a:r>
              <a:rPr lang="en-US" b="1" dirty="0" smtClean="0"/>
              <a:t>Education</a:t>
            </a:r>
            <a:r>
              <a:rPr lang="en-US" dirty="0" smtClean="0"/>
              <a:t>? </a:t>
            </a:r>
          </a:p>
          <a:p>
            <a:r>
              <a:rPr lang="en-US" dirty="0" smtClean="0"/>
              <a:t>Are the physicians ready to educate their patients? Have they competencies for playing this role? Have been medical students trained to be an educator in clinical facilities? If yes, CONGRATULATION!!!  But if not, what must we do?</a:t>
            </a:r>
          </a:p>
          <a:p>
            <a:endParaRPr lang="en-US" dirty="0"/>
          </a:p>
        </p:txBody>
      </p:sp>
      <p:sp>
        <p:nvSpPr>
          <p:cNvPr id="6" name="Footer Placeholder 5"/>
          <p:cNvSpPr>
            <a:spLocks noGrp="1"/>
          </p:cNvSpPr>
          <p:nvPr>
            <p:ph type="ftr" sz="quarter" idx="11"/>
          </p:nvPr>
        </p:nvSpPr>
        <p:spPr/>
        <p:txBody>
          <a:bodyPr/>
          <a:lstStyle/>
          <a:p>
            <a:r>
              <a:rPr lang="en-US" smtClean="0"/>
              <a:t>School of Public Health, Yasuj University Of Medical Sciences (SPH-YUMS)</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4173</TotalTime>
  <Words>845</Words>
  <Application>Microsoft Office PowerPoint</Application>
  <PresentationFormat>On-screen Show (4:3)</PresentationFormat>
  <Paragraphs>76</Paragraphs>
  <Slides>16</Slides>
  <Notes>1</Notes>
  <HiddenSlides>0</HiddenSlides>
  <MMClips>0</MMClips>
  <ScaleCrop>false</ScaleCrop>
  <HeadingPairs>
    <vt:vector size="4" baseType="variant">
      <vt:variant>
        <vt:lpstr>Theme</vt:lpstr>
      </vt:variant>
      <vt:variant>
        <vt:i4>3</vt:i4>
      </vt:variant>
      <vt:variant>
        <vt:lpstr>Slide Titles</vt:lpstr>
      </vt:variant>
      <vt:variant>
        <vt:i4>16</vt:i4>
      </vt:variant>
    </vt:vector>
  </HeadingPairs>
  <TitlesOfParts>
    <vt:vector size="19" baseType="lpstr">
      <vt:lpstr>Office Theme</vt:lpstr>
      <vt:lpstr>1_Office Theme</vt:lpstr>
      <vt:lpstr>2_Office Theme</vt:lpstr>
      <vt:lpstr>Health Education Specialists in Health Sector Evolution:  A missed Role </vt:lpstr>
      <vt:lpstr>Health Sector Evolution: the first phase and its main axes</vt:lpstr>
      <vt:lpstr>According to Dr Rafieifar’s Presentation in the 1st day of congress</vt:lpstr>
      <vt:lpstr>Some general questions about the Health Sector Evolution? </vt:lpstr>
      <vt:lpstr>Professional questions about the Health Sector Evolution? </vt:lpstr>
      <vt:lpstr>Improving the quality of visits in MOHME hospitals </vt:lpstr>
      <vt:lpstr>Improving the quality of visits in MOHME hospitals </vt:lpstr>
      <vt:lpstr>Responsibilities of Health Educators</vt:lpstr>
      <vt:lpstr>Our main concerns</vt:lpstr>
      <vt:lpstr>Clinical Patient Education</vt:lpstr>
      <vt:lpstr>Patient Health Education</vt:lpstr>
      <vt:lpstr>Slide 12</vt:lpstr>
      <vt:lpstr>Slide 13</vt:lpstr>
      <vt:lpstr>Slide 14</vt:lpstr>
      <vt:lpstr>Conclusion</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web master</dc:creator>
  <cp:lastModifiedBy>ASUS</cp:lastModifiedBy>
  <cp:revision>180</cp:revision>
  <dcterms:created xsi:type="dcterms:W3CDTF">2015-04-27T09:57:24Z</dcterms:created>
  <dcterms:modified xsi:type="dcterms:W3CDTF">2015-05-20T16:00:55Z</dcterms:modified>
</cp:coreProperties>
</file>