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0" r:id="rId2"/>
    <p:sldId id="294" r:id="rId3"/>
    <p:sldId id="296" r:id="rId4"/>
    <p:sldId id="298" r:id="rId5"/>
    <p:sldId id="257" r:id="rId6"/>
    <p:sldId id="260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0" r:id="rId34"/>
    <p:sldId id="292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1291807-8982-486F-9EC2-108FAD0E05EE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909359-4903-461F-A3BA-E6265D75DF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1807-8982-486F-9EC2-108FAD0E05EE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09359-4903-461F-A3BA-E6265D75DF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1291807-8982-486F-9EC2-108FAD0E05EE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4909359-4903-461F-A3BA-E6265D75DF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55770-7831-499E-B248-85DF70C622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A4D81-D246-428C-9A80-FEFE735EB5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1807-8982-486F-9EC2-108FAD0E05EE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909359-4903-461F-A3BA-E6265D75DF7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1807-8982-486F-9EC2-108FAD0E05EE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4909359-4903-461F-A3BA-E6265D75DF7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1291807-8982-486F-9EC2-108FAD0E05EE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4909359-4903-461F-A3BA-E6265D75DF7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1291807-8982-486F-9EC2-108FAD0E05EE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4909359-4903-461F-A3BA-E6265D75DF7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1807-8982-486F-9EC2-108FAD0E05EE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909359-4903-461F-A3BA-E6265D75DF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1807-8982-486F-9EC2-108FAD0E05EE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909359-4903-461F-A3BA-E6265D75DF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1807-8982-486F-9EC2-108FAD0E05EE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909359-4903-461F-A3BA-E6265D75DF7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1291807-8982-486F-9EC2-108FAD0E05EE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4909359-4903-461F-A3BA-E6265D75DF7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1291807-8982-486F-9EC2-108FAD0E05EE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909359-4903-461F-A3BA-E6265D75DF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0"/>
            <a:ext cx="7772400" cy="1470025"/>
          </a:xfrm>
        </p:spPr>
        <p:txBody>
          <a:bodyPr>
            <a:noAutofit/>
          </a:bodyPr>
          <a:lstStyle/>
          <a:p>
            <a:pPr rtl="1"/>
            <a:r>
              <a:rPr lang="en-US" sz="3200" b="1" dirty="0" smtClean="0"/>
              <a:t>The Exploration of the Underlying Factors Relevant to a Lack of Awareness/Attendance of Patients the Self-Management Education Programs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9464" y="5022304"/>
            <a:ext cx="6400800" cy="1152128"/>
          </a:xfrm>
        </p:spPr>
        <p:txBody>
          <a:bodyPr/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By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Hossein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Ashtarian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11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Factors influencing awareness of SSMEs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1. Health professionals’ role and responsibility</a:t>
            </a:r>
          </a:p>
          <a:p>
            <a:pPr>
              <a:buNone/>
            </a:pPr>
            <a:r>
              <a:rPr lang="en-GB" dirty="0" smtClean="0"/>
              <a:t> “</a:t>
            </a:r>
            <a:r>
              <a:rPr lang="en-GB" i="1" dirty="0" smtClean="0"/>
              <a:t>Nobody told me there are such groups where I can go all time, they should have told me</a:t>
            </a:r>
            <a:r>
              <a:rPr lang="en-GB" dirty="0" smtClean="0"/>
              <a:t>” (N27)</a:t>
            </a:r>
          </a:p>
          <a:p>
            <a:pPr>
              <a:buNone/>
            </a:pPr>
            <a:r>
              <a:rPr lang="en-GB" i="1" dirty="0" smtClean="0"/>
              <a:t>“I was told about it by the nurse at the doctor’s when I went for a blood test” </a:t>
            </a:r>
            <a:r>
              <a:rPr lang="en-GB" dirty="0" smtClean="0"/>
              <a:t>(N1)</a:t>
            </a:r>
          </a:p>
          <a:p>
            <a:pPr>
              <a:buNone/>
            </a:pPr>
            <a:r>
              <a:rPr lang="en-GB" i="1" dirty="0" smtClean="0"/>
              <a:t>“I’ve seen posters about them [the programmes] on the wall but my doctor or nurse didn’t talk to me about them” </a:t>
            </a:r>
            <a:r>
              <a:rPr lang="en-GB" dirty="0" smtClean="0"/>
              <a:t>(N30)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i="1" dirty="0" smtClean="0"/>
              <a:t>“I say, if she [doctor] has the information, if my doctor has the information or knows the information is there, they should have told me” </a:t>
            </a:r>
            <a:r>
              <a:rPr lang="en-GB" dirty="0" smtClean="0"/>
              <a:t>(N18)</a:t>
            </a:r>
          </a:p>
          <a:p>
            <a:pPr>
              <a:buNone/>
            </a:pPr>
            <a:r>
              <a:rPr lang="en-GB" i="1" dirty="0" smtClean="0"/>
              <a:t>“I don’t build up any sort of rapport with the nurse, I just go in, take some blood, gone, you know, there is no sort of, you know, I haven’t found any particular sort of discussion or a development of a relationship with the nurse” </a:t>
            </a:r>
            <a:r>
              <a:rPr lang="en-GB" dirty="0" smtClean="0"/>
              <a:t>(N1)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i="1" dirty="0" smtClean="0"/>
              <a:t>“I see Dr…as an absolute gentleman. He doesn’t wear a white coat. He’s dressed… as a smart gentleman and I can talk, people will open up to a person that does not look as if he’s in authority. But I’m afraid that when we go and see the GP at the health centres they’re almost watching a clock as you go and they don’t have time to look after you” </a:t>
            </a:r>
            <a:r>
              <a:rPr lang="en-GB" dirty="0" smtClean="0"/>
              <a:t>(N24)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Factors influencing awareness of SSMEs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2. Information materials: format and delivery</a:t>
            </a:r>
          </a:p>
          <a:p>
            <a:pPr>
              <a:buNone/>
            </a:pPr>
            <a:r>
              <a:rPr lang="en-GB" i="1" dirty="0" smtClean="0"/>
              <a:t>“I heard about [the programmes] through reading Balance Magazine, the Diabetes UK magazine” </a:t>
            </a:r>
            <a:r>
              <a:rPr lang="en-GB" dirty="0" smtClean="0"/>
              <a:t>(N30)</a:t>
            </a:r>
          </a:p>
          <a:p>
            <a:pPr>
              <a:buNone/>
            </a:pPr>
            <a:r>
              <a:rPr lang="en-GB" i="1" dirty="0" smtClean="0"/>
              <a:t>“For the healthcare system to raise awareness again it would be probably to make it more obvious in the health centres, or maybe even in shopping centres” </a:t>
            </a:r>
            <a:r>
              <a:rPr lang="en-GB" dirty="0" smtClean="0"/>
              <a:t>(N24)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i="1" dirty="0" smtClean="0"/>
              <a:t>“If they have got email address they can update us through the email you know, that’s the quickest and easiest way you know” </a:t>
            </a:r>
            <a:r>
              <a:rPr lang="en-GB" dirty="0" smtClean="0"/>
              <a:t>(N27)</a:t>
            </a:r>
          </a:p>
          <a:p>
            <a:pPr>
              <a:buNone/>
            </a:pPr>
            <a:r>
              <a:rPr lang="en-GB" i="1" dirty="0" smtClean="0"/>
              <a:t>“Well, no disrespect to post, there’s that much rubbish comes through the letter box now, there’s too much, you just rip ‘</a:t>
            </a:r>
            <a:r>
              <a:rPr lang="en-GB" i="1" dirty="0" err="1" smtClean="0"/>
              <a:t>em</a:t>
            </a:r>
            <a:r>
              <a:rPr lang="en-GB" i="1" dirty="0" smtClean="0"/>
              <a:t> up and throw them away” </a:t>
            </a:r>
            <a:r>
              <a:rPr lang="en-GB" dirty="0" smtClean="0"/>
              <a:t>(N21)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Factors influencing awareness of SSMEs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3. Perceived helpfulness of peer &amp; family</a:t>
            </a: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i="1" dirty="0" smtClean="0"/>
              <a:t>“My daughter’s in third year medicine so she’d encourage me to take all the information you can get, so she does encourage me” </a:t>
            </a:r>
            <a:r>
              <a:rPr lang="en-GB" dirty="0" smtClean="0"/>
              <a:t>(N27)</a:t>
            </a:r>
          </a:p>
          <a:p>
            <a:pPr>
              <a:buNone/>
            </a:pPr>
            <a:r>
              <a:rPr lang="en-GB" i="1" dirty="0" smtClean="0"/>
              <a:t>“I think talking to people that I know online, on the forums that I go on and finding out kind of what’s covered on the programme, umm, I’d really benefit from it” </a:t>
            </a:r>
            <a:r>
              <a:rPr lang="en-GB" dirty="0" smtClean="0"/>
              <a:t>(N30)</a:t>
            </a:r>
          </a:p>
          <a:p>
            <a:pPr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Factors affecting SSME programme attendance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GB" dirty="0" smtClean="0">
                <a:solidFill>
                  <a:srgbClr val="FF0000"/>
                </a:solidFill>
              </a:rPr>
              <a:t>1. Timing and coming to terms with diabetes </a:t>
            </a:r>
          </a:p>
          <a:p>
            <a:pPr marL="514350" indent="-514350">
              <a:buNone/>
            </a:pPr>
            <a:r>
              <a:rPr lang="en-GB" i="1" dirty="0" smtClean="0"/>
              <a:t>“On your first diagnosis, you don’t take it all in, Doctor’s talking to you but you don’t remember all these, you are in a state of shock to be honest” </a:t>
            </a:r>
            <a:r>
              <a:rPr lang="en-GB" dirty="0" smtClean="0"/>
              <a:t>(N1)</a:t>
            </a:r>
          </a:p>
          <a:p>
            <a:pPr marL="514350" indent="-514350">
              <a:buNone/>
            </a:pPr>
            <a:r>
              <a:rPr lang="en-GB" i="1" dirty="0" smtClean="0"/>
              <a:t>“I’m not sure that, obviously education’s very important at time of diagnosis, you need a bit more of experience of trial and error with insulin back at home” </a:t>
            </a:r>
            <a:r>
              <a:rPr lang="en-GB" dirty="0" smtClean="0"/>
              <a:t>(N28)</a:t>
            </a:r>
            <a:r>
              <a:rPr lang="en-GB" i="1" dirty="0" smtClean="0"/>
              <a:t> </a:t>
            </a:r>
            <a:endParaRPr lang="en-GB" dirty="0" smtClean="0"/>
          </a:p>
          <a:p>
            <a:pPr marL="514350" indent="-514350">
              <a:buNone/>
            </a:pPr>
            <a:endParaRPr lang="en-GB" dirty="0" smtClean="0"/>
          </a:p>
          <a:p>
            <a:pPr marL="514350" indent="-514350">
              <a:buNone/>
            </a:pPr>
            <a:endParaRPr lang="en-GB" dirty="0" smtClean="0"/>
          </a:p>
          <a:p>
            <a:pPr marL="514350" indent="-514350">
              <a:buNone/>
            </a:pPr>
            <a:endParaRPr lang="en-GB" dirty="0" smtClean="0"/>
          </a:p>
          <a:p>
            <a:pPr marL="514350" indent="-514350">
              <a:buNone/>
            </a:pPr>
            <a:endParaRPr lang="en-GB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Factors affecting SSME programme attendance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2. Motivation to learn</a:t>
            </a:r>
          </a:p>
          <a:p>
            <a:pPr>
              <a:buNone/>
            </a:pPr>
            <a:r>
              <a:rPr lang="en-GB" dirty="0" smtClean="0"/>
              <a:t>a. Perceived needs and benefits</a:t>
            </a:r>
          </a:p>
          <a:p>
            <a:pPr>
              <a:buNone/>
            </a:pPr>
            <a:r>
              <a:rPr lang="en-GB" dirty="0" smtClean="0"/>
              <a:t>b. Perceived status/seriousness of condition</a:t>
            </a:r>
          </a:p>
          <a:p>
            <a:pPr>
              <a:buNone/>
            </a:pPr>
            <a:r>
              <a:rPr lang="en-GB" dirty="0" smtClean="0"/>
              <a:t>c. Personal factors affecting accessibility of programme content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i="1" dirty="0" smtClean="0"/>
              <a:t>“Yeah, I think I probably would have found it useful to go on a DAFNE course when I was a teenager,  but since then I’ve kind of built my own knowledge up around reading books and talking to other people and like adjusting my insulin and seeing what happens, so, yeah”</a:t>
            </a:r>
            <a:r>
              <a:rPr lang="en-GB" dirty="0" smtClean="0"/>
              <a:t> (N30)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i="1" dirty="0" smtClean="0"/>
              <a:t>“I’m still happy that I do go to somebody like these people [health professionals], so therefore I don’t need to get involved with these courses” </a:t>
            </a:r>
            <a:r>
              <a:rPr lang="en-GB" dirty="0" smtClean="0"/>
              <a:t>(N21)</a:t>
            </a:r>
          </a:p>
          <a:p>
            <a:pPr>
              <a:buNone/>
            </a:pPr>
            <a:r>
              <a:rPr lang="en-GB" i="1" dirty="0" smtClean="0"/>
              <a:t>“I’m concerned about my health and the effect that it has on the family, I retired at the age of 43, and my health isn’t getting any better, I’ve lost my sister and my brother through heart related problems, and diabetes related problems which I have and I would like to think at least my quality of life is going to be better for as long as I’ve got to live” </a:t>
            </a:r>
            <a:r>
              <a:rPr lang="en-GB" dirty="0" smtClean="0"/>
              <a:t>(N24)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1E0CB91-6FC7-43B9-ADA0-7043934A905D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Diabetes prevalence in the UK </a:t>
            </a:r>
            <a:r>
              <a:rPr lang="en-GB" sz="1600" smtClean="0"/>
              <a:t>(Source: Diabetes UK)</a:t>
            </a:r>
          </a:p>
        </p:txBody>
      </p:sp>
      <p:graphicFrame>
        <p:nvGraphicFramePr>
          <p:cNvPr id="9398" name="Group 182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525965"/>
        </p:xfrm>
        <a:graphic>
          <a:graphicData uri="http://schemas.openxmlformats.org/drawingml/2006/table">
            <a:tbl>
              <a:tblPr/>
              <a:tblGrid>
                <a:gridCol w="3914775"/>
                <a:gridCol w="4314825"/>
              </a:tblGrid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Prevalence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1940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200,000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1960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400,000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1980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800,000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1996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1,400,000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2,400,000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3,000,000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i="1" dirty="0" smtClean="0"/>
              <a:t>“And at my age [63], umm, I’m tending to forget a lot anyway (laughs) I don’t remember as much as I did” </a:t>
            </a:r>
            <a:r>
              <a:rPr lang="en-GB" dirty="0" smtClean="0"/>
              <a:t>(N22)</a:t>
            </a:r>
          </a:p>
          <a:p>
            <a:pPr>
              <a:buNone/>
            </a:pPr>
            <a:r>
              <a:rPr lang="en-GB" i="1" dirty="0" smtClean="0"/>
              <a:t>“Reading is not that good in English anyway, I can’t understand it” </a:t>
            </a:r>
            <a:r>
              <a:rPr lang="en-GB" dirty="0" smtClean="0"/>
              <a:t>(N25)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Factors affecting SSME programme attendance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3. Structural (external) factors</a:t>
            </a:r>
          </a:p>
          <a:p>
            <a:pPr>
              <a:buNone/>
            </a:pPr>
            <a:r>
              <a:rPr lang="en-GB" dirty="0" smtClean="0"/>
              <a:t>a. Time and work</a:t>
            </a:r>
          </a:p>
          <a:p>
            <a:pPr>
              <a:buNone/>
            </a:pPr>
            <a:r>
              <a:rPr lang="en-GB" dirty="0" smtClean="0"/>
              <a:t>b. Venue and location</a:t>
            </a:r>
          </a:p>
          <a:p>
            <a:pPr>
              <a:buNone/>
            </a:pPr>
            <a:r>
              <a:rPr lang="en-GB" dirty="0" smtClean="0"/>
              <a:t>c. Availability of adapted programmes</a:t>
            </a:r>
          </a:p>
          <a:p>
            <a:pPr>
              <a:buNone/>
            </a:pPr>
            <a:r>
              <a:rPr lang="en-GB" dirty="0" smtClean="0"/>
              <a:t>d. Transportation and cost</a:t>
            </a:r>
          </a:p>
          <a:p>
            <a:pPr>
              <a:buNone/>
            </a:pPr>
            <a:r>
              <a:rPr lang="en-GB" dirty="0" smtClean="0"/>
              <a:t>e. Referral and motivation by health professionals</a:t>
            </a:r>
          </a:p>
          <a:p>
            <a:pPr>
              <a:buNone/>
            </a:pPr>
            <a:r>
              <a:rPr lang="en-GB" dirty="0" smtClean="0"/>
              <a:t>f. Family support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i="1" dirty="0" smtClean="0"/>
              <a:t>“I think it would need to be after work, it would need to be something like seven o’clock at night, I’m busy during the day ‘cause I work, so it would need to be an after work kind of thing” </a:t>
            </a:r>
            <a:r>
              <a:rPr lang="en-GB" dirty="0" smtClean="0"/>
              <a:t>(N23)</a:t>
            </a:r>
          </a:p>
          <a:p>
            <a:pPr>
              <a:buNone/>
            </a:pPr>
            <a:r>
              <a:rPr lang="en-GB" i="1" dirty="0" smtClean="0"/>
              <a:t>“Well, when I was in East Yorkshire and there was talk of me going on DAFNE course initially I did speak to one of my err, supervisors about the possibility of being off for five days and he was a bit shocked, quite a big surprise, you know, why would you need five days off? You know you’re fine, you’re walking you’re talking, you eat, you drink” (laughs) </a:t>
            </a:r>
            <a:r>
              <a:rPr lang="en-GB" dirty="0" smtClean="0"/>
              <a:t>(N28)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i="1" dirty="0" smtClean="0"/>
              <a:t> “Surgery, yeah, because you’re there, that’s your, that’s your place, but to go somewhere strange and to have, to get that information would be uncomfortable for some people” </a:t>
            </a:r>
            <a:r>
              <a:rPr lang="en-GB" dirty="0" smtClean="0"/>
              <a:t>(N18)</a:t>
            </a:r>
          </a:p>
          <a:p>
            <a:pPr>
              <a:buNone/>
            </a:pPr>
            <a:r>
              <a:rPr lang="en-GB" i="1" dirty="0" smtClean="0"/>
              <a:t>“Well, Italian I can write, but English, I can’t, I don’t know, so maybe if I have to write something maybe, it’s better Italian” </a:t>
            </a:r>
            <a:r>
              <a:rPr lang="en-GB" dirty="0" smtClean="0"/>
              <a:t>(N25)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i="1" dirty="0" smtClean="0"/>
              <a:t>“Basically if I’m to attend an expert patient programme I might have to travel across town to attend it and …, I’m </a:t>
            </a:r>
            <a:r>
              <a:rPr lang="en-GB" i="1" dirty="0" err="1" smtClean="0"/>
              <a:t>gonna</a:t>
            </a:r>
            <a:r>
              <a:rPr lang="en-GB" i="1" dirty="0" smtClean="0"/>
              <a:t> have to go there early on a morning, so you know, there’s all those factors working against me, it’s four pound on a bus, early morning” </a:t>
            </a:r>
            <a:r>
              <a:rPr lang="en-GB" dirty="0" smtClean="0"/>
              <a:t>(N18)</a:t>
            </a:r>
          </a:p>
          <a:p>
            <a:pPr>
              <a:buNone/>
            </a:pPr>
            <a:r>
              <a:rPr lang="en-GB" i="1" dirty="0" smtClean="0"/>
              <a:t>“if a GP suggested DAFNE to me what would I think? I would think that’s very good” </a:t>
            </a:r>
            <a:r>
              <a:rPr lang="en-GB" dirty="0" smtClean="0"/>
              <a:t>(N28)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i="1" dirty="0" smtClean="0"/>
              <a:t> “I would bring my grand-daughter… just come with me for support …, I can understand whatever they say, and answer back, so it’s no problem, they don’t have to explain me everything”</a:t>
            </a:r>
            <a:r>
              <a:rPr lang="en-GB" dirty="0" smtClean="0"/>
              <a:t>(N25)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results of this study show a number of factors influencing awareness and attendance of patients in the SSMEs including </a:t>
            </a:r>
            <a:r>
              <a:rPr lang="en-GB" i="1" dirty="0" smtClean="0">
                <a:solidFill>
                  <a:srgbClr val="FF0000"/>
                </a:solidFill>
              </a:rPr>
              <a:t>self-management support</a:t>
            </a:r>
            <a:r>
              <a:rPr lang="en-GB" dirty="0" smtClean="0"/>
              <a:t> and </a:t>
            </a:r>
            <a:r>
              <a:rPr lang="en-GB" i="1" dirty="0" smtClean="0">
                <a:solidFill>
                  <a:srgbClr val="FF0000"/>
                </a:solidFill>
              </a:rPr>
              <a:t>individual factors</a:t>
            </a:r>
            <a:r>
              <a:rPr lang="en-GB" dirty="0" smtClean="0"/>
              <a:t>. </a:t>
            </a:r>
          </a:p>
          <a:p>
            <a:r>
              <a:rPr lang="en-GB" i="1" dirty="0" smtClean="0"/>
              <a:t>Self-management support</a:t>
            </a:r>
            <a:r>
              <a:rPr lang="en-GB" dirty="0" smtClean="0"/>
              <a:t> or what health professionals, the health system and others (e.g. family, peer) can do to assist a patient with diabetes to acquire information and motivate them to attend a SSME programme, is a key factor.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contact with healthcare providers of diabetes care only occurs for a short time in each diabetes consultation, as frequently mentioned by patients.</a:t>
            </a:r>
          </a:p>
          <a:p>
            <a:r>
              <a:rPr lang="en-GB" dirty="0" smtClean="0"/>
              <a:t>the quality of their relationship and communication with health professionals did not meet all their expectations and needs.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health professionals need high levels of communication skills to interact with the diverse range of patients with diabetes, from a diversity of backgrounds and of differing socio-economic characteristics. </a:t>
            </a:r>
          </a:p>
          <a:p>
            <a:r>
              <a:rPr lang="en-GB" dirty="0" smtClean="0"/>
              <a:t>reliance on health professionals to raise awareness and encourage patients to attend is necessary but inadequate.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What is obvious from the results is that social support elements (persons, agencies) have different functions regarding the programmes. 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individual factors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have a pivotal role in seeking information and making the decision to attend the programmes such as </a:t>
            </a:r>
            <a:r>
              <a:rPr lang="en-GB" i="1" dirty="0" smtClean="0"/>
              <a:t>information-seeking behaviour</a:t>
            </a:r>
            <a:r>
              <a:rPr lang="en-GB" dirty="0" smtClean="0"/>
              <a:t>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zh-CN" sz="2400" u="sng" smtClean="0">
                <a:ea typeface="宋体" pitchFamily="2" charset="-122"/>
              </a:rPr>
              <a:t>Impacts of diabetes on the healthcare system in the UK</a:t>
            </a:r>
            <a:endParaRPr lang="en-GB" sz="2400" u="sng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zh-CN" sz="2000" smtClean="0">
                <a:ea typeface="宋体" pitchFamily="2" charset="-122"/>
              </a:rPr>
              <a:t>Diabetes accounts for around 9% of the annual health budget in the UK </a:t>
            </a:r>
            <a:r>
              <a:rPr lang="en-GB" altLang="zh-CN" sz="1000" smtClean="0">
                <a:ea typeface="宋体" pitchFamily="2" charset="-122"/>
              </a:rPr>
              <a:t>(Whittemore et al, 2005).</a:t>
            </a:r>
            <a:r>
              <a:rPr lang="en-GB" altLang="zh-CN" sz="2000" smtClean="0">
                <a:ea typeface="宋体" pitchFamily="2" charset="-122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altLang="zh-CN" sz="2000" smtClean="0">
              <a:ea typeface="宋体" pitchFamily="2" charset="-122"/>
            </a:endParaRPr>
          </a:p>
          <a:p>
            <a:pPr eaLnBrk="1" hangingPunct="1">
              <a:defRPr/>
            </a:pPr>
            <a:r>
              <a:rPr lang="en-GB" altLang="zh-CN" sz="2000" smtClean="0">
                <a:ea typeface="宋体" pitchFamily="2" charset="-122"/>
              </a:rPr>
              <a:t>Up to 10% of in-patient populations are people with diabetes and up to one-quarter of older people with type 2 diabetes are admitted to hospital every year </a:t>
            </a:r>
            <a:r>
              <a:rPr lang="en-GB" altLang="zh-CN" sz="1000" smtClean="0">
                <a:ea typeface="宋体" pitchFamily="2" charset="-122"/>
              </a:rPr>
              <a:t>(Sampson et al, 2007).</a:t>
            </a:r>
            <a:r>
              <a:rPr lang="en-GB" altLang="zh-CN" sz="2000" smtClean="0">
                <a:ea typeface="宋体" pitchFamily="2" charset="-122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altLang="zh-CN" sz="2000" smtClean="0">
              <a:ea typeface="宋体" pitchFamily="2" charset="-122"/>
            </a:endParaRPr>
          </a:p>
          <a:p>
            <a:pPr eaLnBrk="1" hangingPunct="1">
              <a:defRPr/>
            </a:pPr>
            <a:r>
              <a:rPr lang="en-GB" altLang="zh-CN" sz="2000" smtClean="0">
                <a:ea typeface="宋体" pitchFamily="2" charset="-122"/>
              </a:rPr>
              <a:t>0.5% of all admissions, 0.8% of emergency admissions and 0.7% of all bed days relate to diabetes </a:t>
            </a:r>
            <a:r>
              <a:rPr lang="en-GB" altLang="zh-CN" sz="1000" smtClean="0">
                <a:ea typeface="宋体" pitchFamily="2" charset="-122"/>
              </a:rPr>
              <a:t>(Department of Health, 2004c).</a:t>
            </a:r>
            <a:r>
              <a:rPr lang="en-GB" altLang="zh-CN" sz="2400" smtClean="0">
                <a:ea typeface="宋体" pitchFamily="2" charset="-122"/>
              </a:rPr>
              <a:t> </a:t>
            </a:r>
          </a:p>
          <a:p>
            <a:pPr eaLnBrk="1" hangingPunct="1">
              <a:defRPr/>
            </a:pP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two major factors can influence a perceived need in patients to attend the programmes include: </a:t>
            </a:r>
            <a:r>
              <a:rPr lang="en-GB" i="1" dirty="0" smtClean="0">
                <a:solidFill>
                  <a:srgbClr val="FF0000"/>
                </a:solidFill>
              </a:rPr>
              <a:t>self-efficacy</a:t>
            </a:r>
            <a:r>
              <a:rPr lang="en-GB" dirty="0" smtClean="0"/>
              <a:t> and </a:t>
            </a:r>
            <a:r>
              <a:rPr lang="en-GB" i="1" dirty="0" smtClean="0">
                <a:solidFill>
                  <a:srgbClr val="FF0000"/>
                </a:solidFill>
              </a:rPr>
              <a:t>perceived seriousness of diabetes</a:t>
            </a:r>
            <a:r>
              <a:rPr lang="en-GB" dirty="0" smtClean="0"/>
              <a:t>.</a:t>
            </a:r>
          </a:p>
          <a:p>
            <a:r>
              <a:rPr lang="en-GB" dirty="0" smtClean="0"/>
              <a:t>Drawing from the results, there are some other personal factors influencing programme participation including </a:t>
            </a:r>
            <a:r>
              <a:rPr lang="en-GB" dirty="0" smtClean="0">
                <a:solidFill>
                  <a:srgbClr val="FF0000"/>
                </a:solidFill>
              </a:rPr>
              <a:t>demographic variables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Newly-diagnosed patients </a:t>
            </a:r>
            <a:r>
              <a:rPr lang="en-GB" dirty="0" smtClean="0"/>
              <a:t>need to adapt to their diabetes through using different ways of adjusting, in order to come to terms with their diabetes.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Conclusions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nature of multidimensionality of the participation of patients in the programmes illustrates the importance of </a:t>
            </a:r>
            <a:r>
              <a:rPr lang="en-GB" dirty="0" smtClean="0">
                <a:solidFill>
                  <a:srgbClr val="FF0000"/>
                </a:solidFill>
              </a:rPr>
              <a:t>individual factors </a:t>
            </a:r>
            <a:r>
              <a:rPr lang="en-GB" dirty="0" smtClean="0"/>
              <a:t>and </a:t>
            </a:r>
            <a:r>
              <a:rPr lang="en-GB" dirty="0" smtClean="0">
                <a:solidFill>
                  <a:srgbClr val="FF0000"/>
                </a:solidFill>
              </a:rPr>
              <a:t>self-management support </a:t>
            </a:r>
            <a:r>
              <a:rPr lang="en-GB" dirty="0" smtClean="0"/>
              <a:t>in promoting and improving participation of patients in the programmes. Therefore, it is critical that an integrated, relevant and adequate self-management support, including both health professionals and social support, be provided.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8EA7EA8-F452-400A-B142-7B96AC80C124}" type="slidenum">
              <a:rPr lang="en-GB"/>
              <a:pPr>
                <a:defRPr/>
              </a:pPr>
              <a:t>33</a:t>
            </a:fld>
            <a:endParaRPr lang="en-GB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Thank you for your attention</a:t>
            </a:r>
          </a:p>
        </p:txBody>
      </p:sp>
      <p:pic>
        <p:nvPicPr>
          <p:cNvPr id="23556" name="Picture 3" descr="eram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8350" y="1600200"/>
            <a:ext cx="3417888" cy="2182813"/>
          </a:xfrm>
          <a:noFill/>
        </p:spPr>
      </p:pic>
      <p:pic>
        <p:nvPicPr>
          <p:cNvPr id="23557" name="Picture 4" descr="polic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786313" y="1600200"/>
            <a:ext cx="3817937" cy="2182813"/>
          </a:xfrm>
          <a:noFill/>
        </p:spPr>
      </p:pic>
      <p:pic>
        <p:nvPicPr>
          <p:cNvPr id="23558" name="Picture 5" descr="khawju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803275" y="3940175"/>
            <a:ext cx="3346450" cy="2185988"/>
          </a:xfrm>
          <a:noFill/>
        </p:spPr>
      </p:pic>
      <p:pic>
        <p:nvPicPr>
          <p:cNvPr id="23559" name="Picture 6" descr="P1060849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722813" y="3940175"/>
            <a:ext cx="3887787" cy="21859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61EB1A7-8F90-4C97-85DE-47DA7576C55A}" type="slidenum">
              <a:rPr lang="en-GB"/>
              <a:pPr>
                <a:defRPr/>
              </a:pPr>
              <a:t>34</a:t>
            </a:fld>
            <a:endParaRPr lang="en-GB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Any question</a:t>
            </a:r>
          </a:p>
        </p:txBody>
      </p:sp>
      <p:pic>
        <p:nvPicPr>
          <p:cNvPr id="24580" name="Picture 9" descr="reflecting-pool-iran-738842-sw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20763" y="1600200"/>
            <a:ext cx="2914650" cy="2182813"/>
          </a:xfrm>
          <a:noFill/>
        </p:spPr>
      </p:pic>
      <p:pic>
        <p:nvPicPr>
          <p:cNvPr id="24581" name="Picture 10" descr="iran--ostan-e-kermanshah--5421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211763" y="1600200"/>
            <a:ext cx="2914650" cy="2182813"/>
          </a:xfrm>
          <a:noFill/>
        </p:spPr>
      </p:pic>
      <p:pic>
        <p:nvPicPr>
          <p:cNvPr id="24582" name="Picture 11" descr="view_of_kermanshah_1_galleryfull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017588" y="3940175"/>
            <a:ext cx="2917825" cy="2185988"/>
          </a:xfrm>
          <a:noFill/>
        </p:spPr>
      </p:pic>
      <p:pic>
        <p:nvPicPr>
          <p:cNvPr id="24583" name="Picture 15" descr="untitled78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211763" y="3940175"/>
            <a:ext cx="2914650" cy="21859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BDFA16C-A41D-4256-B674-81A31B685302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2000" b="1" smtClean="0"/>
              <a:t>Comparison of the contents and processes of SSME programmes in the UK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566102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GB" sz="1200" b="1" smtClean="0"/>
              <a:t>Program characteristics</a:t>
            </a:r>
            <a:r>
              <a:rPr lang="en-GB" sz="1200" b="1" u="sng" smtClean="0"/>
              <a:t>                   DESMOND                           EPP              X-PERT          DAFNE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1200" b="1" u="sng" smtClean="0"/>
              <a:t>Attributes</a:t>
            </a:r>
            <a:r>
              <a:rPr lang="en-GB" sz="1200" smtClean="0"/>
              <a:t>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1200" smtClean="0"/>
              <a:t>Diabetes specific                                         </a:t>
            </a:r>
            <a:r>
              <a:rPr lang="en-GB" altLang="zh-CN" sz="1200" smtClean="0">
                <a:ea typeface="宋体" pitchFamily="2" charset="-122"/>
              </a:rPr>
              <a:t>✓ (newly diagnosed)                             ✓                   ✓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  Type 1 diabetes                                                                                ✓                                             ✓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  Type 2 diabetes                                         ✓                                   ✓                   ✓      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Peer led                                                                                                ✓                   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Professional led                                           ✓                                                             ✓                    ✓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Session length                                   half-day course hours            2.5 hours              2.5h               5 days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                                                           (6 hours)                              ( 6 weeks)            (6 weeks)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Start                                                         2003                               2002                  2003                   1980s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Regular follow up sessions                                                                                          ✓                     ✓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Country                                                  UK                         in  many countries              UK                    UK- -and other countries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altLang="zh-CN" sz="1200" smtClean="0">
                <a:ea typeface="宋体" pitchFamily="2" charset="-122"/>
              </a:rPr>
              <a:t>      </a:t>
            </a:r>
            <a:endParaRPr lang="en-GB" altLang="zh-CN" sz="1200" b="1" u="sng" smtClean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b="1" u="sng" smtClean="0">
                <a:ea typeface="宋体" pitchFamily="2" charset="-122"/>
              </a:rPr>
              <a:t>                                                               DESMOND                    EPP              X-PERT              DAFNE</a:t>
            </a:r>
            <a:r>
              <a:rPr lang="en-GB" altLang="zh-CN" sz="1200" u="sng" smtClean="0">
                <a:ea typeface="宋体" pitchFamily="2" charset="-122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GB" altLang="zh-CN" sz="1200" b="1" u="sng" smtClean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b="1" u="sng" smtClean="0">
                <a:ea typeface="宋体" pitchFamily="2" charset="-122"/>
              </a:rPr>
              <a:t>Content</a:t>
            </a:r>
            <a:r>
              <a:rPr lang="en-GB" altLang="zh-CN" sz="1200" smtClean="0">
                <a:ea typeface="宋体" pitchFamily="2" charset="-122"/>
              </a:rPr>
              <a:t>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 Goal setting                                                 ✓                             ✓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   What is diabetes?                                       ✓                                                       ✓                            ✓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   Weight management                                 ✓                                                        ✓       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   Carbohydrate awareness                           ✓                                                         ✓                           ✓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   Supermarket tour                                                                                                   ✓    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   Complication of diabetes                          ✓                                                          ✓                           ✓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   Anger/fear/frustration                                                                  ✓                          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   Depression                                                                                   ✓                               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   Better breathing                                                                           ✓                         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   </a:t>
            </a:r>
            <a:r>
              <a:rPr lang="de-DE" altLang="zh-CN" sz="1200" smtClean="0">
                <a:ea typeface="宋体" pitchFamily="2" charset="-122"/>
              </a:rPr>
              <a:t>Fatigue Management                                                                   ✓                             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altLang="zh-CN" sz="1200" smtClean="0">
                <a:ea typeface="宋体" pitchFamily="2" charset="-122"/>
              </a:rPr>
              <a:t>    Nutrition in diabetes                                 ✓                                                          ✓                           ✓                              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altLang="zh-CN" sz="1200" smtClean="0">
                <a:ea typeface="宋体" pitchFamily="2" charset="-122"/>
              </a:rPr>
              <a:t>    </a:t>
            </a:r>
            <a:r>
              <a:rPr lang="en-GB" altLang="zh-CN" sz="1200" smtClean="0">
                <a:ea typeface="宋体" pitchFamily="2" charset="-122"/>
              </a:rPr>
              <a:t>Medication in diabetes                             ✓                                                          ✓                          ✓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  Cognitive techniques                                                                      ✓                       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   Communications                                                                           ✓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zh-CN" sz="1200" smtClean="0">
                <a:ea typeface="宋体" pitchFamily="2" charset="-122"/>
              </a:rPr>
              <a:t>     problem solving                                                                           ✓ </a:t>
            </a:r>
            <a:endParaRPr lang="en-GB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6495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13089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 </a:t>
            </a:r>
          </a:p>
          <a:p>
            <a:pPr lvl="0"/>
            <a:r>
              <a:rPr lang="en-GB" dirty="0"/>
              <a:t>How do patients with diabetes become aware of SSMEs?</a:t>
            </a:r>
          </a:p>
          <a:p>
            <a:pPr lvl="0"/>
            <a:r>
              <a:rPr lang="en-GB" dirty="0"/>
              <a:t>How do patients with diabetes access SSMEs?</a:t>
            </a:r>
          </a:p>
          <a:p>
            <a:pPr lvl="0"/>
            <a:r>
              <a:rPr lang="en-GB" dirty="0"/>
              <a:t>What are the barriers and levers to participation?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78581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effectLst/>
                <a:latin typeface="Times New Roman"/>
                <a:ea typeface="SimSun"/>
              </a:rPr>
              <a:t>The number of patients who were invited to take part in interview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7416824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8157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8229600" cy="1143000"/>
          </a:xfrm>
        </p:spPr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966668068"/>
              </p:ext>
            </p:extLst>
          </p:nvPr>
        </p:nvGraphicFramePr>
        <p:xfrm>
          <a:off x="2051720" y="1556792"/>
          <a:ext cx="4176464" cy="5239379"/>
        </p:xfrm>
        <a:graphic>
          <a:graphicData uri="http://schemas.openxmlformats.org/drawingml/2006/table">
            <a:tbl>
              <a:tblPr firstRow="1" firstCol="1" bandRow="1"/>
              <a:tblGrid>
                <a:gridCol w="2930851"/>
                <a:gridCol w="1245613"/>
              </a:tblGrid>
              <a:tr h="147508">
                <a:tc>
                  <a:txBody>
                    <a:bodyPr/>
                    <a:lstStyle/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Demographic variables</a:t>
                      </a: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Times New Roman"/>
                          <a:ea typeface="SimSun"/>
                          <a:cs typeface="Arial"/>
                        </a:rPr>
                        <a:t>n</a:t>
                      </a:r>
                      <a:endParaRPr lang="en-GB" sz="1800" b="1" dirty="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361">
                <a:tc>
                  <a:txBody>
                    <a:bodyPr/>
                    <a:lstStyle/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Age (</a:t>
                      </a:r>
                      <a:r>
                        <a:rPr lang="en-GB" sz="1400" b="1" dirty="0" err="1">
                          <a:effectLst/>
                          <a:latin typeface="Times New Roman"/>
                          <a:ea typeface="SimSun"/>
                          <a:cs typeface="Arial"/>
                        </a:rPr>
                        <a:t>yr</a:t>
                      </a: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)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24 to 40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41 to 60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61 to 75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missing data</a:t>
                      </a: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4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4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6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2</a:t>
                      </a: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361">
                <a:tc>
                  <a:txBody>
                    <a:bodyPr/>
                    <a:lstStyle/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Self reported ethnicity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White British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Black British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Other whites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South Asian</a:t>
                      </a: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9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2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2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3</a:t>
                      </a: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361">
                <a:tc>
                  <a:txBody>
                    <a:bodyPr/>
                    <a:lstStyle/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Education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No formal qualification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A/S, GNVQ, GCSE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Degree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Higher degree (Master/PhD)</a:t>
                      </a: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5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4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5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2</a:t>
                      </a: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488">
                <a:tc>
                  <a:txBody>
                    <a:bodyPr/>
                    <a:lstStyle/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Employment status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Retired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Part time paid employment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Full time paid employment</a:t>
                      </a: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6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6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4</a:t>
                      </a: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488">
                <a:tc>
                  <a:txBody>
                    <a:bodyPr/>
                    <a:lstStyle/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Duration of diabetes (yr)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1 to 10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11 to 20</a:t>
                      </a:r>
                    </a:p>
                    <a:p>
                      <a:pPr marR="57785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     &gt;21</a:t>
                      </a: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8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5</a:t>
                      </a:r>
                    </a:p>
                    <a:p>
                      <a:pPr marR="57785"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3</a:t>
                      </a: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9896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In data analysis different themes are emerged and grouped into two main categories including </a:t>
            </a:r>
            <a:r>
              <a:rPr lang="en-GB" i="1" dirty="0" smtClean="0">
                <a:solidFill>
                  <a:srgbClr val="FF0000"/>
                </a:solidFill>
              </a:rPr>
              <a:t>factors influencing awareness of the SSMEs</a:t>
            </a:r>
            <a:r>
              <a:rPr lang="en-GB" dirty="0" smtClean="0"/>
              <a:t>; and </a:t>
            </a:r>
            <a:r>
              <a:rPr lang="en-GB" i="1" dirty="0" smtClean="0">
                <a:solidFill>
                  <a:srgbClr val="FF0000"/>
                </a:solidFill>
              </a:rPr>
              <a:t>factors affecting SSME programme attendance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245</TotalTime>
  <Words>1986</Words>
  <Application>Microsoft Office PowerPoint</Application>
  <PresentationFormat>On-screen Show (4:3)</PresentationFormat>
  <Paragraphs>182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Median</vt:lpstr>
      <vt:lpstr>The Exploration of the Underlying Factors Relevant to a Lack of Awareness/Attendance of Patients the Self-Management Education Programs</vt:lpstr>
      <vt:lpstr>Diabetes prevalence in the UK (Source: Diabetes UK)</vt:lpstr>
      <vt:lpstr>Impacts of diabetes on the healthcare system in the UK</vt:lpstr>
      <vt:lpstr>Comparison of the contents and processes of SSME programmes in the UK</vt:lpstr>
      <vt:lpstr>Slide 5</vt:lpstr>
      <vt:lpstr>Research questions</vt:lpstr>
      <vt:lpstr>The number of patients who were invited to take part in interview</vt:lpstr>
      <vt:lpstr>Slide 8</vt:lpstr>
      <vt:lpstr>Results</vt:lpstr>
      <vt:lpstr>Factors influencing awareness of SSMEs</vt:lpstr>
      <vt:lpstr>Continued</vt:lpstr>
      <vt:lpstr>Continued</vt:lpstr>
      <vt:lpstr>Factors influencing awareness of SSMEs</vt:lpstr>
      <vt:lpstr>Continued</vt:lpstr>
      <vt:lpstr>Factors influencing awareness of SSMEs</vt:lpstr>
      <vt:lpstr>Factors affecting SSME programme attendance</vt:lpstr>
      <vt:lpstr>Factors affecting SSME programme attendance</vt:lpstr>
      <vt:lpstr>Slide 18</vt:lpstr>
      <vt:lpstr>Slide 19</vt:lpstr>
      <vt:lpstr>Slide 20</vt:lpstr>
      <vt:lpstr>Factors affecting SSME programme attendance</vt:lpstr>
      <vt:lpstr>Slide 22</vt:lpstr>
      <vt:lpstr>Slide 23</vt:lpstr>
      <vt:lpstr>Slide 24</vt:lpstr>
      <vt:lpstr>Slide 25</vt:lpstr>
      <vt:lpstr> Discussion</vt:lpstr>
      <vt:lpstr>Slide 27</vt:lpstr>
      <vt:lpstr>Slide 28</vt:lpstr>
      <vt:lpstr>Slide 29</vt:lpstr>
      <vt:lpstr>Slide 30</vt:lpstr>
      <vt:lpstr>Slide 31</vt:lpstr>
      <vt:lpstr>Conclusions </vt:lpstr>
      <vt:lpstr>Thank you for your attention</vt:lpstr>
      <vt:lpstr>Any question</vt:lpstr>
    </vt:vector>
  </TitlesOfParts>
  <Company>Office07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influencing awareness of/and attendance structured self-management education programmes: a qualitative study on patients with diabetes</dc:title>
  <dc:creator>Ashtarian</dc:creator>
  <cp:lastModifiedBy>dr-o</cp:lastModifiedBy>
  <cp:revision>30</cp:revision>
  <dcterms:created xsi:type="dcterms:W3CDTF">2012-02-16T19:54:22Z</dcterms:created>
  <dcterms:modified xsi:type="dcterms:W3CDTF">2015-05-18T07:21:37Z</dcterms:modified>
</cp:coreProperties>
</file>