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258" r:id="rId4"/>
    <p:sldId id="287" r:id="rId5"/>
    <p:sldId id="288" r:id="rId6"/>
    <p:sldId id="289" r:id="rId7"/>
    <p:sldId id="290" r:id="rId8"/>
    <p:sldId id="291" r:id="rId9"/>
    <p:sldId id="292" r:id="rId10"/>
    <p:sldId id="301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C1027-9055-4AE7-B613-A5667B8A419E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5AF1E-3967-42F4-AC29-DC213327ED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7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200" dirty="0" smtClean="0"/>
              <a:t>Optimal effectiveness and sustainability of health promotion programs depend on application of such principles as target populations’ participation, and voluntary adoption and application of the changes. </a:t>
            </a:r>
          </a:p>
          <a:p>
            <a:pPr marL="0" indent="0"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200" dirty="0" smtClean="0"/>
              <a:t>Empowerment is one of these principles. It refers to increasing people’s control over decisions, lifestyle and activities that affect their health. This approach tries to develop self-esteem, self-management and self-control and make changes in behavior. Empowering has  an important role in encouraging people to change their lifestyle.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5AF1E-3967-42F4-AC29-DC213327ED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2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2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7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9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3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7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16832"/>
            <a:ext cx="8610600" cy="3417168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 smtClean="0">
                <a:cs typeface="Times New Roman" pitchFamily="18" charset="0"/>
              </a:rPr>
              <a:t>Title</a:t>
            </a:r>
            <a:r>
              <a:rPr lang="en-US" sz="3600" b="1" dirty="0" smtClean="0">
                <a:latin typeface="Bookman Old Style" pitchFamily="18" charset="0"/>
              </a:rPr>
              <a:t>:</a:t>
            </a:r>
            <a:br>
              <a:rPr lang="en-US" sz="3600" b="1" dirty="0" smtClean="0">
                <a:latin typeface="Bookman Old Style" pitchFamily="18" charset="0"/>
              </a:rPr>
            </a:br>
            <a:r>
              <a:rPr lang="en-US" sz="3600" b="1" dirty="0" smtClean="0"/>
              <a:t>Effects of an osteoporosis prevention training program on physical activity-related stages of change and self-efficacy among university students, Shiraz, Iran: a randomized clinical trial</a:t>
            </a:r>
            <a:r>
              <a:rPr lang="en-US" sz="3600" b="1" dirty="0" smtClean="0">
                <a:latin typeface="Bookman Old Style" pitchFamily="18" charset="0"/>
              </a:rPr>
              <a:t> </a:t>
            </a:r>
            <a:endParaRPr lang="en-US" sz="3600" b="1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334000"/>
            <a:ext cx="6400800" cy="1152128"/>
          </a:xfrm>
        </p:spPr>
        <p:txBody>
          <a:bodyPr anchor="ctr">
            <a:normAutofit lnSpcReduction="1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MOHAMMAD HOSSIEN KAVEH 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and Co-researchers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9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Ethical consideration:</a:t>
            </a:r>
          </a:p>
          <a:p>
            <a:pPr lvl="1"/>
            <a:r>
              <a:rPr lang="en-US" dirty="0" smtClean="0"/>
              <a:t>Informed consents</a:t>
            </a:r>
          </a:p>
          <a:p>
            <a:pPr lvl="1"/>
            <a:r>
              <a:rPr lang="en-US" dirty="0" smtClean="0"/>
              <a:t>The research project was approved by the research council as well as ethics committee of shiraz University of medical Sciences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7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00" t="38142" r="10833" b="9981"/>
          <a:stretch>
            <a:fillRect/>
          </a:stretch>
        </p:blipFill>
        <p:spPr bwMode="auto">
          <a:xfrm>
            <a:off x="424218" y="1417638"/>
            <a:ext cx="8229600" cy="510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065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00" t="44071" r="10833" b="20356"/>
          <a:stretch>
            <a:fillRect/>
          </a:stretch>
        </p:blipFill>
        <p:spPr bwMode="auto">
          <a:xfrm>
            <a:off x="475397" y="1417638"/>
            <a:ext cx="8229600" cy="519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7002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137" t="31989" r="10244" b="34339"/>
          <a:stretch>
            <a:fillRect/>
          </a:stretch>
        </p:blipFill>
        <p:spPr bwMode="auto">
          <a:xfrm>
            <a:off x="152400" y="1417638"/>
            <a:ext cx="8839199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280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5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Changes imply that planned educational program is an important mechanism for behavior change</a:t>
            </a:r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Karimzadeh</a:t>
            </a:r>
            <a:r>
              <a:rPr lang="en-US" dirty="0" smtClean="0"/>
              <a:t> </a:t>
            </a:r>
            <a:r>
              <a:rPr lang="en-US" dirty="0"/>
              <a:t>(2007), </a:t>
            </a:r>
            <a:endParaRPr lang="en-US" dirty="0" smtClean="0"/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Annesi</a:t>
            </a:r>
            <a:r>
              <a:rPr lang="en-US" dirty="0" smtClean="0"/>
              <a:t> </a:t>
            </a:r>
            <a:r>
              <a:rPr lang="en-US" dirty="0"/>
              <a:t>(2010), </a:t>
            </a:r>
            <a:endParaRPr lang="en-US" dirty="0" smtClean="0"/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Moeini</a:t>
            </a:r>
            <a:r>
              <a:rPr lang="en-US" dirty="0" smtClean="0"/>
              <a:t> </a:t>
            </a:r>
            <a:r>
              <a:rPr lang="en-US" dirty="0"/>
              <a:t>(2010</a:t>
            </a:r>
            <a:r>
              <a:rPr lang="en-US" dirty="0" smtClean="0"/>
              <a:t>)</a:t>
            </a:r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Sharifirad</a:t>
            </a:r>
            <a:r>
              <a:rPr lang="en-US" dirty="0"/>
              <a:t> </a:t>
            </a:r>
            <a:r>
              <a:rPr lang="en-US" dirty="0" smtClean="0"/>
              <a:t>(2009)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3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Study limitation:</a:t>
            </a:r>
          </a:p>
          <a:p>
            <a:pPr marL="0" indent="0" algn="just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/>
              <a:t>Using self-report as a way of gathering data</a:t>
            </a:r>
          </a:p>
          <a:p>
            <a:pPr marL="0" indent="0" algn="just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/>
              <a:t>This study was carried out in shiraz UMS</a:t>
            </a:r>
            <a:endParaRPr lang="en-US" dirty="0"/>
          </a:p>
          <a:p>
            <a:pPr marL="0" indent="0" algn="just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/>
              <a:t>This </a:t>
            </a:r>
            <a:r>
              <a:rPr lang="en-US" dirty="0"/>
              <a:t>study had no long-term follow-up 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7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Conclusion: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According to the results of the present study, developing and implementing educational interventions based on using interactive teaching methods and appropriate patterns should be considered for adolescents and young adults. 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Also, further trials using various methods and theories are recommended.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66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2895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Gill Sans Ultra Bold" panose="020B0A02020104020203" pitchFamily="34" charset="0"/>
                <a:cs typeface="IranNastaliq" pitchFamily="18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39035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Mohammad </a:t>
            </a:r>
            <a:r>
              <a:rPr lang="en-US" dirty="0" err="1" smtClean="0"/>
              <a:t>Hossien</a:t>
            </a:r>
            <a:r>
              <a:rPr lang="en-US" dirty="0" smtClean="0"/>
              <a:t> </a:t>
            </a:r>
            <a:r>
              <a:rPr lang="en-US" dirty="0" err="1" smtClean="0"/>
              <a:t>Kaveh</a:t>
            </a:r>
            <a:r>
              <a:rPr lang="en-US" dirty="0" smtClean="0"/>
              <a:t> ,</a:t>
            </a:r>
          </a:p>
          <a:p>
            <a:r>
              <a:rPr lang="en-US" dirty="0" err="1" smtClean="0"/>
              <a:t>Monire</a:t>
            </a:r>
            <a:r>
              <a:rPr lang="en-US" dirty="0" smtClean="0"/>
              <a:t> </a:t>
            </a:r>
            <a:r>
              <a:rPr lang="en-US" dirty="0" err="1" smtClean="0"/>
              <a:t>Golij</a:t>
            </a:r>
            <a:r>
              <a:rPr lang="en-US" dirty="0" smtClean="0"/>
              <a:t> , </a:t>
            </a:r>
          </a:p>
          <a:p>
            <a:r>
              <a:rPr lang="en-US" dirty="0" err="1" smtClean="0"/>
              <a:t>Mahin</a:t>
            </a:r>
            <a:r>
              <a:rPr lang="en-US" dirty="0" smtClean="0"/>
              <a:t> </a:t>
            </a:r>
            <a:r>
              <a:rPr lang="en-US" dirty="0" err="1" smtClean="0"/>
              <a:t>Nazari</a:t>
            </a:r>
            <a:r>
              <a:rPr lang="en-US" dirty="0" smtClean="0"/>
              <a:t> , </a:t>
            </a:r>
          </a:p>
          <a:p>
            <a:r>
              <a:rPr lang="en-US" dirty="0" err="1" smtClean="0"/>
              <a:t>Zohreh</a:t>
            </a:r>
            <a:r>
              <a:rPr lang="en-US" dirty="0" smtClean="0"/>
              <a:t> </a:t>
            </a:r>
            <a:r>
              <a:rPr lang="en-US" dirty="0" err="1" smtClean="0"/>
              <a:t>Mazloom</a:t>
            </a:r>
            <a:r>
              <a:rPr lang="en-US" dirty="0" smtClean="0"/>
              <a:t> , and</a:t>
            </a:r>
          </a:p>
          <a:p>
            <a:r>
              <a:rPr lang="en-US" dirty="0" smtClean="0"/>
              <a:t>Abbas </a:t>
            </a:r>
            <a:r>
              <a:rPr lang="en-US" dirty="0" err="1" smtClean="0"/>
              <a:t>Rezaeian</a:t>
            </a:r>
            <a:r>
              <a:rPr lang="en-US" dirty="0" smtClean="0"/>
              <a:t> </a:t>
            </a:r>
            <a:r>
              <a:rPr lang="en-US" dirty="0" err="1" smtClean="0"/>
              <a:t>Zadeh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4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Osteoporosis is a major problem in today's world. 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In the Americas and Europe, 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osteoporotic fractures account for 2.8 million disability-adjusted life years (DALYs) annually, and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in Iran it is over 36761 years.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035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Promoting physical activity, as an important preventive strategy. </a:t>
            </a:r>
          </a:p>
          <a:p>
            <a:r>
              <a:rPr lang="en-US" dirty="0" smtClean="0"/>
              <a:t>But how?</a:t>
            </a:r>
          </a:p>
          <a:p>
            <a:r>
              <a:rPr lang="en-US" dirty="0" smtClean="0"/>
              <a:t>By which methods?</a:t>
            </a:r>
          </a:p>
          <a:p>
            <a:pPr lvl="1"/>
            <a:r>
              <a:rPr lang="en-US" dirty="0" smtClean="0"/>
              <a:t>Education (empowerment)!</a:t>
            </a:r>
          </a:p>
          <a:p>
            <a:pPr lvl="1"/>
            <a:r>
              <a:rPr lang="en-US" dirty="0" smtClean="0"/>
              <a:t>Environmental support!</a:t>
            </a:r>
          </a:p>
          <a:p>
            <a:r>
              <a:rPr lang="en-US" dirty="0" smtClean="0"/>
              <a:t>Which factors should be taken into account?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6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Knowledge-Practice gap!	</a:t>
            </a:r>
          </a:p>
          <a:p>
            <a:pPr lvl="1"/>
            <a:r>
              <a:rPr lang="en-US" b="1" dirty="0" smtClean="0"/>
              <a:t>There was a few similar studies!</a:t>
            </a:r>
          </a:p>
          <a:p>
            <a:pPr lvl="1"/>
            <a:r>
              <a:rPr lang="en-US" b="1" dirty="0" smtClean="0"/>
              <a:t>Focusing on factual information!</a:t>
            </a:r>
          </a:p>
          <a:p>
            <a:pPr lvl="1"/>
            <a:r>
              <a:rPr lang="en-US" b="1" dirty="0" smtClean="0"/>
              <a:t>Biomedical (behavior-change) approach!</a:t>
            </a:r>
          </a:p>
          <a:p>
            <a:pPr lvl="1"/>
            <a:r>
              <a:rPr lang="en-US" b="1" dirty="0" smtClean="0"/>
              <a:t>Are interventions tailored to the needs/conditions of audiences?</a:t>
            </a:r>
          </a:p>
          <a:p>
            <a:pPr lvl="1"/>
            <a:r>
              <a:rPr lang="en-US" b="1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8536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study purpose:</a:t>
            </a:r>
          </a:p>
          <a:p>
            <a:pPr lvl="1"/>
            <a:r>
              <a:rPr lang="en-US" b="1" dirty="0" smtClean="0"/>
              <a:t>To assess the effects </a:t>
            </a:r>
            <a:r>
              <a:rPr lang="en-US" b="1" dirty="0"/>
              <a:t>of an osteoporosis prevention training program on physical activity-related stages of change and self-efficacy among university students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9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Methods: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Educational </a:t>
            </a:r>
            <a:r>
              <a:rPr lang="en-US" dirty="0"/>
              <a:t>randomized control trial 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Study population: female students in Shiraz </a:t>
            </a:r>
            <a:r>
              <a:rPr lang="en-US" dirty="0"/>
              <a:t>University </a:t>
            </a:r>
            <a:r>
              <a:rPr lang="en-US" dirty="0" smtClean="0"/>
              <a:t>of Medical </a:t>
            </a:r>
            <a:r>
              <a:rPr lang="en-US" dirty="0"/>
              <a:t>Sciences 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Sample: 152 (</a:t>
            </a:r>
            <a:r>
              <a:rPr lang="en-US" dirty="0"/>
              <a:t>76 in experimental and 76 in control groups.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Sampling: </a:t>
            </a:r>
            <a:r>
              <a:rPr lang="en-US" dirty="0" smtClean="0"/>
              <a:t>stratified- </a:t>
            </a:r>
            <a:r>
              <a:rPr lang="en-US" dirty="0"/>
              <a:t>cluster sampling method.</a:t>
            </a:r>
          </a:p>
        </p:txBody>
      </p:sp>
    </p:spTree>
    <p:extLst>
      <p:ext uri="{BB962C8B-B14F-4D97-AF65-F5344CB8AC3E}">
        <p14:creationId xmlns:p14="http://schemas.microsoft.com/office/powerpoint/2010/main" val="123564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Intervention:</a:t>
            </a:r>
          </a:p>
          <a:p>
            <a:pPr lvl="1"/>
            <a:r>
              <a:rPr lang="en-US" dirty="0" smtClean="0"/>
              <a:t>four </a:t>
            </a:r>
            <a:r>
              <a:rPr lang="en-US" dirty="0"/>
              <a:t>120-minute </a:t>
            </a:r>
            <a:r>
              <a:rPr lang="en-US" dirty="0" smtClean="0"/>
              <a:t>training sessions</a:t>
            </a:r>
            <a:r>
              <a:rPr lang="en-US" dirty="0"/>
              <a:t>, using interactive teaching-learning methods such as problem-based learning (PBL) and </a:t>
            </a:r>
            <a:r>
              <a:rPr lang="en-US" dirty="0" smtClean="0"/>
              <a:t>small group techniques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addition </a:t>
            </a:r>
            <a:r>
              <a:rPr lang="en-US" dirty="0" smtClean="0"/>
              <a:t>video clips, brochures and SMS contacts were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7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Measurements:</a:t>
            </a:r>
          </a:p>
          <a:p>
            <a:pPr lvl="1"/>
            <a:r>
              <a:rPr lang="en-US" dirty="0" smtClean="0"/>
              <a:t>Pretest</a:t>
            </a:r>
          </a:p>
          <a:p>
            <a:pPr lvl="1"/>
            <a:r>
              <a:rPr lang="en-US" dirty="0" smtClean="0"/>
              <a:t>2 posttests:</a:t>
            </a:r>
          </a:p>
          <a:p>
            <a:pPr lvl="2"/>
            <a:r>
              <a:rPr lang="en-US" dirty="0" smtClean="0"/>
              <a:t>One week </a:t>
            </a:r>
          </a:p>
          <a:p>
            <a:pPr lvl="2"/>
            <a:r>
              <a:rPr lang="en-US" dirty="0" smtClean="0"/>
              <a:t>Six week after intervention</a:t>
            </a:r>
          </a:p>
          <a:p>
            <a:pPr lvl="1"/>
            <a:r>
              <a:rPr lang="en-US" dirty="0" smtClean="0"/>
              <a:t>Tools:</a:t>
            </a:r>
          </a:p>
          <a:p>
            <a:pPr lvl="2"/>
            <a:r>
              <a:rPr lang="en-US" dirty="0"/>
              <a:t>Stages of Exercise Change </a:t>
            </a:r>
            <a:r>
              <a:rPr lang="en-US" dirty="0" smtClean="0"/>
              <a:t>Questionnaire, created </a:t>
            </a:r>
            <a:r>
              <a:rPr lang="en-US" dirty="0"/>
              <a:t>by Marcus and </a:t>
            </a:r>
            <a:r>
              <a:rPr lang="en-US" dirty="0" smtClean="0"/>
              <a:t>colleagues(</a:t>
            </a:r>
            <a:r>
              <a:rPr lang="en-US" dirty="0"/>
              <a:t>Kappa </a:t>
            </a:r>
            <a:r>
              <a:rPr lang="en-US" dirty="0" smtClean="0"/>
              <a:t>coefficient: .78)</a:t>
            </a:r>
          </a:p>
          <a:p>
            <a:pPr lvl="2"/>
            <a:r>
              <a:rPr lang="en-US" dirty="0" smtClean="0"/>
              <a:t>A researcher-made self-efficacy questionnaire (alpha: .88)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4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450</Words>
  <Application>Microsoft Office PowerPoint</Application>
  <PresentationFormat>On-screen Show (4:3)</PresentationFormat>
  <Paragraphs>65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Gill Sans Ultra Bold</vt:lpstr>
      <vt:lpstr>IranNastaliq</vt:lpstr>
      <vt:lpstr>Times New Roman</vt:lpstr>
      <vt:lpstr>Wingdings</vt:lpstr>
      <vt:lpstr>Office Theme</vt:lpstr>
      <vt:lpstr>Title: Effects of an osteoporosis prevention training program on physical activity-related stages of change and self-efficacy among university students, Shiraz, Iran: a randomized clinical trial 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findings</vt:lpstr>
      <vt:lpstr>PowerPoint Presentation</vt:lpstr>
      <vt:lpstr>PowerPoint Presentation</vt:lpstr>
      <vt:lpstr>PowerPoint Presentation</vt:lpstr>
      <vt:lpstr>Discussion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</dc:title>
  <dc:creator>web master</dc:creator>
  <cp:lastModifiedBy>kums</cp:lastModifiedBy>
  <cp:revision>194</cp:revision>
  <dcterms:created xsi:type="dcterms:W3CDTF">2015-04-27T09:57:24Z</dcterms:created>
  <dcterms:modified xsi:type="dcterms:W3CDTF">2015-05-19T09:57:19Z</dcterms:modified>
</cp:coreProperties>
</file>