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924" r:id="rId1"/>
  </p:sldMasterIdLst>
  <p:notesMasterIdLst>
    <p:notesMasterId r:id="rId36"/>
  </p:notesMasterIdLst>
  <p:sldIdLst>
    <p:sldId id="439" r:id="rId2"/>
    <p:sldId id="320" r:id="rId3"/>
    <p:sldId id="449" r:id="rId4"/>
    <p:sldId id="433" r:id="rId5"/>
    <p:sldId id="435" r:id="rId6"/>
    <p:sldId id="441" r:id="rId7"/>
    <p:sldId id="450" r:id="rId8"/>
    <p:sldId id="443" r:id="rId9"/>
    <p:sldId id="318" r:id="rId10"/>
    <p:sldId id="316" r:id="rId11"/>
    <p:sldId id="324" r:id="rId12"/>
    <p:sldId id="325" r:id="rId13"/>
    <p:sldId id="308" r:id="rId14"/>
    <p:sldId id="410" r:id="rId15"/>
    <p:sldId id="428" r:id="rId16"/>
    <p:sldId id="429" r:id="rId17"/>
    <p:sldId id="431" r:id="rId18"/>
    <p:sldId id="416" r:id="rId19"/>
    <p:sldId id="442" r:id="rId20"/>
    <p:sldId id="424" r:id="rId21"/>
    <p:sldId id="425" r:id="rId22"/>
    <p:sldId id="420" r:id="rId23"/>
    <p:sldId id="374" r:id="rId24"/>
    <p:sldId id="364" r:id="rId25"/>
    <p:sldId id="366" r:id="rId26"/>
    <p:sldId id="378" r:id="rId27"/>
    <p:sldId id="382" r:id="rId28"/>
    <p:sldId id="384" r:id="rId29"/>
    <p:sldId id="368" r:id="rId30"/>
    <p:sldId id="444" r:id="rId31"/>
    <p:sldId id="445" r:id="rId32"/>
    <p:sldId id="446" r:id="rId33"/>
    <p:sldId id="447" r:id="rId34"/>
    <p:sldId id="448" r:id="rId35"/>
  </p:sldIdLst>
  <p:sldSz cx="18002250" cy="10801350"/>
  <p:notesSz cx="6858000" cy="9144000"/>
  <p:defaultTextStyle>
    <a:defPPr>
      <a:defRPr lang="en-US"/>
    </a:defPPr>
    <a:lvl1pPr marL="0" algn="l" defTabSz="184980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24908" algn="l" defTabSz="184980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849806" algn="l" defTabSz="184980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774718" algn="l" defTabSz="184980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699625" algn="l" defTabSz="184980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624524" algn="l" defTabSz="184980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549429" algn="l" defTabSz="184980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474330" algn="l" defTabSz="184980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399240" algn="l" defTabSz="1849806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FA9"/>
    <a:srgbClr val="00FFCC"/>
    <a:srgbClr val="5BD4FF"/>
    <a:srgbClr val="A162D0"/>
    <a:srgbClr val="B33DF5"/>
    <a:srgbClr val="301F99"/>
    <a:srgbClr val="CC3300"/>
    <a:srgbClr val="3A14A4"/>
    <a:srgbClr val="4F2F89"/>
    <a:srgbClr val="543F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47" autoAdjust="0"/>
    <p:restoredTop sz="86323" autoAdjust="0"/>
  </p:normalViewPr>
  <p:slideViewPr>
    <p:cSldViewPr>
      <p:cViewPr>
        <p:scale>
          <a:sx n="40" d="100"/>
          <a:sy n="40" d="100"/>
        </p:scale>
        <p:origin x="-984" y="18"/>
      </p:cViewPr>
      <p:guideLst>
        <p:guide orient="horz" pos="3402"/>
        <p:guide pos="56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ecomp\Desktop\congres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ecomp\Desktop\Congress%20kermanshah\congres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ecomp\Desktop\congres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ecomp\Desktop\congres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ecomp\Desktop\congres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ecomp\Desktop\congres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Sheet1!$B$167</c:f>
              <c:strCache>
                <c:ptCount val="1"/>
                <c:pt idx="0">
                  <c:v>less than amount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Sheet1!$A$168:$A$172</c:f>
              <c:strCache>
                <c:ptCount val="5"/>
                <c:pt idx="0">
                  <c:v>Breads and Cereals</c:v>
                </c:pt>
                <c:pt idx="1">
                  <c:v>vegetable </c:v>
                </c:pt>
                <c:pt idx="2">
                  <c:v>fruit</c:v>
                </c:pt>
                <c:pt idx="3">
                  <c:v>Dairy Products</c:v>
                </c:pt>
                <c:pt idx="4">
                  <c:v>meat</c:v>
                </c:pt>
              </c:strCache>
            </c:strRef>
          </c:cat>
          <c:val>
            <c:numRef>
              <c:f>Sheet1!$B$168:$B$172</c:f>
              <c:numCache>
                <c:formatCode>General</c:formatCode>
                <c:ptCount val="5"/>
                <c:pt idx="0">
                  <c:v>8.4</c:v>
                </c:pt>
                <c:pt idx="1">
                  <c:v>97.2</c:v>
                </c:pt>
                <c:pt idx="2">
                  <c:v>37.799999999999997</c:v>
                </c:pt>
                <c:pt idx="3">
                  <c:v>78.099999999999994</c:v>
                </c:pt>
                <c:pt idx="4">
                  <c:v>60.2</c:v>
                </c:pt>
              </c:numCache>
            </c:numRef>
          </c:val>
        </c:ser>
        <c:ser>
          <c:idx val="1"/>
          <c:order val="1"/>
          <c:tx>
            <c:strRef>
              <c:f>Sheet1!$C$167</c:f>
              <c:strCache>
                <c:ptCount val="1"/>
                <c:pt idx="0">
                  <c:v>equal amount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Sheet1!$A$168:$A$172</c:f>
              <c:strCache>
                <c:ptCount val="5"/>
                <c:pt idx="0">
                  <c:v>Breads and Cereals</c:v>
                </c:pt>
                <c:pt idx="1">
                  <c:v>vegetable </c:v>
                </c:pt>
                <c:pt idx="2">
                  <c:v>fruit</c:v>
                </c:pt>
                <c:pt idx="3">
                  <c:v>Dairy Products</c:v>
                </c:pt>
                <c:pt idx="4">
                  <c:v>meat</c:v>
                </c:pt>
              </c:strCache>
            </c:strRef>
          </c:cat>
          <c:val>
            <c:numRef>
              <c:f>Sheet1!$C$168:$C$172</c:f>
              <c:numCache>
                <c:formatCode>General</c:formatCode>
                <c:ptCount val="5"/>
                <c:pt idx="0">
                  <c:v>21.5</c:v>
                </c:pt>
                <c:pt idx="1">
                  <c:v>2.8</c:v>
                </c:pt>
                <c:pt idx="2">
                  <c:v>39.4</c:v>
                </c:pt>
                <c:pt idx="3">
                  <c:v>21.9</c:v>
                </c:pt>
                <c:pt idx="4">
                  <c:v>25.1</c:v>
                </c:pt>
              </c:numCache>
            </c:numRef>
          </c:val>
        </c:ser>
        <c:ser>
          <c:idx val="2"/>
          <c:order val="2"/>
          <c:tx>
            <c:strRef>
              <c:f>Sheet1!$D$167</c:f>
              <c:strCache>
                <c:ptCount val="1"/>
                <c:pt idx="0">
                  <c:v>more than amount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cat>
            <c:strRef>
              <c:f>Sheet1!$A$168:$A$172</c:f>
              <c:strCache>
                <c:ptCount val="5"/>
                <c:pt idx="0">
                  <c:v>Breads and Cereals</c:v>
                </c:pt>
                <c:pt idx="1">
                  <c:v>vegetable </c:v>
                </c:pt>
                <c:pt idx="2">
                  <c:v>fruit</c:v>
                </c:pt>
                <c:pt idx="3">
                  <c:v>Dairy Products</c:v>
                </c:pt>
                <c:pt idx="4">
                  <c:v>meat</c:v>
                </c:pt>
              </c:strCache>
            </c:strRef>
          </c:cat>
          <c:val>
            <c:numRef>
              <c:f>Sheet1!$D$168:$D$172</c:f>
              <c:numCache>
                <c:formatCode>General</c:formatCode>
                <c:ptCount val="5"/>
                <c:pt idx="0">
                  <c:v>70.099999999999994</c:v>
                </c:pt>
                <c:pt idx="1">
                  <c:v>0</c:v>
                </c:pt>
                <c:pt idx="2">
                  <c:v>22.7</c:v>
                </c:pt>
                <c:pt idx="3">
                  <c:v>0</c:v>
                </c:pt>
                <c:pt idx="4">
                  <c:v>14.7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885120"/>
        <c:axId val="38875648"/>
      </c:barChart>
      <c:catAx>
        <c:axId val="748851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" pitchFamily="18" charset="0"/>
              </a:defRPr>
            </a:pPr>
            <a:endParaRPr lang="en-US"/>
          </a:p>
        </c:txPr>
        <c:crossAx val="38875648"/>
        <c:crosses val="autoZero"/>
        <c:auto val="1"/>
        <c:lblAlgn val="ctr"/>
        <c:lblOffset val="100"/>
        <c:noMultiLvlLbl val="0"/>
      </c:catAx>
      <c:valAx>
        <c:axId val="388756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488512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>
              <a:latin typeface="Times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32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A50FA9"/>
            </a:solidFill>
          </c:spPr>
          <c:invertIfNegative val="0"/>
          <c:dLbls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Sheet1!$C$212:$C$214</c:f>
              <c:strCache>
                <c:ptCount val="3"/>
                <c:pt idx="0">
                  <c:v>ID</c:v>
                </c:pt>
                <c:pt idx="1">
                  <c:v>IDA</c:v>
                </c:pt>
                <c:pt idx="2">
                  <c:v>Other Anemia</c:v>
                </c:pt>
              </c:strCache>
            </c:strRef>
          </c:cat>
          <c:val>
            <c:numRef>
              <c:f>Sheet1!$D$212:$D$214</c:f>
              <c:numCache>
                <c:formatCode>General</c:formatCode>
                <c:ptCount val="3"/>
                <c:pt idx="0">
                  <c:v>44</c:v>
                </c:pt>
                <c:pt idx="1">
                  <c:v>6.8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328960"/>
        <c:axId val="38877952"/>
      </c:barChart>
      <c:catAx>
        <c:axId val="76328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3200">
                <a:latin typeface="Times" pitchFamily="18" charset="0"/>
              </a:defRPr>
            </a:pPr>
            <a:endParaRPr lang="en-US"/>
          </a:p>
        </c:txPr>
        <c:crossAx val="38877952"/>
        <c:crosses val="autoZero"/>
        <c:auto val="1"/>
        <c:lblAlgn val="ctr"/>
        <c:lblOffset val="100"/>
        <c:noMultiLvlLbl val="0"/>
      </c:catAx>
      <c:valAx>
        <c:axId val="388779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+mn-lt"/>
              </a:defRPr>
            </a:pPr>
            <a:endParaRPr lang="en-US"/>
          </a:p>
        </c:txPr>
        <c:crossAx val="76328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Sheet1!$B$114</c:f>
              <c:strCache>
                <c:ptCount val="1"/>
                <c:pt idx="0">
                  <c:v>girl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Sheet1!$A$115:$A$119</c:f>
              <c:strCache>
                <c:ptCount val="5"/>
                <c:pt idx="0">
                  <c:v>Underweigth severe</c:v>
                </c:pt>
                <c:pt idx="1">
                  <c:v>Underweigth low</c:v>
                </c:pt>
                <c:pt idx="2">
                  <c:v>Normal</c:v>
                </c:pt>
                <c:pt idx="3">
                  <c:v>Overweigth</c:v>
                </c:pt>
                <c:pt idx="4">
                  <c:v>Obesity</c:v>
                </c:pt>
              </c:strCache>
            </c:strRef>
          </c:cat>
          <c:val>
            <c:numRef>
              <c:f>Sheet1!$B$115:$B$119</c:f>
              <c:numCache>
                <c:formatCode>General</c:formatCode>
                <c:ptCount val="5"/>
                <c:pt idx="0">
                  <c:v>3.91</c:v>
                </c:pt>
                <c:pt idx="1">
                  <c:v>12.9</c:v>
                </c:pt>
                <c:pt idx="2">
                  <c:v>64.849999999999994</c:v>
                </c:pt>
                <c:pt idx="3">
                  <c:v>14.15</c:v>
                </c:pt>
                <c:pt idx="4">
                  <c:v>4.18</c:v>
                </c:pt>
              </c:numCache>
            </c:numRef>
          </c:val>
        </c:ser>
        <c:ser>
          <c:idx val="1"/>
          <c:order val="1"/>
          <c:tx>
            <c:strRef>
              <c:f>Sheet1!$C$114</c:f>
              <c:strCache>
                <c:ptCount val="1"/>
                <c:pt idx="0">
                  <c:v>boy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Sheet1!$A$115:$A$119</c:f>
              <c:strCache>
                <c:ptCount val="5"/>
                <c:pt idx="0">
                  <c:v>Underweigth severe</c:v>
                </c:pt>
                <c:pt idx="1">
                  <c:v>Underweigth low</c:v>
                </c:pt>
                <c:pt idx="2">
                  <c:v>Normal</c:v>
                </c:pt>
                <c:pt idx="3">
                  <c:v>Overweigth</c:v>
                </c:pt>
                <c:pt idx="4">
                  <c:v>Obesity</c:v>
                </c:pt>
              </c:strCache>
            </c:strRef>
          </c:cat>
          <c:val>
            <c:numRef>
              <c:f>Sheet1!$C$115:$C$119</c:f>
              <c:numCache>
                <c:formatCode>General</c:formatCode>
                <c:ptCount val="5"/>
                <c:pt idx="0">
                  <c:v>1.47</c:v>
                </c:pt>
                <c:pt idx="1">
                  <c:v>15.68</c:v>
                </c:pt>
                <c:pt idx="2">
                  <c:v>66.27</c:v>
                </c:pt>
                <c:pt idx="3">
                  <c:v>13.21</c:v>
                </c:pt>
                <c:pt idx="4">
                  <c:v>4.34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76183040"/>
        <c:axId val="68781184"/>
      </c:barChart>
      <c:catAx>
        <c:axId val="761830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" pitchFamily="18" charset="0"/>
              </a:defRPr>
            </a:pPr>
            <a:endParaRPr lang="en-US"/>
          </a:p>
        </c:txPr>
        <c:crossAx val="68781184"/>
        <c:crosses val="autoZero"/>
        <c:auto val="1"/>
        <c:lblAlgn val="ctr"/>
        <c:lblOffset val="100"/>
        <c:noMultiLvlLbl val="0"/>
      </c:catAx>
      <c:valAx>
        <c:axId val="687811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percent of frequency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61830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8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Sheet1!$B$130</c:f>
              <c:strCache>
                <c:ptCount val="1"/>
                <c:pt idx="0">
                  <c:v>Stunting mild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Sheet1!$A$131:$A$132</c:f>
              <c:strCache>
                <c:ptCount val="2"/>
                <c:pt idx="0">
                  <c:v>girl</c:v>
                </c:pt>
                <c:pt idx="1">
                  <c:v>boy</c:v>
                </c:pt>
              </c:strCache>
            </c:strRef>
          </c:cat>
          <c:val>
            <c:numRef>
              <c:f>Sheet1!$B$131:$B$132</c:f>
              <c:numCache>
                <c:formatCode>General</c:formatCode>
                <c:ptCount val="2"/>
                <c:pt idx="0">
                  <c:v>8.6</c:v>
                </c:pt>
                <c:pt idx="1">
                  <c:v>8.6</c:v>
                </c:pt>
              </c:numCache>
            </c:numRef>
          </c:val>
        </c:ser>
        <c:ser>
          <c:idx val="1"/>
          <c:order val="1"/>
          <c:tx>
            <c:strRef>
              <c:f>Sheet1!$C$130</c:f>
              <c:strCache>
                <c:ptCount val="1"/>
                <c:pt idx="0">
                  <c:v>Stunting moderate &amp; severe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Sheet1!$A$131:$A$132</c:f>
              <c:strCache>
                <c:ptCount val="2"/>
                <c:pt idx="0">
                  <c:v>girl</c:v>
                </c:pt>
                <c:pt idx="1">
                  <c:v>boy</c:v>
                </c:pt>
              </c:strCache>
            </c:strRef>
          </c:cat>
          <c:val>
            <c:numRef>
              <c:f>Sheet1!$C$131:$C$132</c:f>
              <c:numCache>
                <c:formatCode>General</c:formatCode>
                <c:ptCount val="2"/>
                <c:pt idx="0">
                  <c:v>0.6</c:v>
                </c:pt>
                <c:pt idx="1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185088"/>
        <c:axId val="68783488"/>
      </c:barChart>
      <c:catAx>
        <c:axId val="761850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" pitchFamily="18" charset="0"/>
              </a:defRPr>
            </a:pPr>
            <a:endParaRPr lang="en-US"/>
          </a:p>
        </c:txPr>
        <c:crossAx val="68783488"/>
        <c:crosses val="autoZero"/>
        <c:auto val="1"/>
        <c:lblAlgn val="ctr"/>
        <c:lblOffset val="100"/>
        <c:noMultiLvlLbl val="0"/>
      </c:catAx>
      <c:valAx>
        <c:axId val="687834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618508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>
              <a:latin typeface="Times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40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Sheet1!$A$179:$A$181</c:f>
              <c:strCache>
                <c:ptCount val="3"/>
                <c:pt idx="0">
                  <c:v>less than standard</c:v>
                </c:pt>
                <c:pt idx="1">
                  <c:v>equal standard</c:v>
                </c:pt>
                <c:pt idx="2">
                  <c:v>more thanstandard</c:v>
                </c:pt>
              </c:strCache>
            </c:strRef>
          </c:cat>
          <c:val>
            <c:numRef>
              <c:f>Sheet1!$B$179:$B$181</c:f>
              <c:numCache>
                <c:formatCode>General</c:formatCode>
                <c:ptCount val="3"/>
                <c:pt idx="0">
                  <c:v>50.5</c:v>
                </c:pt>
                <c:pt idx="1">
                  <c:v>45.2</c:v>
                </c:pt>
                <c:pt idx="2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76260864"/>
        <c:axId val="68785792"/>
      </c:barChart>
      <c:catAx>
        <c:axId val="762608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" pitchFamily="18" charset="0"/>
              </a:defRPr>
            </a:pPr>
            <a:endParaRPr lang="en-US"/>
          </a:p>
        </c:txPr>
        <c:crossAx val="68785792"/>
        <c:crosses val="autoZero"/>
        <c:auto val="1"/>
        <c:lblAlgn val="ctr"/>
        <c:lblOffset val="100"/>
        <c:noMultiLvlLbl val="0"/>
      </c:catAx>
      <c:valAx>
        <c:axId val="6878579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>
                    <a:latin typeface="Times" pitchFamily="18" charset="0"/>
                  </a:defRPr>
                </a:pPr>
                <a:r>
                  <a:rPr lang="en-GB">
                    <a:latin typeface="Times" pitchFamily="18" charset="0"/>
                  </a:rPr>
                  <a:t>percent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6260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36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Sheet1!$F$23</c:f>
              <c:strCache>
                <c:ptCount val="1"/>
                <c:pt idx="0">
                  <c:v>more than amount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Sheet1!$E$24:$E$28</c:f>
              <c:strCache>
                <c:ptCount val="5"/>
                <c:pt idx="0">
                  <c:v>Breads and Cereals</c:v>
                </c:pt>
                <c:pt idx="1">
                  <c:v>meat</c:v>
                </c:pt>
                <c:pt idx="2">
                  <c:v>Dairy Products</c:v>
                </c:pt>
                <c:pt idx="3">
                  <c:v>vegetable </c:v>
                </c:pt>
                <c:pt idx="4">
                  <c:v>fruit</c:v>
                </c:pt>
              </c:strCache>
            </c:strRef>
          </c:cat>
          <c:val>
            <c:numRef>
              <c:f>Sheet1!$F$24:$F$28</c:f>
              <c:numCache>
                <c:formatCode>General</c:formatCode>
                <c:ptCount val="5"/>
                <c:pt idx="0">
                  <c:v>21</c:v>
                </c:pt>
                <c:pt idx="1">
                  <c:v>43.6</c:v>
                </c:pt>
                <c:pt idx="2">
                  <c:v>25</c:v>
                </c:pt>
                <c:pt idx="3">
                  <c:v>5.2</c:v>
                </c:pt>
                <c:pt idx="4">
                  <c:v>55.1</c:v>
                </c:pt>
              </c:numCache>
            </c:numRef>
          </c:val>
        </c:ser>
        <c:ser>
          <c:idx val="1"/>
          <c:order val="1"/>
          <c:tx>
            <c:strRef>
              <c:f>Sheet1!$G$23</c:f>
              <c:strCache>
                <c:ptCount val="1"/>
                <c:pt idx="0">
                  <c:v>equal amount</c:v>
                </c:pt>
              </c:strCache>
            </c:strRef>
          </c:tx>
          <c:spPr>
            <a:solidFill>
              <a:srgbClr val="5BD4FF"/>
            </a:solidFill>
          </c:spPr>
          <c:invertIfNegative val="0"/>
          <c:cat>
            <c:strRef>
              <c:f>Sheet1!$E$24:$E$28</c:f>
              <c:strCache>
                <c:ptCount val="5"/>
                <c:pt idx="0">
                  <c:v>Breads and Cereals</c:v>
                </c:pt>
                <c:pt idx="1">
                  <c:v>meat</c:v>
                </c:pt>
                <c:pt idx="2">
                  <c:v>Dairy Products</c:v>
                </c:pt>
                <c:pt idx="3">
                  <c:v>vegetable </c:v>
                </c:pt>
                <c:pt idx="4">
                  <c:v>fruit</c:v>
                </c:pt>
              </c:strCache>
            </c:strRef>
          </c:cat>
          <c:val>
            <c:numRef>
              <c:f>Sheet1!$G$24:$G$28</c:f>
              <c:numCache>
                <c:formatCode>General</c:formatCode>
                <c:ptCount val="5"/>
                <c:pt idx="0">
                  <c:v>54</c:v>
                </c:pt>
                <c:pt idx="1">
                  <c:v>42.15</c:v>
                </c:pt>
                <c:pt idx="2">
                  <c:v>31</c:v>
                </c:pt>
                <c:pt idx="3">
                  <c:v>10.8</c:v>
                </c:pt>
                <c:pt idx="4">
                  <c:v>21.6</c:v>
                </c:pt>
              </c:numCache>
            </c:numRef>
          </c:val>
        </c:ser>
        <c:ser>
          <c:idx val="2"/>
          <c:order val="2"/>
          <c:tx>
            <c:strRef>
              <c:f>Sheet1!$H$23</c:f>
              <c:strCache>
                <c:ptCount val="1"/>
                <c:pt idx="0">
                  <c:v>less than amount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Sheet1!$E$24:$E$28</c:f>
              <c:strCache>
                <c:ptCount val="5"/>
                <c:pt idx="0">
                  <c:v>Breads and Cereals</c:v>
                </c:pt>
                <c:pt idx="1">
                  <c:v>meat</c:v>
                </c:pt>
                <c:pt idx="2">
                  <c:v>Dairy Products</c:v>
                </c:pt>
                <c:pt idx="3">
                  <c:v>vegetable </c:v>
                </c:pt>
                <c:pt idx="4">
                  <c:v>fruit</c:v>
                </c:pt>
              </c:strCache>
            </c:strRef>
          </c:cat>
          <c:val>
            <c:numRef>
              <c:f>Sheet1!$H$24:$H$28</c:f>
              <c:numCache>
                <c:formatCode>General</c:formatCode>
                <c:ptCount val="5"/>
                <c:pt idx="0">
                  <c:v>25</c:v>
                </c:pt>
                <c:pt idx="1">
                  <c:v>34.700000000000003</c:v>
                </c:pt>
                <c:pt idx="2">
                  <c:v>44</c:v>
                </c:pt>
                <c:pt idx="3">
                  <c:v>78</c:v>
                </c:pt>
                <c:pt idx="4">
                  <c:v>23.3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799424"/>
        <c:axId val="38887424"/>
      </c:barChart>
      <c:catAx>
        <c:axId val="777994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800">
                <a:latin typeface="Times" pitchFamily="18" charset="0"/>
              </a:defRPr>
            </a:pPr>
            <a:endParaRPr lang="en-US"/>
          </a:p>
        </c:txPr>
        <c:crossAx val="38887424"/>
        <c:crosses val="autoZero"/>
        <c:auto val="1"/>
        <c:lblAlgn val="ctr"/>
        <c:lblOffset val="100"/>
        <c:noMultiLvlLbl val="0"/>
      </c:catAx>
      <c:valAx>
        <c:axId val="388874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7779942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3600">
              <a:latin typeface="Times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Sheet1!$F$33</c:f>
              <c:strCache>
                <c:ptCount val="1"/>
                <c:pt idx="0">
                  <c:v>Fat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Sheet1!$E$34:$E$40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Total</c:v>
                </c:pt>
              </c:strCache>
            </c:strRef>
          </c:cat>
          <c:val>
            <c:numRef>
              <c:f>Sheet1!$F$34:$F$40</c:f>
              <c:numCache>
                <c:formatCode>General</c:formatCode>
                <c:ptCount val="7"/>
                <c:pt idx="0">
                  <c:v>47</c:v>
                </c:pt>
                <c:pt idx="1">
                  <c:v>48</c:v>
                </c:pt>
                <c:pt idx="2">
                  <c:v>55.5</c:v>
                </c:pt>
                <c:pt idx="3">
                  <c:v>33</c:v>
                </c:pt>
                <c:pt idx="4">
                  <c:v>46</c:v>
                </c:pt>
                <c:pt idx="5">
                  <c:v>64</c:v>
                </c:pt>
                <c:pt idx="6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Sheet1!$G$33</c:f>
              <c:strCache>
                <c:ptCount val="1"/>
                <c:pt idx="0">
                  <c:v>Oil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Sheet1!$E$34:$E$40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Total</c:v>
                </c:pt>
              </c:strCache>
            </c:strRef>
          </c:cat>
          <c:val>
            <c:numRef>
              <c:f>Sheet1!$G$34:$G$40</c:f>
              <c:numCache>
                <c:formatCode>General</c:formatCode>
                <c:ptCount val="7"/>
                <c:pt idx="0">
                  <c:v>53</c:v>
                </c:pt>
                <c:pt idx="1">
                  <c:v>52</c:v>
                </c:pt>
                <c:pt idx="2">
                  <c:v>44.5</c:v>
                </c:pt>
                <c:pt idx="3">
                  <c:v>67</c:v>
                </c:pt>
                <c:pt idx="4">
                  <c:v>54</c:v>
                </c:pt>
                <c:pt idx="5">
                  <c:v>36</c:v>
                </c:pt>
                <c:pt idx="6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803008"/>
        <c:axId val="38890304"/>
      </c:barChart>
      <c:catAx>
        <c:axId val="778030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3200"/>
            </a:pPr>
            <a:endParaRPr lang="en-US"/>
          </a:p>
        </c:txPr>
        <c:crossAx val="38890304"/>
        <c:crosses val="autoZero"/>
        <c:auto val="1"/>
        <c:lblAlgn val="ctr"/>
        <c:lblOffset val="100"/>
        <c:noMultiLvlLbl val="0"/>
      </c:catAx>
      <c:valAx>
        <c:axId val="388903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778030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3600">
              <a:latin typeface="Times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181037776695633E-2"/>
          <c:y val="4.9853939474609942E-2"/>
          <c:w val="0.79962503057186241"/>
          <c:h val="0.78857993103742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Sheet1!$E$81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Sheet1!$F$78:$I$78</c:f>
                <c:numCache>
                  <c:formatCode>General</c:formatCode>
                  <c:ptCount val="4"/>
                  <c:pt idx="0">
                    <c:v>0.9</c:v>
                  </c:pt>
                  <c:pt idx="1">
                    <c:v>0.9</c:v>
                  </c:pt>
                  <c:pt idx="2">
                    <c:v>2</c:v>
                  </c:pt>
                  <c:pt idx="3">
                    <c:v>1</c:v>
                  </c:pt>
                </c:numCache>
              </c:numRef>
            </c:plus>
            <c:minus>
              <c:numRef>
                <c:f>Sheet1!$F$78:$I$78</c:f>
                <c:numCache>
                  <c:formatCode>General</c:formatCode>
                  <c:ptCount val="4"/>
                  <c:pt idx="0">
                    <c:v>0.9</c:v>
                  </c:pt>
                  <c:pt idx="1">
                    <c:v>0.9</c:v>
                  </c:pt>
                  <c:pt idx="2">
                    <c:v>2</c:v>
                  </c:pt>
                  <c:pt idx="3">
                    <c:v>1</c:v>
                  </c:pt>
                </c:numCache>
              </c:numRef>
            </c:minus>
          </c:errBars>
          <c:cat>
            <c:strRef>
              <c:f>Sheet1!$F$80:$I$80</c:f>
              <c:strCache>
                <c:ptCount val="4"/>
                <c:pt idx="0">
                  <c:v>Milk</c:v>
                </c:pt>
                <c:pt idx="1">
                  <c:v>Yogurt</c:v>
                </c:pt>
                <c:pt idx="2">
                  <c:v>Yogurt Drinks</c:v>
                </c:pt>
                <c:pt idx="3">
                  <c:v>Cheese</c:v>
                </c:pt>
              </c:strCache>
            </c:strRef>
          </c:cat>
          <c:val>
            <c:numRef>
              <c:f>Sheet1!$F$81:$I$81</c:f>
              <c:numCache>
                <c:formatCode>General</c:formatCode>
                <c:ptCount val="4"/>
                <c:pt idx="0">
                  <c:v>1.2</c:v>
                </c:pt>
                <c:pt idx="1">
                  <c:v>1.5</c:v>
                </c:pt>
                <c:pt idx="2">
                  <c:v>3.1</c:v>
                </c:pt>
                <c:pt idx="3">
                  <c:v>2.1</c:v>
                </c:pt>
              </c:numCache>
            </c:numRef>
          </c:val>
        </c:ser>
        <c:ser>
          <c:idx val="1"/>
          <c:order val="1"/>
          <c:tx>
            <c:strRef>
              <c:f>Sheet1!$E$82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Sheet1!$F$79:$I$79</c:f>
                <c:numCache>
                  <c:formatCode>General</c:formatCode>
                  <c:ptCount val="4"/>
                  <c:pt idx="0">
                    <c:v>0.1</c:v>
                  </c:pt>
                  <c:pt idx="1">
                    <c:v>0.2</c:v>
                  </c:pt>
                  <c:pt idx="2">
                    <c:v>0.1</c:v>
                  </c:pt>
                  <c:pt idx="3">
                    <c:v>0.3</c:v>
                  </c:pt>
                </c:numCache>
              </c:numRef>
            </c:plus>
            <c:minus>
              <c:numRef>
                <c:f>Sheet1!$F$79:$I$79</c:f>
                <c:numCache>
                  <c:formatCode>General</c:formatCode>
                  <c:ptCount val="4"/>
                  <c:pt idx="0">
                    <c:v>0.1</c:v>
                  </c:pt>
                  <c:pt idx="1">
                    <c:v>0.2</c:v>
                  </c:pt>
                  <c:pt idx="2">
                    <c:v>0.1</c:v>
                  </c:pt>
                  <c:pt idx="3">
                    <c:v>0.3</c:v>
                  </c:pt>
                </c:numCache>
              </c:numRef>
            </c:minus>
          </c:errBars>
          <c:cat>
            <c:strRef>
              <c:f>Sheet1!$F$80:$I$80</c:f>
              <c:strCache>
                <c:ptCount val="4"/>
                <c:pt idx="0">
                  <c:v>Milk</c:v>
                </c:pt>
                <c:pt idx="1">
                  <c:v>Yogurt</c:v>
                </c:pt>
                <c:pt idx="2">
                  <c:v>Yogurt Drinks</c:v>
                </c:pt>
                <c:pt idx="3">
                  <c:v>Cheese</c:v>
                </c:pt>
              </c:strCache>
            </c:strRef>
          </c:cat>
          <c:val>
            <c:numRef>
              <c:f>Sheet1!$F$82:$I$82</c:f>
              <c:numCache>
                <c:formatCode>General</c:formatCode>
                <c:ptCount val="4"/>
                <c:pt idx="0">
                  <c:v>0.3</c:v>
                </c:pt>
                <c:pt idx="1">
                  <c:v>0.45</c:v>
                </c:pt>
                <c:pt idx="2">
                  <c:v>0.25</c:v>
                </c:pt>
                <c:pt idx="3">
                  <c:v>0.78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341632"/>
        <c:axId val="34324480"/>
      </c:barChart>
      <c:catAx>
        <c:axId val="463416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3600">
                <a:latin typeface="Times" pitchFamily="18" charset="0"/>
              </a:defRPr>
            </a:pPr>
            <a:endParaRPr lang="en-US"/>
          </a:p>
        </c:txPr>
        <c:crossAx val="34324480"/>
        <c:crosses val="autoZero"/>
        <c:auto val="1"/>
        <c:lblAlgn val="ctr"/>
        <c:lblOffset val="100"/>
        <c:noMultiLvlLbl val="0"/>
      </c:catAx>
      <c:valAx>
        <c:axId val="34324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463416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3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0.53097</cdr:x>
      <cdr:y>0.21384</cdr:y>
    </cdr:from>
    <cdr:to>
      <cdr:x>0.65044</cdr:x>
      <cdr:y>0.32075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40960" y="1296144"/>
          <a:ext cx="1944216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3600" dirty="0" smtClean="0"/>
            <a:t>P&lt;0.001</a:t>
          </a:r>
          <a:endParaRPr lang="en-GB" sz="3600" dirty="0"/>
        </a:p>
      </cdr:txBody>
    </cdr:sp>
  </cdr:relSizeAnchor>
  <cdr:relSizeAnchor xmlns:cdr="http://schemas.openxmlformats.org/drawingml/2006/chartDrawing">
    <cdr:from>
      <cdr:x>0.74336</cdr:x>
      <cdr:y>0.36827</cdr:y>
    </cdr:from>
    <cdr:to>
      <cdr:x>0.84513</cdr:x>
      <cdr:y>0.47519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2097344" y="2232248"/>
          <a:ext cx="1656184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3600" dirty="0" smtClean="0"/>
            <a:t>P&lt;0.05</a:t>
          </a:r>
          <a:endParaRPr lang="en-GB" sz="3600" dirty="0"/>
        </a:p>
      </cdr:txBody>
    </cdr:sp>
  </cdr:relSizeAnchor>
  <cdr:relSizeAnchor xmlns:cdr="http://schemas.openxmlformats.org/drawingml/2006/chartDrawing">
    <cdr:from>
      <cdr:x>0.30973</cdr:x>
      <cdr:y>0.40391</cdr:y>
    </cdr:from>
    <cdr:to>
      <cdr:x>0.4115</cdr:x>
      <cdr:y>0.51083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040560" y="2448272"/>
          <a:ext cx="1656184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3600" dirty="0" smtClean="0"/>
            <a:t>P&lt;0.01</a:t>
          </a:r>
          <a:endParaRPr lang="en-GB" sz="3600" dirty="0"/>
        </a:p>
      </cdr:txBody>
    </cdr:sp>
  </cdr:relSizeAnchor>
  <cdr:relSizeAnchor xmlns:cdr="http://schemas.openxmlformats.org/drawingml/2006/chartDrawing">
    <cdr:from>
      <cdr:x>0.08407</cdr:x>
      <cdr:y>0.43955</cdr:y>
    </cdr:from>
    <cdr:to>
      <cdr:x>0.18584</cdr:x>
      <cdr:y>0.54647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368152" y="2664296"/>
          <a:ext cx="1656184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3600" dirty="0" smtClean="0"/>
            <a:t>P&lt;0.05</a:t>
          </a:r>
          <a:endParaRPr lang="en-GB" sz="3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A6895-7030-4CD8-8E08-4EA755885F20}" type="datetimeFigureOut">
              <a:rPr lang="en-US" smtClean="0"/>
              <a:pPr/>
              <a:t>5/18/2015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685800"/>
            <a:ext cx="571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51E7B-A21F-4E73-AD56-4FAC03A3A3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256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67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228375" algn="l" defTabSz="4567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456750" algn="l" defTabSz="4567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685116" algn="l" defTabSz="4567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913482" algn="l" defTabSz="4567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1141861" algn="l" defTabSz="4567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370232" algn="l" defTabSz="4567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598598" algn="l" defTabSz="4567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826969" algn="l" defTabSz="4567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851E7B-A21F-4E73-AD56-4FAC03A3A33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228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71500" y="685800"/>
            <a:ext cx="5715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851E7B-A21F-4E73-AD56-4FAC03A3A330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157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170" y="3355435"/>
            <a:ext cx="15301913" cy="23152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339" y="6120765"/>
            <a:ext cx="12601575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22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44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66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88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111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933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55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77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4B0A-50A7-42FB-99A0-2FB2B8D065B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8CEA-54B4-4CE7-917D-ECDC9B9250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65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4B0A-50A7-42FB-99A0-2FB2B8D065B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8CEA-54B4-4CE7-917D-ECDC9B9250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55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696981" y="680089"/>
            <a:ext cx="7972872" cy="145168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2097" y="680089"/>
            <a:ext cx="23624827" cy="145168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4B0A-50A7-42FB-99A0-2FB2B8D065B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8CEA-54B4-4CE7-917D-ECDC9B9250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43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4B0A-50A7-42FB-99A0-2FB2B8D065B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8CEA-54B4-4CE7-917D-ECDC9B9250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15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053" y="6940868"/>
            <a:ext cx="15301913" cy="2145268"/>
          </a:xfrm>
        </p:spPr>
        <p:txBody>
          <a:bodyPr anchor="t"/>
          <a:lstStyle>
            <a:lvl1pPr algn="l">
              <a:defRPr sz="72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053" y="4578088"/>
            <a:ext cx="15301913" cy="2362795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222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4444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6666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8887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11109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93332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5553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7776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4B0A-50A7-42FB-99A0-2FB2B8D065B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8CEA-54B4-4CE7-917D-ECDC9B9250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22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2097" y="3970511"/>
            <a:ext cx="15798849" cy="11226403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71002" y="3970511"/>
            <a:ext cx="15798851" cy="11226403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4B0A-50A7-42FB-99A0-2FB2B8D065B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8CEA-54B4-4CE7-917D-ECDC9B9250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7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4" y="432555"/>
            <a:ext cx="16202025" cy="18002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2417803"/>
            <a:ext cx="7954120" cy="1007625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22226" indent="0">
              <a:buNone/>
              <a:defRPr sz="3600" b="1"/>
            </a:lvl2pPr>
            <a:lvl3pPr marL="1644442" indent="0">
              <a:buNone/>
              <a:defRPr sz="3200" b="1"/>
            </a:lvl3pPr>
            <a:lvl4pPr marL="2466661" indent="0">
              <a:buNone/>
              <a:defRPr sz="2900" b="1"/>
            </a:lvl4pPr>
            <a:lvl5pPr marL="3288875" indent="0">
              <a:buNone/>
              <a:defRPr sz="2900" b="1"/>
            </a:lvl5pPr>
            <a:lvl6pPr marL="4111096" indent="0">
              <a:buNone/>
              <a:defRPr sz="2900" b="1"/>
            </a:lvl6pPr>
            <a:lvl7pPr marL="4933321" indent="0">
              <a:buNone/>
              <a:defRPr sz="2900" b="1"/>
            </a:lvl7pPr>
            <a:lvl8pPr marL="5755536" indent="0">
              <a:buNone/>
              <a:defRPr sz="2900" b="1"/>
            </a:lvl8pPr>
            <a:lvl9pPr marL="6577762" indent="0">
              <a:buNone/>
              <a:defRPr sz="2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113" y="3425428"/>
            <a:ext cx="7954120" cy="6223279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44911" y="2417803"/>
            <a:ext cx="7957245" cy="1007625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22226" indent="0">
              <a:buNone/>
              <a:defRPr sz="3600" b="1"/>
            </a:lvl2pPr>
            <a:lvl3pPr marL="1644442" indent="0">
              <a:buNone/>
              <a:defRPr sz="3200" b="1"/>
            </a:lvl3pPr>
            <a:lvl4pPr marL="2466661" indent="0">
              <a:buNone/>
              <a:defRPr sz="2900" b="1"/>
            </a:lvl4pPr>
            <a:lvl5pPr marL="3288875" indent="0">
              <a:buNone/>
              <a:defRPr sz="2900" b="1"/>
            </a:lvl5pPr>
            <a:lvl6pPr marL="4111096" indent="0">
              <a:buNone/>
              <a:defRPr sz="2900" b="1"/>
            </a:lvl6pPr>
            <a:lvl7pPr marL="4933321" indent="0">
              <a:buNone/>
              <a:defRPr sz="2900" b="1"/>
            </a:lvl7pPr>
            <a:lvl8pPr marL="5755536" indent="0">
              <a:buNone/>
              <a:defRPr sz="2900" b="1"/>
            </a:lvl8pPr>
            <a:lvl9pPr marL="6577762" indent="0">
              <a:buNone/>
              <a:defRPr sz="2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4911" y="3425428"/>
            <a:ext cx="7957245" cy="6223279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4B0A-50A7-42FB-99A0-2FB2B8D065B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8CEA-54B4-4CE7-917D-ECDC9B9250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23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4B0A-50A7-42FB-99A0-2FB2B8D065B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8CEA-54B4-4CE7-917D-ECDC9B9250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82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4B0A-50A7-42FB-99A0-2FB2B8D065B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8CEA-54B4-4CE7-917D-ECDC9B9250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10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21" y="430055"/>
            <a:ext cx="5922616" cy="1830229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8380" y="430069"/>
            <a:ext cx="10063758" cy="9218653"/>
          </a:xfrm>
        </p:spPr>
        <p:txBody>
          <a:bodyPr/>
          <a:lstStyle>
            <a:lvl1pPr>
              <a:defRPr sz="58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121" y="2260283"/>
            <a:ext cx="5922616" cy="7388424"/>
          </a:xfrm>
        </p:spPr>
        <p:txBody>
          <a:bodyPr/>
          <a:lstStyle>
            <a:lvl1pPr marL="0" indent="0">
              <a:buNone/>
              <a:defRPr sz="2500"/>
            </a:lvl1pPr>
            <a:lvl2pPr marL="822226" indent="0">
              <a:buNone/>
              <a:defRPr sz="2200"/>
            </a:lvl2pPr>
            <a:lvl3pPr marL="1644442" indent="0">
              <a:buNone/>
              <a:defRPr sz="1800"/>
            </a:lvl3pPr>
            <a:lvl4pPr marL="2466661" indent="0">
              <a:buNone/>
              <a:defRPr sz="1600"/>
            </a:lvl4pPr>
            <a:lvl5pPr marL="3288875" indent="0">
              <a:buNone/>
              <a:defRPr sz="1600"/>
            </a:lvl5pPr>
            <a:lvl6pPr marL="4111096" indent="0">
              <a:buNone/>
              <a:defRPr sz="1600"/>
            </a:lvl6pPr>
            <a:lvl7pPr marL="4933321" indent="0">
              <a:buNone/>
              <a:defRPr sz="1600"/>
            </a:lvl7pPr>
            <a:lvl8pPr marL="5755536" indent="0">
              <a:buNone/>
              <a:defRPr sz="1600"/>
            </a:lvl8pPr>
            <a:lvl9pPr marL="6577762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4B0A-50A7-42FB-99A0-2FB2B8D065B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8CEA-54B4-4CE7-917D-ECDC9B9250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15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567" y="7560945"/>
            <a:ext cx="10801350" cy="892612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8567" y="965121"/>
            <a:ext cx="10801350" cy="6480810"/>
          </a:xfrm>
        </p:spPr>
        <p:txBody>
          <a:bodyPr/>
          <a:lstStyle>
            <a:lvl1pPr marL="0" indent="0">
              <a:buNone/>
              <a:defRPr sz="5800"/>
            </a:lvl1pPr>
            <a:lvl2pPr marL="822226" indent="0">
              <a:buNone/>
              <a:defRPr sz="5000"/>
            </a:lvl2pPr>
            <a:lvl3pPr marL="1644442" indent="0">
              <a:buNone/>
              <a:defRPr sz="4300"/>
            </a:lvl3pPr>
            <a:lvl4pPr marL="2466661" indent="0">
              <a:buNone/>
              <a:defRPr sz="3600"/>
            </a:lvl4pPr>
            <a:lvl5pPr marL="3288875" indent="0">
              <a:buNone/>
              <a:defRPr sz="3600"/>
            </a:lvl5pPr>
            <a:lvl6pPr marL="4111096" indent="0">
              <a:buNone/>
              <a:defRPr sz="3600"/>
            </a:lvl6pPr>
            <a:lvl7pPr marL="4933321" indent="0">
              <a:buNone/>
              <a:defRPr sz="3600"/>
            </a:lvl7pPr>
            <a:lvl8pPr marL="5755536" indent="0">
              <a:buNone/>
              <a:defRPr sz="3600"/>
            </a:lvl8pPr>
            <a:lvl9pPr marL="6577762" indent="0">
              <a:buNone/>
              <a:defRPr sz="36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8567" y="8453557"/>
            <a:ext cx="10801350" cy="1267658"/>
          </a:xfrm>
        </p:spPr>
        <p:txBody>
          <a:bodyPr/>
          <a:lstStyle>
            <a:lvl1pPr marL="0" indent="0">
              <a:buNone/>
              <a:defRPr sz="2500"/>
            </a:lvl1pPr>
            <a:lvl2pPr marL="822226" indent="0">
              <a:buNone/>
              <a:defRPr sz="2200"/>
            </a:lvl2pPr>
            <a:lvl3pPr marL="1644442" indent="0">
              <a:buNone/>
              <a:defRPr sz="1800"/>
            </a:lvl3pPr>
            <a:lvl4pPr marL="2466661" indent="0">
              <a:buNone/>
              <a:defRPr sz="1600"/>
            </a:lvl4pPr>
            <a:lvl5pPr marL="3288875" indent="0">
              <a:buNone/>
              <a:defRPr sz="1600"/>
            </a:lvl5pPr>
            <a:lvl6pPr marL="4111096" indent="0">
              <a:buNone/>
              <a:defRPr sz="1600"/>
            </a:lvl6pPr>
            <a:lvl7pPr marL="4933321" indent="0">
              <a:buNone/>
              <a:defRPr sz="1600"/>
            </a:lvl7pPr>
            <a:lvl8pPr marL="5755536" indent="0">
              <a:buNone/>
              <a:defRPr sz="1600"/>
            </a:lvl8pPr>
            <a:lvl9pPr marL="6577762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4B0A-50A7-42FB-99A0-2FB2B8D065B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8CEA-54B4-4CE7-917D-ECDC9B9250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74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4" y="432555"/>
            <a:ext cx="16202025" cy="1800225"/>
          </a:xfrm>
          <a:prstGeom prst="rect">
            <a:avLst/>
          </a:prstGeom>
        </p:spPr>
        <p:txBody>
          <a:bodyPr vert="horz" lIns="164446" tIns="82215" rIns="164446" bIns="8221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4" y="2520317"/>
            <a:ext cx="16202025" cy="7128392"/>
          </a:xfrm>
          <a:prstGeom prst="rect">
            <a:avLst/>
          </a:prstGeom>
        </p:spPr>
        <p:txBody>
          <a:bodyPr vert="horz" lIns="164446" tIns="82215" rIns="164446" bIns="822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0114" y="10011255"/>
            <a:ext cx="4200525" cy="575072"/>
          </a:xfrm>
          <a:prstGeom prst="rect">
            <a:avLst/>
          </a:prstGeom>
        </p:spPr>
        <p:txBody>
          <a:bodyPr vert="horz" lIns="164446" tIns="82215" rIns="164446" bIns="82215" rtlCol="0" anchor="ctr"/>
          <a:lstStyle>
            <a:lvl1pPr algn="l">
              <a:defRPr sz="2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64B0A-50A7-42FB-99A0-2FB2B8D065B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50770" y="10011255"/>
            <a:ext cx="5700713" cy="575072"/>
          </a:xfrm>
          <a:prstGeom prst="rect">
            <a:avLst/>
          </a:prstGeom>
        </p:spPr>
        <p:txBody>
          <a:bodyPr vert="horz" lIns="164446" tIns="82215" rIns="164446" bIns="82215" rtlCol="0" anchor="ctr"/>
          <a:lstStyle>
            <a:lvl1pPr algn="ctr">
              <a:defRPr sz="2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01614" y="10011255"/>
            <a:ext cx="4200525" cy="575072"/>
          </a:xfrm>
          <a:prstGeom prst="rect">
            <a:avLst/>
          </a:prstGeom>
        </p:spPr>
        <p:txBody>
          <a:bodyPr vert="horz" lIns="164446" tIns="82215" rIns="164446" bIns="82215" rtlCol="0" anchor="ctr"/>
          <a:lstStyle>
            <a:lvl1pPr algn="r">
              <a:defRPr sz="2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E8CEA-54B4-4CE7-917D-ECDC9B9250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42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1644442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6667" indent="-616667" algn="l" defTabSz="1644442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336111" indent="-513884" algn="l" defTabSz="1644442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55553" indent="-411107" algn="l" defTabSz="1644442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77768" indent="-411107" algn="l" defTabSz="1644442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99994" indent="-411107" algn="l" defTabSz="1644442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22210" indent="-411107" algn="l" defTabSz="164444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44429" indent="-411107" algn="l" defTabSz="164444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66647" indent="-411107" algn="l" defTabSz="164444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88867" indent="-411107" algn="l" defTabSz="164444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444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22226" algn="l" defTabSz="164444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44442" algn="l" defTabSz="164444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66661" algn="l" defTabSz="164444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88875" algn="l" defTabSz="164444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111096" algn="l" defTabSz="164444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933321" algn="l" defTabSz="164444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55536" algn="l" defTabSz="164444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77762" algn="l" defTabSz="164444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368277" y="3384451"/>
            <a:ext cx="15301912" cy="23145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6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6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6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Nutritional Knowledge and Public Health </a:t>
            </a:r>
            <a:r>
              <a:rPr lang="en-GB" sz="6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 </a:t>
            </a:r>
            <a:r>
              <a:rPr lang="en-GB" sz="6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Kermanshah; From Sciences to Practice 	</a:t>
            </a:r>
            <a:br>
              <a:rPr lang="en-GB" sz="6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096469" y="6539160"/>
            <a:ext cx="12601575" cy="296597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Dr.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Yahya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Pasdar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 in Nutrition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Kermanshah University of Medical Sciences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16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217224"/>
              </p:ext>
            </p:extLst>
          </p:nvPr>
        </p:nvGraphicFramePr>
        <p:xfrm>
          <a:off x="1305996" y="3614229"/>
          <a:ext cx="15688033" cy="6178934"/>
        </p:xfrm>
        <a:graphic>
          <a:graphicData uri="http://schemas.openxmlformats.org/drawingml/2006/table">
            <a:tbl>
              <a:tblPr rtl="1" firstRow="1" firstCol="1" bandRow="1">
                <a:tableStyleId>{5FD0F851-EC5A-4D38-B0AD-8093EC10F338}</a:tableStyleId>
              </a:tblPr>
              <a:tblGrid>
                <a:gridCol w="1820119"/>
                <a:gridCol w="4610448"/>
                <a:gridCol w="4518978"/>
                <a:gridCol w="4738488"/>
              </a:tblGrid>
              <a:tr h="1098402">
                <a:tc rowSpan="2"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 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+mj-cs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P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+mj-cs"/>
                      </a:endParaRPr>
                    </a:p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 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+mj-cs"/>
                      </a:endParaRPr>
                    </a:p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 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Mean±S.D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Anthropometric Parameters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</a:tr>
              <a:tr h="16864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Non-working children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Working children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175564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0.02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62.1</a:t>
                      </a:r>
                      <a:r>
                        <a:rPr lang="ar-SA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 ±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13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56.4</a:t>
                      </a:r>
                      <a:r>
                        <a:rPr lang="ar-SA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±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1.2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Weight (kg)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</a:tr>
              <a:tr h="1109247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0.3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170.6</a:t>
                      </a:r>
                      <a:r>
                        <a:rPr lang="ar-SA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±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7.6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166.9</a:t>
                      </a:r>
                      <a:r>
                        <a:rPr lang="ar-SA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±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10.7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Height (cm)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</a:tr>
              <a:tr h="1109247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0.01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21.25</a:t>
                      </a:r>
                      <a:r>
                        <a:rPr lang="ar-SA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±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3.8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20.09</a:t>
                      </a:r>
                      <a:r>
                        <a:rPr lang="ar-SA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±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3.2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BMI(Kg/m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2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)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68579" marR="68579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76189" y="2841559"/>
            <a:ext cx="16948790" cy="830924"/>
          </a:xfrm>
          <a:prstGeom prst="rect">
            <a:avLst/>
          </a:prstGeom>
        </p:spPr>
        <p:txBody>
          <a:bodyPr wrap="none" lIns="91368" tIns="45684" rIns="91368" bIns="45684">
            <a:spAutoFit/>
          </a:bodyPr>
          <a:lstStyle/>
          <a:p>
            <a:r>
              <a:rPr lang="en-US" sz="4800" b="1" dirty="0" smtClean="0">
                <a:latin typeface="Times New Roman"/>
                <a:ea typeface="Calibri"/>
              </a:rPr>
              <a:t>Anthropometric indices in Working and Non-working Children</a:t>
            </a:r>
            <a:endParaRPr lang="en-GB" sz="4800" dirty="0"/>
          </a:p>
        </p:txBody>
      </p:sp>
      <p:sp>
        <p:nvSpPr>
          <p:cNvPr id="4" name="Oval 3"/>
          <p:cNvSpPr/>
          <p:nvPr/>
        </p:nvSpPr>
        <p:spPr>
          <a:xfrm>
            <a:off x="15121805" y="6336779"/>
            <a:ext cx="1800200" cy="41764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21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670433"/>
              </p:ext>
            </p:extLst>
          </p:nvPr>
        </p:nvGraphicFramePr>
        <p:xfrm>
          <a:off x="576189" y="3888507"/>
          <a:ext cx="17353927" cy="6048672"/>
        </p:xfrm>
        <a:graphic>
          <a:graphicData uri="http://schemas.openxmlformats.org/drawingml/2006/table">
            <a:tbl>
              <a:tblPr rtl="1" firstRow="1" firstCol="1" bandRow="1"/>
              <a:tblGrid>
                <a:gridCol w="2266404"/>
                <a:gridCol w="2977268"/>
                <a:gridCol w="2800916"/>
                <a:gridCol w="2800916"/>
                <a:gridCol w="2585461"/>
                <a:gridCol w="3922962"/>
              </a:tblGrid>
              <a:tr h="1666674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P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Non-working children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Working children 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Food Consumption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No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(%)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Yes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(%)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No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(%)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Yes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(%)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9625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0.001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14.4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85.6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44.4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55.6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Breakfast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25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0.001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6.2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93.8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27.2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72.8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Lunch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83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0.1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11.6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88.4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18.5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81.5</a:t>
                      </a:r>
                      <a:endParaRPr lang="en-GB" sz="3600" b="1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8729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Dinner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76189" y="2841559"/>
            <a:ext cx="15650229" cy="830924"/>
          </a:xfrm>
          <a:prstGeom prst="rect">
            <a:avLst/>
          </a:prstGeom>
        </p:spPr>
        <p:txBody>
          <a:bodyPr wrap="none" lIns="91368" tIns="45684" rIns="91368" bIns="45684">
            <a:spAutoFit/>
          </a:bodyPr>
          <a:lstStyle/>
          <a:p>
            <a:r>
              <a:rPr lang="en-US" sz="4800" b="1" dirty="0" smtClean="0">
                <a:latin typeface="Times New Roman"/>
                <a:ea typeface="Calibri"/>
              </a:rPr>
              <a:t> Food consumption in Working and Non-working Children</a:t>
            </a:r>
            <a:endParaRPr lang="en-GB" sz="4800" dirty="0"/>
          </a:p>
        </p:txBody>
      </p:sp>
      <p:sp>
        <p:nvSpPr>
          <p:cNvPr id="4" name="Oval 3"/>
          <p:cNvSpPr/>
          <p:nvPr/>
        </p:nvSpPr>
        <p:spPr>
          <a:xfrm>
            <a:off x="15841885" y="6336779"/>
            <a:ext cx="1800200" cy="41764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47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347918"/>
              </p:ext>
            </p:extLst>
          </p:nvPr>
        </p:nvGraphicFramePr>
        <p:xfrm>
          <a:off x="936229" y="3801844"/>
          <a:ext cx="16201800" cy="8237284"/>
        </p:xfrm>
        <a:graphic>
          <a:graphicData uri="http://schemas.openxmlformats.org/drawingml/2006/table">
            <a:tbl>
              <a:tblPr rtl="1" firstRow="1" firstCol="1" bandRow="1"/>
              <a:tblGrid>
                <a:gridCol w="3791445"/>
                <a:gridCol w="3791445"/>
                <a:gridCol w="3793878"/>
                <a:gridCol w="4825032"/>
              </a:tblGrid>
              <a:tr h="498074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Mean±S.D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Blood Biomarkers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P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Non-Working 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children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Working 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children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1"/>
                      <a:endParaRPr lang="en-GB" sz="3600" dirty="0">
                        <a:solidFill>
                          <a:schemeClr val="bg2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1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0.01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72.3</a:t>
                      </a:r>
                      <a:r>
                        <a:rPr lang="ar-SA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56.1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71.2±34.8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Ferritin (mg/ml)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1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0.05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6.6</a:t>
                      </a:r>
                      <a:r>
                        <a:rPr lang="ar-SA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1.5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6.5±1.4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WBC (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×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 10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3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/µl)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1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0.05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5.3</a:t>
                      </a:r>
                      <a:r>
                        <a:rPr lang="ar-SA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0.4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5.2±0.3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RBC (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×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 10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6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/µl)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1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0.05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267.4</a:t>
                      </a:r>
                      <a:r>
                        <a:rPr lang="ar-SA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4.6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269.7±50.9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PLT(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×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 10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3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/µl)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1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0.05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67.7</a:t>
                      </a:r>
                      <a:r>
                        <a:rPr lang="ar-SA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49.2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82.5±5.6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MCV (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fL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)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1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0.05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15.2</a:t>
                      </a:r>
                      <a:r>
                        <a:rPr lang="ar-SA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1.5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14.6±1.2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b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HGB (g/dl)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1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0.05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25.2</a:t>
                      </a:r>
                      <a:r>
                        <a:rPr lang="ar-SA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13.8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27.9±2.3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MCH (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Pg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)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1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0.05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44.2</a:t>
                      </a:r>
                      <a:r>
                        <a:rPr lang="ar-SA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3.6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43.2±3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HCT (%)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1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GB" sz="360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&gt;0.05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32.1</a:t>
                      </a:r>
                      <a:r>
                        <a:rPr lang="ar-SA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3600" kern="120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12.6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33.9±1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MCHC (g/dl)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1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&gt;0.05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kern="1200" dirty="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31.2</a:t>
                      </a:r>
                      <a:r>
                        <a:rPr lang="ar-SA" sz="3600" kern="1200" dirty="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3600" kern="1200" dirty="0">
                          <a:solidFill>
                            <a:srgbClr val="000000"/>
                          </a:solidFill>
                          <a:effectLst/>
                          <a:latin typeface="Times"/>
                          <a:ea typeface="Calibri"/>
                          <a:cs typeface="B Nazanin"/>
                        </a:rPr>
                        <a:t>0.9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GB" sz="3600" dirty="0" smtClean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13.7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±1.1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34255" algn="l"/>
                        </a:tabLs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Nazanin"/>
                        </a:rPr>
                        <a:t>RWD-CV(%)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300491" y="2832848"/>
            <a:ext cx="16561840" cy="1415699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r>
              <a:rPr lang="en-US" sz="4300" b="1" dirty="0">
                <a:latin typeface="Times" pitchFamily="18" charset="0"/>
              </a:rPr>
              <a:t>Blood biomarkers of  the </a:t>
            </a:r>
            <a:r>
              <a:rPr lang="en-US" sz="4300" b="1" dirty="0" smtClean="0">
                <a:latin typeface="Times" pitchFamily="18" charset="0"/>
              </a:rPr>
              <a:t>working and </a:t>
            </a:r>
            <a:r>
              <a:rPr lang="en-US" sz="4300" b="1" dirty="0">
                <a:latin typeface="Times" pitchFamily="18" charset="0"/>
              </a:rPr>
              <a:t>non-working children</a:t>
            </a:r>
          </a:p>
          <a:p>
            <a:endParaRPr lang="en-US" sz="4300" b="1" dirty="0">
              <a:latin typeface="Times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4401725" y="5328667"/>
            <a:ext cx="1800200" cy="59046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22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15" y="3888507"/>
            <a:ext cx="15409711" cy="6912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64521" y="2846495"/>
            <a:ext cx="11449272" cy="753980"/>
          </a:xfrm>
          <a:prstGeom prst="rect">
            <a:avLst/>
          </a:prstGeom>
          <a:noFill/>
        </p:spPr>
        <p:txBody>
          <a:bodyPr wrap="square" lIns="91368" tIns="45684" rIns="91368" bIns="45684" rtlCol="0">
            <a:spAutoFit/>
          </a:bodyPr>
          <a:lstStyle/>
          <a:p>
            <a:r>
              <a:rPr lang="en-US" sz="4300" b="1" dirty="0" smtClean="0">
                <a:latin typeface="Times" pitchFamily="18" charset="0"/>
                <a:cs typeface="B Nazanin" pitchFamily="2" charset="-78"/>
              </a:rPr>
              <a:t>Prevalence </a:t>
            </a:r>
            <a:r>
              <a:rPr lang="en-US" sz="4300" b="1" dirty="0">
                <a:latin typeface="Times" pitchFamily="18" charset="0"/>
                <a:cs typeface="B Nazanin" pitchFamily="2" charset="-78"/>
              </a:rPr>
              <a:t>of </a:t>
            </a:r>
            <a:r>
              <a:rPr lang="en-US" sz="4300" b="1" dirty="0" smtClean="0">
                <a:latin typeface="Times" pitchFamily="18" charset="0"/>
                <a:cs typeface="B Nazanin" pitchFamily="2" charset="-78"/>
              </a:rPr>
              <a:t>anemia </a:t>
            </a:r>
            <a:r>
              <a:rPr lang="en-US" sz="4300" b="1" dirty="0">
                <a:latin typeface="Times" pitchFamily="18" charset="0"/>
                <a:cs typeface="B Nazanin" pitchFamily="2" charset="-78"/>
              </a:rPr>
              <a:t>in </a:t>
            </a:r>
            <a:r>
              <a:rPr lang="en-US" sz="4300" b="1" dirty="0" smtClean="0">
                <a:latin typeface="Times" pitchFamily="18" charset="0"/>
                <a:cs typeface="B Nazanin" pitchFamily="2" charset="-78"/>
              </a:rPr>
              <a:t>children</a:t>
            </a:r>
            <a:endParaRPr lang="en-US" sz="4300" dirty="0">
              <a:latin typeface="Times" pitchFamily="18" charset="0"/>
              <a:cs typeface="B Nazanin" pitchFamily="2" charset="-78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001125" y="5177544"/>
            <a:ext cx="1440160" cy="44620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368" tIns="45684" rIns="91368" bIns="45684" numCol="1" anchor="t" anchorCtr="0" compatLnSpc="1">
            <a:prstTxWarp prst="textNoShape">
              <a:avLst/>
            </a:prstTxWarp>
            <a:spAutoFit/>
          </a:bodyPr>
          <a:lstStyle/>
          <a:p>
            <a:pPr defTabSz="913666" fontAlgn="base">
              <a:spcBef>
                <a:spcPts val="500"/>
              </a:spcBef>
              <a:spcAft>
                <a:spcPts val="500"/>
              </a:spcAft>
            </a:pPr>
            <a:r>
              <a:rPr lang="en-GB" sz="2300" dirty="0">
                <a:solidFill>
                  <a:srgbClr val="C00000"/>
                </a:solidFill>
                <a:latin typeface="Times" pitchFamily="18" charset="0"/>
                <a:ea typeface="Arial" pitchFamily="34" charset="0"/>
                <a:cs typeface="B Nazanin" pitchFamily="2" charset="-78"/>
              </a:rPr>
              <a:t>*</a:t>
            </a:r>
            <a:r>
              <a:rPr lang="en-US" sz="2300" dirty="0">
                <a:solidFill>
                  <a:srgbClr val="000000"/>
                </a:solidFill>
                <a:latin typeface="Times" pitchFamily="18" charset="0"/>
                <a:ea typeface="Arial" pitchFamily="34" charset="0"/>
                <a:cs typeface="B Nazanin" pitchFamily="2" charset="-78"/>
              </a:rPr>
              <a:t>P= 0.04</a:t>
            </a:r>
            <a:endParaRPr lang="en-US" sz="2300" dirty="0">
              <a:latin typeface="Times" pitchFamily="18" charset="0"/>
              <a:cs typeface="B Nazanin" pitchFamily="2" charset="-78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64521" y="5788133"/>
            <a:ext cx="1440160" cy="44620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368" tIns="45684" rIns="91368" bIns="45684" numCol="1" anchor="t" anchorCtr="0" compatLnSpc="1">
            <a:prstTxWarp prst="textNoShape">
              <a:avLst/>
            </a:prstTxWarp>
            <a:spAutoFit/>
          </a:bodyPr>
          <a:lstStyle/>
          <a:p>
            <a:pPr defTabSz="913666" fontAlgn="base">
              <a:spcBef>
                <a:spcPts val="500"/>
              </a:spcBef>
              <a:spcAft>
                <a:spcPts val="500"/>
              </a:spcAft>
            </a:pPr>
            <a:r>
              <a:rPr lang="en-GB" sz="2300" dirty="0">
                <a:solidFill>
                  <a:srgbClr val="C00000"/>
                </a:solidFill>
                <a:latin typeface="Times" pitchFamily="18" charset="0"/>
                <a:ea typeface="Arial" pitchFamily="34" charset="0"/>
                <a:cs typeface="B Nazanin" pitchFamily="2" charset="-78"/>
              </a:rPr>
              <a:t>*</a:t>
            </a:r>
            <a:r>
              <a:rPr lang="en-US" sz="2300" dirty="0">
                <a:solidFill>
                  <a:srgbClr val="000000"/>
                </a:solidFill>
                <a:latin typeface="Times" pitchFamily="18" charset="0"/>
                <a:ea typeface="Arial" pitchFamily="34" charset="0"/>
                <a:cs typeface="B Nazanin" pitchFamily="2" charset="-78"/>
              </a:rPr>
              <a:t>P= </a:t>
            </a:r>
            <a:r>
              <a:rPr lang="en-US" sz="2300" dirty="0" smtClean="0">
                <a:solidFill>
                  <a:srgbClr val="000000"/>
                </a:solidFill>
                <a:latin typeface="Times" pitchFamily="18" charset="0"/>
                <a:ea typeface="Arial" pitchFamily="34" charset="0"/>
                <a:cs typeface="B Nazanin" pitchFamily="2" charset="-78"/>
              </a:rPr>
              <a:t>0.001</a:t>
            </a:r>
            <a:endParaRPr lang="en-US" sz="2300" dirty="0">
              <a:latin typeface="Times" pitchFamily="18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225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0301" y="3600475"/>
            <a:ext cx="14545615" cy="4231022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9600" b="1" dirty="0">
                <a:ea typeface="Calibri"/>
                <a:cs typeface="B Lotus"/>
              </a:rPr>
              <a:t> </a:t>
            </a:r>
            <a:r>
              <a:rPr lang="en-GB" sz="9600" b="1" dirty="0" smtClean="0">
                <a:ea typeface="Calibri"/>
                <a:cs typeface="B Lotus"/>
              </a:rPr>
              <a:t>III</a:t>
            </a:r>
            <a:endParaRPr lang="en-GB" sz="4000" b="1" dirty="0" smtClean="0">
              <a:latin typeface="Times New Roman"/>
            </a:endParaRPr>
          </a:p>
          <a:p>
            <a:pPr algn="ctr">
              <a:lnSpc>
                <a:spcPct val="150000"/>
              </a:lnSpc>
            </a:pPr>
            <a:r>
              <a:rPr lang="en-GB" sz="4400" b="1" dirty="0" smtClean="0">
                <a:latin typeface="Times New Roman"/>
              </a:rPr>
              <a:t>Educational </a:t>
            </a:r>
            <a:r>
              <a:rPr lang="en-GB" sz="4400" b="1" dirty="0">
                <a:latin typeface="Times New Roman"/>
              </a:rPr>
              <a:t>achievement relationship with nutritional status </a:t>
            </a:r>
            <a:r>
              <a:rPr lang="en-GB" sz="4400" b="1" dirty="0" smtClean="0">
                <a:latin typeface="Times New Roman"/>
              </a:rPr>
              <a:t> in primary </a:t>
            </a:r>
            <a:r>
              <a:rPr lang="en-GB" sz="4400" b="1" dirty="0">
                <a:latin typeface="Times New Roman"/>
              </a:rPr>
              <a:t>school </a:t>
            </a:r>
            <a:r>
              <a:rPr lang="en-GB" sz="4400" b="1" dirty="0" smtClean="0">
                <a:latin typeface="Times New Roman"/>
              </a:rPr>
              <a:t>children in </a:t>
            </a:r>
            <a:r>
              <a:rPr lang="en-GB" sz="4400" b="1" dirty="0">
                <a:latin typeface="Times New Roman"/>
              </a:rPr>
              <a:t>Kermanshah (2012)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27008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68277" y="3066848"/>
            <a:ext cx="15049672" cy="893667"/>
          </a:xfrm>
          <a:prstGeom prst="rect">
            <a:avLst/>
          </a:prstGeom>
        </p:spPr>
        <p:txBody>
          <a:bodyPr wrap="square" lIns="153493" tIns="76752" rIns="153493" bIns="76752">
            <a:spAutoFit/>
          </a:bodyPr>
          <a:lstStyle/>
          <a:p>
            <a:pPr algn="ctr"/>
            <a:r>
              <a:rPr lang="en-GB" sz="4800" b="1" dirty="0" smtClean="0">
                <a:latin typeface="Times" pitchFamily="18" charset="0"/>
              </a:rPr>
              <a:t>Malnutrition </a:t>
            </a:r>
            <a:r>
              <a:rPr lang="en-GB" sz="4800" b="1" dirty="0">
                <a:latin typeface="Times" pitchFamily="18" charset="0"/>
              </a:rPr>
              <a:t>based on WHO classification </a:t>
            </a:r>
            <a:r>
              <a:rPr lang="en-GB" sz="4800" b="1" dirty="0" smtClean="0">
                <a:latin typeface="Times" pitchFamily="18" charset="0"/>
              </a:rPr>
              <a:t>in children</a:t>
            </a:r>
            <a:endParaRPr lang="en-GB" sz="4700" b="1" dirty="0">
              <a:latin typeface="Times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097812"/>
              </p:ext>
            </p:extLst>
          </p:nvPr>
        </p:nvGraphicFramePr>
        <p:xfrm>
          <a:off x="948984" y="4320555"/>
          <a:ext cx="1598577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688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0929136"/>
              </p:ext>
            </p:extLst>
          </p:nvPr>
        </p:nvGraphicFramePr>
        <p:xfrm>
          <a:off x="1224261" y="3024411"/>
          <a:ext cx="15553728" cy="6768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403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06012"/>
              </p:ext>
            </p:extLst>
          </p:nvPr>
        </p:nvGraphicFramePr>
        <p:xfrm>
          <a:off x="1519665" y="3838891"/>
          <a:ext cx="14682260" cy="595427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951059"/>
                <a:gridCol w="1951059"/>
                <a:gridCol w="1957085"/>
                <a:gridCol w="1957085"/>
                <a:gridCol w="1955078"/>
                <a:gridCol w="1955078"/>
                <a:gridCol w="2955816"/>
              </a:tblGrid>
              <a:tr h="813932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BMI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+mn-ea"/>
                          <a:cs typeface="+mj-cs"/>
                        </a:rPr>
                        <a:t>Height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Weight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4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Courses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494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r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" pitchFamily="18" charset="0"/>
                          <a:cs typeface="+mj-cs"/>
                        </a:rPr>
                        <a:t>P value</a:t>
                      </a:r>
                      <a:endParaRPr lang="en-GB" sz="4400" dirty="0"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" pitchFamily="18" charset="0"/>
                          <a:cs typeface="+mj-cs"/>
                        </a:rPr>
                        <a:t>r</a:t>
                      </a:r>
                      <a:endParaRPr lang="en-GB" sz="4400" dirty="0"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" pitchFamily="18" charset="0"/>
                          <a:cs typeface="+mj-cs"/>
                        </a:rPr>
                        <a:t>P value</a:t>
                      </a:r>
                      <a:endParaRPr lang="en-GB" sz="4400" dirty="0"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" pitchFamily="18" charset="0"/>
                          <a:cs typeface="+mj-cs"/>
                        </a:rPr>
                        <a:t>r</a:t>
                      </a:r>
                      <a:endParaRPr lang="en-GB" sz="4400" dirty="0"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" pitchFamily="18" charset="0"/>
                          <a:cs typeface="+mj-cs"/>
                        </a:rPr>
                        <a:t>P value</a:t>
                      </a:r>
                      <a:endParaRPr lang="en-GB" sz="4400" dirty="0"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4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20015" marR="12001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84842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0.014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0.83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0.191-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solidFill>
                            <a:schemeClr val="bg1"/>
                          </a:solidFill>
                          <a:effectLst/>
                          <a:cs typeface="+mj-cs"/>
                        </a:rPr>
                        <a:t>0.018</a:t>
                      </a:r>
                      <a:endParaRPr lang="en-GB" sz="4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0.182-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solidFill>
                            <a:schemeClr val="bg1"/>
                          </a:solidFill>
                          <a:effectLst/>
                          <a:cs typeface="+mj-cs"/>
                        </a:rPr>
                        <a:t>0.02</a:t>
                      </a:r>
                      <a:endParaRPr lang="en-GB" sz="4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Mathematic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0632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0.112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solidFill>
                            <a:schemeClr val="bg1"/>
                          </a:solidFill>
                          <a:effectLst/>
                          <a:cs typeface="+mj-cs"/>
                        </a:rPr>
                        <a:t>0.01</a:t>
                      </a:r>
                      <a:endParaRPr lang="en-GB" sz="4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0.10-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solidFill>
                            <a:schemeClr val="bg1"/>
                          </a:solidFill>
                          <a:effectLst/>
                          <a:cs typeface="+mj-cs"/>
                        </a:rPr>
                        <a:t>0.02</a:t>
                      </a:r>
                      <a:endParaRPr lang="en-GB" sz="4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0.09-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solidFill>
                            <a:schemeClr val="bg1"/>
                          </a:solidFill>
                          <a:effectLst/>
                          <a:cs typeface="+mj-cs"/>
                        </a:rPr>
                        <a:t>0.04</a:t>
                      </a:r>
                      <a:endParaRPr lang="en-GB" sz="4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Writing skills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8069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0.080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0.09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0.019-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0.68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0.052-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0.28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Memorising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0632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0.09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solidFill>
                            <a:schemeClr val="bg1"/>
                          </a:solidFill>
                          <a:effectLst/>
                          <a:cs typeface="+mj-cs"/>
                        </a:rPr>
                        <a:t>0.05</a:t>
                      </a:r>
                      <a:endParaRPr lang="en-GB" sz="4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0.039-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0.41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0.044-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0.36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Religious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0632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0.019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0.69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0.113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solidFill>
                            <a:schemeClr val="bg1"/>
                          </a:solidFill>
                          <a:effectLst/>
                          <a:cs typeface="+mj-cs"/>
                        </a:rPr>
                        <a:t>0.01</a:t>
                      </a:r>
                      <a:endParaRPr lang="en-GB" sz="4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0.037-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0.44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b="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+mj-cs"/>
                        </a:rPr>
                        <a:t>Reading</a:t>
                      </a:r>
                      <a:endParaRPr lang="en-GB" sz="4000" b="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0632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0.065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0.17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0.017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0.723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0.035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3200" dirty="0" smtClean="0">
                          <a:effectLst/>
                          <a:cs typeface="+mj-cs"/>
                        </a:rPr>
                        <a:t>0.46</a:t>
                      </a:r>
                      <a:endParaRPr lang="en-GB" sz="4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120015" marR="120015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+mj-cs"/>
                        </a:rPr>
                        <a:t>Sciences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+mj-cs"/>
                      </a:endParaRPr>
                    </a:p>
                  </a:txBody>
                  <a:tcPr marL="120015" marR="12001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88157" y="2592363"/>
            <a:ext cx="17641960" cy="1065702"/>
          </a:xfrm>
          <a:prstGeom prst="rect">
            <a:avLst/>
          </a:prstGeom>
        </p:spPr>
        <p:txBody>
          <a:bodyPr wrap="square" lIns="153493" tIns="76752" rIns="153493" bIns="76752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4400" b="1" dirty="0" smtClean="0">
                <a:latin typeface="Times" pitchFamily="18" charset="0"/>
              </a:rPr>
              <a:t>Relationship between educational achievement and growth factors</a:t>
            </a:r>
            <a:endParaRPr lang="en-GB" sz="44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56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834701"/>
              </p:ext>
            </p:extLst>
          </p:nvPr>
        </p:nvGraphicFramePr>
        <p:xfrm>
          <a:off x="1008237" y="4032523"/>
          <a:ext cx="15625736" cy="5832649"/>
        </p:xfrm>
        <a:graphic>
          <a:graphicData uri="http://schemas.openxmlformats.org/drawingml/2006/table">
            <a:tbl>
              <a:tblPr rtl="1" firstRow="1" firstCol="1" bandRow="1"/>
              <a:tblGrid>
                <a:gridCol w="1609347"/>
                <a:gridCol w="1609347"/>
                <a:gridCol w="2231739"/>
                <a:gridCol w="1916934"/>
                <a:gridCol w="1831951"/>
                <a:gridCol w="1578278"/>
                <a:gridCol w="1381257"/>
                <a:gridCol w="1691161"/>
                <a:gridCol w="1775722"/>
              </a:tblGrid>
              <a:tr h="2617215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Foods</a:t>
                      </a:r>
                      <a:endParaRPr lang="en-GB" sz="3600" b="1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Arial"/>
                        </a:rPr>
                        <a:t>Milk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Red meat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Poultry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Diary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Rice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Salad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Nuts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b="1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Lentil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607717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3600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*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 r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0.229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0.127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0.128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0.119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0.136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0.098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0.126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-0.121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7717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P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 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0.001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0.001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0.007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0.01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0.004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0.007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0.007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Calibri"/>
                          <a:cs typeface="B Badr"/>
                        </a:rPr>
                        <a:t>0.01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Calibri"/>
                        <a:cs typeface="Arial"/>
                      </a:endParaRPr>
                    </a:p>
                  </a:txBody>
                  <a:tcPr marL="68579" marR="6857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-503931" y="2966821"/>
            <a:ext cx="18722080" cy="1065702"/>
          </a:xfrm>
          <a:prstGeom prst="rect">
            <a:avLst/>
          </a:prstGeom>
        </p:spPr>
        <p:txBody>
          <a:bodyPr wrap="square" lIns="153493" tIns="76752" rIns="153493" bIns="76752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GB" sz="4400" b="1" dirty="0" smtClean="0">
                <a:solidFill>
                  <a:prstClr val="black"/>
                </a:solidFill>
                <a:latin typeface="Times" pitchFamily="18" charset="0"/>
              </a:rPr>
              <a:t>Relationship between food consumption and educational achievements </a:t>
            </a:r>
            <a:endParaRPr lang="en-GB" sz="4400" b="1" dirty="0">
              <a:solidFill>
                <a:prstClr val="black"/>
              </a:solidFill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35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053" y="3816499"/>
            <a:ext cx="15301913" cy="4451027"/>
          </a:xfrm>
        </p:spPr>
        <p:txBody>
          <a:bodyPr>
            <a:normAutofit/>
          </a:bodyPr>
          <a:lstStyle/>
          <a:p>
            <a:pPr algn="ctr"/>
            <a:r>
              <a:rPr lang="en-GB" sz="13700" b="1" dirty="0" smtClean="0">
                <a:ea typeface="Calibri"/>
                <a:cs typeface="B Lotus"/>
              </a:rPr>
              <a:t>IV</a:t>
            </a:r>
            <a:endParaRPr lang="en-GB" sz="6000" b="1" dirty="0" smtClean="0">
              <a:latin typeface="Times New Roman"/>
            </a:endParaRPr>
          </a:p>
          <a:p>
            <a:pPr algn="ctr"/>
            <a:r>
              <a:rPr lang="en-GB" sz="6000" b="1" dirty="0" smtClean="0">
                <a:latin typeface="Times New Roman"/>
              </a:rPr>
              <a:t>Iodine </a:t>
            </a:r>
            <a:r>
              <a:rPr lang="en-GB" sz="6000" b="1" dirty="0">
                <a:latin typeface="Times New Roman"/>
              </a:rPr>
              <a:t>salt fortification in Kermanshah: Truth OR Untruth </a:t>
            </a:r>
          </a:p>
          <a:p>
            <a:pPr algn="ctr"/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53782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4141" y="2520355"/>
            <a:ext cx="17858109" cy="7201899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400" b="1" dirty="0" smtClean="0">
                <a:latin typeface="Times New Roman"/>
                <a:ea typeface="Calibri"/>
                <a:cs typeface="Arial"/>
              </a:rPr>
              <a:t>       Out Lines:</a:t>
            </a:r>
          </a:p>
          <a:p>
            <a:pPr marL="1143000" indent="-1143000">
              <a:lnSpc>
                <a:spcPct val="150000"/>
              </a:lnSpc>
              <a:buFont typeface="+mj-lt"/>
              <a:buAutoNum type="romanUcPeriod"/>
            </a:pPr>
            <a:r>
              <a:rPr lang="en-US" sz="4400" b="1" dirty="0">
                <a:latin typeface="Times New Roman"/>
                <a:ea typeface="Calibri"/>
                <a:cs typeface="B Lotus"/>
              </a:rPr>
              <a:t>Iron </a:t>
            </a:r>
            <a:r>
              <a:rPr lang="en-US" sz="4400" b="1" dirty="0" smtClean="0">
                <a:latin typeface="Times New Roman"/>
                <a:ea typeface="Calibri"/>
                <a:cs typeface="B Lotus"/>
              </a:rPr>
              <a:t>Deficiency </a:t>
            </a:r>
            <a:r>
              <a:rPr lang="en-US" sz="4400" b="1" dirty="0">
                <a:latin typeface="Times New Roman"/>
                <a:ea typeface="Calibri"/>
                <a:cs typeface="B Lotus"/>
              </a:rPr>
              <a:t>and </a:t>
            </a:r>
            <a:r>
              <a:rPr lang="en-US" sz="4400" b="1" dirty="0" smtClean="0">
                <a:latin typeface="Times New Roman"/>
                <a:ea typeface="Calibri"/>
                <a:cs typeface="B Lotus"/>
              </a:rPr>
              <a:t>Anemia </a:t>
            </a:r>
            <a:r>
              <a:rPr lang="en-US" sz="4400" b="1" dirty="0">
                <a:latin typeface="Times New Roman"/>
                <a:ea typeface="Calibri"/>
                <a:cs typeface="B Lotus"/>
              </a:rPr>
              <a:t>in </a:t>
            </a:r>
            <a:r>
              <a:rPr lang="en-US" sz="4400" b="1" dirty="0" smtClean="0">
                <a:latin typeface="Times New Roman"/>
                <a:ea typeface="Calibri"/>
                <a:cs typeface="B Lotus"/>
              </a:rPr>
              <a:t>Girls S</a:t>
            </a:r>
            <a:r>
              <a:rPr lang="en-US" sz="4400" b="1" dirty="0" smtClean="0">
                <a:latin typeface="Times New Roman"/>
                <a:ea typeface="Times New Roman"/>
                <a:cs typeface="B Lotus"/>
              </a:rPr>
              <a:t>tudents</a:t>
            </a:r>
            <a:r>
              <a:rPr lang="en-US" sz="4400" b="1" dirty="0" smtClean="0">
                <a:latin typeface="Times New Roman"/>
                <a:ea typeface="SimSun"/>
                <a:cs typeface="B Lotus"/>
              </a:rPr>
              <a:t> </a:t>
            </a:r>
            <a:r>
              <a:rPr lang="en-US" sz="4400" b="1" dirty="0">
                <a:latin typeface="Times New Roman"/>
                <a:ea typeface="SimSun"/>
                <a:cs typeface="B Lotus"/>
              </a:rPr>
              <a:t>of KUMS </a:t>
            </a:r>
          </a:p>
          <a:p>
            <a:pPr marL="1143000" indent="-1143000">
              <a:lnSpc>
                <a:spcPct val="150000"/>
              </a:lnSpc>
              <a:buFont typeface="+mj-lt"/>
              <a:buAutoNum type="romanUcPeriod"/>
            </a:pP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Anemia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GB" sz="4400" b="1" dirty="0">
                <a:latin typeface="Times New Roman"/>
                <a:ea typeface="Calibri"/>
                <a:cs typeface="Arial"/>
              </a:rPr>
              <a:t>among 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Labour </a:t>
            </a:r>
            <a:r>
              <a:rPr lang="en-GB" sz="4400" b="1" dirty="0">
                <a:latin typeface="Times New Roman"/>
                <a:ea typeface="Calibri"/>
                <a:cs typeface="Arial"/>
              </a:rPr>
              <a:t>C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hildren </a:t>
            </a:r>
            <a:r>
              <a:rPr lang="en-GB" sz="4400" b="1" dirty="0">
                <a:latin typeface="Times New Roman"/>
                <a:ea typeface="Calibri"/>
                <a:cs typeface="Arial"/>
              </a:rPr>
              <a:t>in 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Kermanshah</a:t>
            </a:r>
          </a:p>
          <a:p>
            <a:pPr marL="1143000" indent="-1143000">
              <a:lnSpc>
                <a:spcPct val="150000"/>
              </a:lnSpc>
              <a:buFont typeface="+mj-lt"/>
              <a:buAutoNum type="romanUcPeriod"/>
            </a:pPr>
            <a:r>
              <a:rPr lang="en-GB" sz="4400" b="1" dirty="0" smtClean="0">
                <a:latin typeface="Times New Roman"/>
              </a:rPr>
              <a:t>Malnutrition and </a:t>
            </a:r>
            <a:r>
              <a:rPr lang="en-GB" sz="4400" b="1" dirty="0">
                <a:latin typeface="Times New Roman"/>
              </a:rPr>
              <a:t>E</a:t>
            </a:r>
            <a:r>
              <a:rPr lang="en-GB" sz="4400" b="1" dirty="0" smtClean="0">
                <a:latin typeface="Times New Roman"/>
              </a:rPr>
              <a:t>ducational Achievement in </a:t>
            </a:r>
            <a:r>
              <a:rPr lang="en-GB" sz="4400" b="1" dirty="0">
                <a:latin typeface="Times New Roman"/>
              </a:rPr>
              <a:t>S</a:t>
            </a:r>
            <a:r>
              <a:rPr lang="en-GB" sz="4400" b="1" dirty="0" smtClean="0">
                <a:latin typeface="Times New Roman"/>
              </a:rPr>
              <a:t>chool Children</a:t>
            </a:r>
          </a:p>
          <a:p>
            <a:pPr marL="1143000" indent="-1143000">
              <a:lnSpc>
                <a:spcPct val="150000"/>
              </a:lnSpc>
              <a:buFont typeface="+mj-lt"/>
              <a:buAutoNum type="romanUcPeriod"/>
            </a:pPr>
            <a:r>
              <a:rPr lang="en-GB" sz="4400" b="1" dirty="0" smtClean="0">
                <a:latin typeface="Times New Roman"/>
              </a:rPr>
              <a:t>Salt Fortification </a:t>
            </a:r>
            <a:r>
              <a:rPr lang="en-GB" sz="4400" b="1" dirty="0">
                <a:latin typeface="Times New Roman"/>
              </a:rPr>
              <a:t>with Iodine </a:t>
            </a:r>
            <a:r>
              <a:rPr lang="en-GB" sz="4400" b="1" dirty="0" smtClean="0">
                <a:latin typeface="Times New Roman"/>
              </a:rPr>
              <a:t>in Kermanshah: Truth OR False</a:t>
            </a: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en-GB" sz="4400" b="1" dirty="0" smtClean="0">
                <a:latin typeface="Times" pitchFamily="18" charset="0"/>
              </a:rPr>
              <a:t>  Dietary </a:t>
            </a:r>
            <a:r>
              <a:rPr lang="en-GB" sz="4400" b="1" dirty="0">
                <a:latin typeface="Times" pitchFamily="18" charset="0"/>
              </a:rPr>
              <a:t>Pattern </a:t>
            </a:r>
            <a:r>
              <a:rPr lang="en-GB" sz="4400" b="1" dirty="0" smtClean="0">
                <a:latin typeface="Times" pitchFamily="18" charset="0"/>
              </a:rPr>
              <a:t>among Households of Kermanshah </a:t>
            </a: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en-GB" sz="4400" b="1" dirty="0" smtClean="0">
                <a:latin typeface="Times" pitchFamily="18" charset="0"/>
              </a:rPr>
              <a:t>   Effect of Governmental </a:t>
            </a:r>
            <a:r>
              <a:rPr lang="en-GB" sz="4400" b="1" dirty="0">
                <a:latin typeface="Times" pitchFamily="18" charset="0"/>
              </a:rPr>
              <a:t>F</a:t>
            </a:r>
            <a:r>
              <a:rPr lang="en-GB" sz="4400" b="1" dirty="0" smtClean="0">
                <a:latin typeface="Times" pitchFamily="18" charset="0"/>
              </a:rPr>
              <a:t>ood Subsidies </a:t>
            </a:r>
            <a:r>
              <a:rPr lang="en-GB" sz="4400" b="1" dirty="0">
                <a:latin typeface="Times" pitchFamily="18" charset="0"/>
              </a:rPr>
              <a:t>R</a:t>
            </a:r>
            <a:r>
              <a:rPr lang="en-GB" sz="4400" b="1" dirty="0" smtClean="0">
                <a:latin typeface="Times" pitchFamily="18" charset="0"/>
              </a:rPr>
              <a:t>emoval on Public </a:t>
            </a:r>
            <a:r>
              <a:rPr lang="en-GB" sz="4400" b="1" dirty="0" err="1" smtClean="0">
                <a:latin typeface="Times" pitchFamily="18" charset="0"/>
              </a:rPr>
              <a:t>Healt</a:t>
            </a:r>
            <a:endParaRPr lang="en-GB" sz="44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8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49" y="5698146"/>
            <a:ext cx="8190910" cy="440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68277" y="4813365"/>
            <a:ext cx="6462713" cy="804540"/>
          </a:xfrm>
          <a:prstGeom prst="rect">
            <a:avLst/>
          </a:prstGeom>
        </p:spPr>
        <p:txBody>
          <a:bodyPr wrap="square" lIns="153493" tIns="76752" rIns="153493" bIns="76752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 dirty="0" smtClean="0">
                <a:latin typeface="Times" pitchFamily="18" charset="0"/>
                <a:ea typeface="Calibri"/>
                <a:cs typeface="B Zar"/>
              </a:rPr>
              <a:t>One moth after production date</a:t>
            </a:r>
            <a:endParaRPr lang="en-GB" sz="3200" dirty="0">
              <a:latin typeface="Times" pitchFamily="18" charset="0"/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149" y="5760715"/>
            <a:ext cx="8551440" cy="4632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002992" y="5056650"/>
            <a:ext cx="9001125" cy="647446"/>
          </a:xfrm>
          <a:prstGeom prst="rect">
            <a:avLst/>
          </a:prstGeom>
        </p:spPr>
        <p:txBody>
          <a:bodyPr lIns="153493" tIns="76752" rIns="153493" bIns="76752">
            <a:spAutoFit/>
          </a:bodyPr>
          <a:lstStyle/>
          <a:p>
            <a:pPr algn="ctr"/>
            <a:r>
              <a:rPr lang="en-GB" sz="3200" b="1" dirty="0" smtClean="0">
                <a:latin typeface="Times" pitchFamily="18" charset="0"/>
                <a:cs typeface="B Zar" pitchFamily="2" charset="-78"/>
              </a:rPr>
              <a:t>One year after production date</a:t>
            </a:r>
            <a:endParaRPr lang="en-GB" sz="3200" dirty="0">
              <a:latin typeface="Times" pitchFamily="18" charset="0"/>
              <a:cs typeface="B Za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80245" y="3096419"/>
            <a:ext cx="15409712" cy="1262999"/>
          </a:xfrm>
          <a:prstGeom prst="rect">
            <a:avLst/>
          </a:prstGeom>
        </p:spPr>
        <p:txBody>
          <a:bodyPr wrap="square" lIns="153493" tIns="76752" rIns="153493" bIns="76752">
            <a:spAutoFit/>
          </a:bodyPr>
          <a:lstStyle/>
          <a:p>
            <a:pPr algn="ctr"/>
            <a:r>
              <a:rPr lang="en-GB" sz="7200" b="1" dirty="0" smtClean="0">
                <a:latin typeface="Times" pitchFamily="18" charset="0"/>
                <a:cs typeface="B Zar" pitchFamily="2" charset="-78"/>
              </a:rPr>
              <a:t>Iodine contents of fortified salt </a:t>
            </a:r>
            <a:endParaRPr lang="en-GB" sz="7200" dirty="0">
              <a:latin typeface="Times" pitchFamily="18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62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05" y="4464571"/>
            <a:ext cx="17074164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08112" y="3168427"/>
            <a:ext cx="15121805" cy="1509220"/>
          </a:xfrm>
          <a:prstGeom prst="rect">
            <a:avLst/>
          </a:prstGeom>
        </p:spPr>
        <p:txBody>
          <a:bodyPr wrap="square" lIns="153493" tIns="76752" rIns="153493" bIns="76752">
            <a:spAutoFit/>
          </a:bodyPr>
          <a:lstStyle/>
          <a:p>
            <a:pPr algn="ctr"/>
            <a:r>
              <a:rPr lang="en-GB" sz="4400" b="1" dirty="0" smtClean="0">
                <a:latin typeface="Times" pitchFamily="18" charset="0"/>
                <a:cs typeface="B Zar" pitchFamily="2" charset="-78"/>
              </a:rPr>
              <a:t> Average iodine content compare to standard level in distributed salts</a:t>
            </a:r>
            <a:endParaRPr lang="en-GB" sz="4400" dirty="0">
              <a:latin typeface="Times" pitchFamily="18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770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44341" y="2736379"/>
            <a:ext cx="15481845" cy="893667"/>
          </a:xfrm>
          <a:prstGeom prst="rect">
            <a:avLst/>
          </a:prstGeom>
        </p:spPr>
        <p:txBody>
          <a:bodyPr wrap="square" lIns="153493" tIns="76752" rIns="153493" bIns="76752">
            <a:spAutoFit/>
          </a:bodyPr>
          <a:lstStyle/>
          <a:p>
            <a:pPr>
              <a:defRPr/>
            </a:pPr>
            <a:r>
              <a:rPr lang="en-GB" sz="4800" b="1" dirty="0" smtClean="0">
                <a:latin typeface="Times" pitchFamily="18" charset="0"/>
              </a:rPr>
              <a:t>Iodine content of fortified salt distributed in Kermanshah</a:t>
            </a:r>
            <a:endParaRPr lang="en-GB" sz="4700" b="1" dirty="0">
              <a:latin typeface="Times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942828"/>
              </p:ext>
            </p:extLst>
          </p:nvPr>
        </p:nvGraphicFramePr>
        <p:xfrm>
          <a:off x="1222027" y="4032523"/>
          <a:ext cx="15841760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616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4302" y="3456459"/>
            <a:ext cx="13825535" cy="5470656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1500" b="1" dirty="0" smtClean="0">
                <a:ea typeface="Calibri"/>
                <a:cs typeface="B Lotus"/>
              </a:rPr>
              <a:t>V</a:t>
            </a:r>
            <a:endParaRPr lang="en-GB" sz="9600" b="1" dirty="0" smtClean="0">
              <a:latin typeface="Times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GB" sz="5900" b="1" dirty="0" smtClean="0">
                <a:latin typeface="Times" pitchFamily="18" charset="0"/>
              </a:rPr>
              <a:t>Dietary </a:t>
            </a:r>
            <a:r>
              <a:rPr lang="en-GB" sz="5900" b="1" dirty="0">
                <a:latin typeface="Times" pitchFamily="18" charset="0"/>
              </a:rPr>
              <a:t>Pattern of </a:t>
            </a:r>
            <a:r>
              <a:rPr lang="en-GB" sz="5900" b="1" dirty="0" smtClean="0">
                <a:latin typeface="Times" pitchFamily="18" charset="0"/>
              </a:rPr>
              <a:t>Households in Kermanshah</a:t>
            </a:r>
            <a:endParaRPr lang="en-GB" sz="54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04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36229" y="3100067"/>
            <a:ext cx="15553727" cy="1148480"/>
          </a:xfrm>
          <a:prstGeom prst="rect">
            <a:avLst/>
          </a:prstGeom>
        </p:spPr>
        <p:txBody>
          <a:bodyPr wrap="square" lIns="153493" tIns="76752" rIns="153493" bIns="76752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GB" sz="4800" b="1" dirty="0" smtClean="0">
                <a:latin typeface="Times" pitchFamily="18" charset="0"/>
              </a:rPr>
              <a:t>Food groups </a:t>
            </a:r>
            <a:r>
              <a:rPr lang="en-GB" sz="4800" b="1" dirty="0">
                <a:latin typeface="Times" pitchFamily="18" charset="0"/>
              </a:rPr>
              <a:t>consumption </a:t>
            </a:r>
            <a:r>
              <a:rPr lang="en-GB" sz="4800" b="1" dirty="0" smtClean="0">
                <a:latin typeface="Times" pitchFamily="18" charset="0"/>
              </a:rPr>
              <a:t>compare to recommendations</a:t>
            </a:r>
            <a:endParaRPr lang="en-GB" sz="4700" b="1" dirty="0">
              <a:latin typeface="Times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727414"/>
              </p:ext>
            </p:extLst>
          </p:nvPr>
        </p:nvGraphicFramePr>
        <p:xfrm>
          <a:off x="1152253" y="4824610"/>
          <a:ext cx="16417824" cy="5976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58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14771" y="3079622"/>
            <a:ext cx="12185351" cy="181699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153493" tIns="76752" rIns="153493" bIns="76752">
            <a:spAutoFit/>
          </a:bodyPr>
          <a:lstStyle/>
          <a:p>
            <a:pPr algn="ctr" rtl="1">
              <a:defRPr/>
            </a:pPr>
            <a:r>
              <a:rPr lang="en-GB" sz="5400" b="1" dirty="0" smtClean="0">
                <a:latin typeface="Times" pitchFamily="18" charset="0"/>
              </a:rPr>
              <a:t>Percent of </a:t>
            </a:r>
            <a:r>
              <a:rPr lang="en-GB" sz="5400" b="1" dirty="0" smtClean="0">
                <a:latin typeface="Times" pitchFamily="18" charset="0"/>
              </a:rPr>
              <a:t>Oils consumption </a:t>
            </a:r>
            <a:r>
              <a:rPr lang="en-GB" sz="5400" b="1" dirty="0" smtClean="0">
                <a:latin typeface="Times" pitchFamily="18" charset="0"/>
              </a:rPr>
              <a:t>in </a:t>
            </a:r>
            <a:r>
              <a:rPr lang="en-GB" sz="5400" b="1" dirty="0">
                <a:latin typeface="Times" pitchFamily="18" charset="0"/>
              </a:rPr>
              <a:t>6 </a:t>
            </a:r>
            <a:r>
              <a:rPr lang="en-GB" sz="5400" b="1" dirty="0" smtClean="0">
                <a:latin typeface="Times" pitchFamily="18" charset="0"/>
              </a:rPr>
              <a:t>Zones</a:t>
            </a:r>
          </a:p>
          <a:p>
            <a:pPr algn="ctr" rtl="1">
              <a:defRPr/>
            </a:pPr>
            <a:r>
              <a:rPr lang="en-GB" sz="5400" b="1" dirty="0" smtClean="0">
                <a:latin typeface="Times" pitchFamily="18" charset="0"/>
              </a:rPr>
              <a:t>of Kermanshah</a:t>
            </a:r>
            <a:endParaRPr lang="fa-IR" altLang="en-US" sz="4900" b="1" spc="85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192364"/>
              </p:ext>
            </p:extLst>
          </p:nvPr>
        </p:nvGraphicFramePr>
        <p:xfrm>
          <a:off x="1296269" y="4968627"/>
          <a:ext cx="15481705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1239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8292" y="2016299"/>
            <a:ext cx="14545615" cy="6776141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1"/>
              </a:spcAft>
            </a:pPr>
            <a:r>
              <a:rPr lang="en-GB" sz="11500" b="1" dirty="0" smtClean="0">
                <a:ea typeface="Calibri"/>
                <a:cs typeface="B Mitra"/>
              </a:rPr>
              <a:t>VI</a:t>
            </a:r>
            <a:endParaRPr lang="en-US" sz="9600" b="1" dirty="0" smtClean="0">
              <a:latin typeface="Times" pitchFamily="18" charset="0"/>
              <a:ea typeface="Calibri"/>
              <a:cs typeface="B Mitra"/>
            </a:endParaRPr>
          </a:p>
          <a:p>
            <a:pPr algn="ctr" rtl="1">
              <a:lnSpc>
                <a:spcPct val="200000"/>
              </a:lnSpc>
              <a:spcAft>
                <a:spcPts val="1001"/>
              </a:spcAft>
            </a:pPr>
            <a:r>
              <a:rPr lang="en-US" sz="4900" b="1" dirty="0" smtClean="0">
                <a:latin typeface="Times" pitchFamily="18" charset="0"/>
                <a:ea typeface="Calibri"/>
                <a:cs typeface="B Mitra"/>
              </a:rPr>
              <a:t>Dietary </a:t>
            </a:r>
            <a:r>
              <a:rPr lang="en-US" sz="4900" b="1" dirty="0">
                <a:latin typeface="Times" pitchFamily="18" charset="0"/>
                <a:ea typeface="Calibri"/>
                <a:cs typeface="B Mitra"/>
              </a:rPr>
              <a:t>patterns </a:t>
            </a:r>
            <a:r>
              <a:rPr lang="en-US" sz="4900" b="1" dirty="0" smtClean="0">
                <a:latin typeface="Times" pitchFamily="18" charset="0"/>
                <a:ea typeface="Calibri"/>
                <a:cs typeface="B Mitra"/>
              </a:rPr>
              <a:t>changes </a:t>
            </a:r>
            <a:r>
              <a:rPr lang="en-US" sz="4900" b="1" dirty="0">
                <a:latin typeface="Times" pitchFamily="18" charset="0"/>
                <a:ea typeface="Calibri"/>
                <a:cs typeface="B Mitra"/>
              </a:rPr>
              <a:t>after removal </a:t>
            </a:r>
            <a:r>
              <a:rPr lang="en-US" sz="4900" b="1" dirty="0" smtClean="0">
                <a:latin typeface="Times" pitchFamily="18" charset="0"/>
                <a:ea typeface="Calibri"/>
                <a:cs typeface="B Mitra"/>
              </a:rPr>
              <a:t>of foods subsidy in </a:t>
            </a:r>
            <a:r>
              <a:rPr lang="en-US" sz="4900" b="1" dirty="0">
                <a:latin typeface="Times" pitchFamily="18" charset="0"/>
                <a:ea typeface="Calibri"/>
                <a:cs typeface="B Mitra"/>
              </a:rPr>
              <a:t>Kermanshah</a:t>
            </a:r>
            <a:endParaRPr lang="en-GB" sz="4300" b="1" dirty="0">
              <a:latin typeface="Times" pitchFamily="18" charset="0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974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612953"/>
              </p:ext>
            </p:extLst>
          </p:nvPr>
        </p:nvGraphicFramePr>
        <p:xfrm>
          <a:off x="1584300" y="3816492"/>
          <a:ext cx="14185576" cy="5479362"/>
        </p:xfrm>
        <a:graphic>
          <a:graphicData uri="http://schemas.openxmlformats.org/drawingml/2006/table">
            <a:tbl>
              <a:tblPr rtl="1" firstRow="1" firstCol="1" bandRow="1"/>
              <a:tblGrid>
                <a:gridCol w="3546394"/>
                <a:gridCol w="3173617"/>
                <a:gridCol w="3919171"/>
                <a:gridCol w="3546394"/>
              </a:tblGrid>
              <a:tr h="121738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P-value</a:t>
                      </a:r>
                      <a:endParaRPr lang="en-GB" sz="4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Survey 2012</a:t>
                      </a:r>
                      <a:endParaRPr lang="en-GB" sz="4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Survey 2010</a:t>
                      </a:r>
                      <a:endParaRPr lang="en-GB" sz="4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Food Groups</a:t>
                      </a:r>
                      <a:endParaRPr lang="en-GB" sz="4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6114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0.001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4.1±1.2</a:t>
                      </a:r>
                      <a:endParaRPr lang="en-GB" sz="3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6.6</a:t>
                      </a:r>
                      <a:r>
                        <a:rPr lang="fa-IR" sz="3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±</a:t>
                      </a: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2.4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Bread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6114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0.01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1.03±1.4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1.9±1.2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Dairy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6114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0.01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1.1±0.5</a:t>
                      </a:r>
                      <a:endParaRPr lang="en-GB" sz="3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1.2±0.1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Meat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1738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0.001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1.4±0.8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2±0.1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Vegetable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6114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0.001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2±1.2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3.3±0.1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Fruit</a:t>
                      </a:r>
                      <a:endParaRPr lang="en-GB" sz="3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2133" y="2831106"/>
            <a:ext cx="18434048" cy="707813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 algn="ctr"/>
            <a:r>
              <a:rPr lang="en-US" sz="4000" b="1" dirty="0" smtClean="0">
                <a:latin typeface="Times" pitchFamily="18" charset="0"/>
              </a:rPr>
              <a:t>Consumption of food groups before and after governmental subsidy removal </a:t>
            </a:r>
            <a:endParaRPr lang="en-GB" sz="4000" b="1" dirty="0">
              <a:latin typeface="Times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3105581" y="4536579"/>
            <a:ext cx="1800200" cy="501649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cv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6027508" y="5688707"/>
            <a:ext cx="5752256" cy="93610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45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338508"/>
            <a:ext cx="184585" cy="677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368" tIns="45684" rIns="91368" bIns="456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328365"/>
            <a:ext cx="184585" cy="677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368" tIns="45684" rIns="91368" bIns="456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3991752"/>
              </p:ext>
            </p:extLst>
          </p:nvPr>
        </p:nvGraphicFramePr>
        <p:xfrm>
          <a:off x="792213" y="4392563"/>
          <a:ext cx="16273808" cy="6061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224261" y="2880395"/>
            <a:ext cx="15337689" cy="769369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r>
              <a:rPr lang="en-US" sz="4400" b="1" dirty="0" smtClean="0">
                <a:latin typeface="Times" pitchFamily="18" charset="0"/>
              </a:rPr>
              <a:t>Diary products consumption before and after subsidy removal</a:t>
            </a:r>
            <a:endParaRPr lang="en-GB" sz="44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49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243" y="3024411"/>
            <a:ext cx="15877764" cy="7776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466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36104" y="2966405"/>
            <a:ext cx="17858109" cy="6863345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>
              <a:lnSpc>
                <a:spcPct val="200000"/>
              </a:lnSpc>
            </a:pPr>
            <a:r>
              <a:rPr lang="en-GB" sz="4400" b="1" dirty="0" smtClean="0">
                <a:latin typeface="Times New Roman"/>
                <a:ea typeface="Calibri"/>
                <a:cs typeface="Arial"/>
              </a:rPr>
              <a:t>Material and methods:</a:t>
            </a:r>
          </a:p>
          <a:p>
            <a:pPr marL="1143000" indent="-1143000">
              <a:lnSpc>
                <a:spcPct val="200000"/>
              </a:lnSpc>
              <a:buFont typeface="+mj-lt"/>
              <a:buAutoNum type="romanUcPeriod"/>
            </a:pPr>
            <a:r>
              <a:rPr lang="en-US" sz="4400" b="1" dirty="0" smtClean="0">
                <a:latin typeface="Times New Roman"/>
                <a:ea typeface="Calibri"/>
                <a:cs typeface="B Lotus"/>
              </a:rPr>
              <a:t>All studies have been well designed by our research team.</a:t>
            </a:r>
          </a:p>
          <a:p>
            <a:pPr marL="1143000" indent="-1143000">
              <a:lnSpc>
                <a:spcPct val="200000"/>
              </a:lnSpc>
              <a:buFont typeface="+mj-lt"/>
              <a:buAutoNum type="romanUcPeriod"/>
            </a:pPr>
            <a:r>
              <a:rPr lang="en-US" sz="4400" b="1" dirty="0" smtClean="0">
                <a:latin typeface="Times New Roman"/>
                <a:ea typeface="Calibri"/>
                <a:cs typeface="B Lotus"/>
              </a:rPr>
              <a:t>All studies have been approved by KUMS research committee.</a:t>
            </a:r>
          </a:p>
          <a:p>
            <a:pPr marL="1143000" indent="-1143000">
              <a:lnSpc>
                <a:spcPct val="200000"/>
              </a:lnSpc>
              <a:buFont typeface="+mj-lt"/>
              <a:buAutoNum type="romanUcPeriod"/>
            </a:pPr>
            <a:r>
              <a:rPr lang="en-US" sz="4400" b="1" dirty="0" smtClean="0">
                <a:latin typeface="Times New Roman"/>
                <a:ea typeface="Calibri"/>
                <a:cs typeface="B Lotus"/>
              </a:rPr>
              <a:t>Ethical approval obtained if necessary.</a:t>
            </a:r>
          </a:p>
          <a:p>
            <a:pPr marL="1143000" indent="-1143000">
              <a:lnSpc>
                <a:spcPct val="200000"/>
              </a:lnSpc>
              <a:buFont typeface="+mj-lt"/>
              <a:buAutoNum type="romanUcPeriod"/>
            </a:pPr>
            <a:r>
              <a:rPr lang="en-US" sz="4400" b="1" dirty="0" smtClean="0">
                <a:latin typeface="Times New Roman"/>
                <a:ea typeface="Calibri"/>
                <a:cs typeface="B Lotus"/>
              </a:rPr>
              <a:t>All studies included enough sample size.</a:t>
            </a:r>
            <a:endParaRPr lang="en-GB" sz="4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708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08237" y="3406004"/>
            <a:ext cx="16994013" cy="5048938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400" b="1" dirty="0" smtClean="0">
                <a:latin typeface="Times New Roman"/>
                <a:ea typeface="Calibri"/>
                <a:cs typeface="Arial"/>
              </a:rPr>
              <a:t>Conclusion: I</a:t>
            </a:r>
          </a:p>
          <a:p>
            <a:pPr>
              <a:lnSpc>
                <a:spcPct val="150000"/>
              </a:lnSpc>
            </a:pPr>
            <a:endParaRPr lang="en-GB" sz="4400" b="1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4400" b="1" dirty="0" smtClean="0">
                <a:latin typeface="Times New Roman"/>
                <a:ea typeface="Calibri"/>
                <a:cs typeface="B Lotus"/>
              </a:rPr>
              <a:t>Iron </a:t>
            </a:r>
            <a:r>
              <a:rPr lang="en-US" sz="4400" b="1" dirty="0">
                <a:latin typeface="Times New Roman"/>
                <a:ea typeface="Calibri"/>
                <a:cs typeface="B Lotus"/>
              </a:rPr>
              <a:t>deficiency and anemia </a:t>
            </a:r>
            <a:r>
              <a:rPr lang="en-US" sz="4400" b="1" dirty="0" smtClean="0">
                <a:latin typeface="Times New Roman"/>
                <a:ea typeface="Calibri"/>
                <a:cs typeface="B Lotus"/>
              </a:rPr>
              <a:t>is more prevalent among children and </a:t>
            </a:r>
            <a:r>
              <a:rPr lang="en-US" sz="4400" b="1" dirty="0" smtClean="0">
                <a:latin typeface="Times New Roman"/>
                <a:ea typeface="Times New Roman"/>
                <a:cs typeface="B Lotus"/>
              </a:rPr>
              <a:t>students</a:t>
            </a:r>
            <a:r>
              <a:rPr lang="en-US" sz="4400" b="1" dirty="0" smtClean="0">
                <a:latin typeface="Times New Roman"/>
                <a:ea typeface="SimSun"/>
                <a:cs typeface="B Lotus"/>
              </a:rPr>
              <a:t>. Nutritional education and support is necessary to improve public health.</a:t>
            </a:r>
            <a:endParaRPr lang="en-US" sz="4400" b="1" dirty="0">
              <a:latin typeface="Times New Roman"/>
              <a:ea typeface="SimSun"/>
              <a:cs typeface="B Lotus"/>
            </a:endParaRPr>
          </a:p>
        </p:txBody>
      </p:sp>
    </p:spTree>
    <p:extLst>
      <p:ext uri="{BB962C8B-B14F-4D97-AF65-F5344CB8AC3E}">
        <p14:creationId xmlns:p14="http://schemas.microsoft.com/office/powerpoint/2010/main" val="112548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6269" y="3117972"/>
            <a:ext cx="16705981" cy="4154911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400" b="1" dirty="0" smtClean="0">
                <a:latin typeface="Times New Roman"/>
                <a:ea typeface="Calibri"/>
                <a:cs typeface="Arial"/>
              </a:rPr>
              <a:t>Conclusion:  II</a:t>
            </a:r>
          </a:p>
          <a:p>
            <a:pPr marL="1143000" indent="-1143000">
              <a:lnSpc>
                <a:spcPct val="150000"/>
              </a:lnSpc>
              <a:buFont typeface="+mj-lt"/>
              <a:buAutoNum type="romanUcPeriod"/>
            </a:pPr>
            <a:endParaRPr lang="en-GB" sz="4400" b="1" dirty="0" smtClean="0">
              <a:latin typeface="Times New Roman"/>
              <a:ea typeface="Calibri"/>
              <a:cs typeface="B Lotus"/>
            </a:endParaRPr>
          </a:p>
          <a:p>
            <a:pPr>
              <a:lnSpc>
                <a:spcPct val="150000"/>
              </a:lnSpc>
            </a:pPr>
            <a:r>
              <a:rPr lang="en-GB" sz="4400" b="1" dirty="0" smtClean="0">
                <a:latin typeface="Times New Roman"/>
              </a:rPr>
              <a:t>Well nourishment of children may help better educational achievement and better future of next generation</a:t>
            </a:r>
          </a:p>
        </p:txBody>
      </p:sp>
    </p:spTree>
    <p:extLst>
      <p:ext uri="{BB962C8B-B14F-4D97-AF65-F5344CB8AC3E}">
        <p14:creationId xmlns:p14="http://schemas.microsoft.com/office/powerpoint/2010/main" val="221287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40285" y="2520355"/>
            <a:ext cx="16561965" cy="7201899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400" b="1" dirty="0" smtClean="0">
                <a:latin typeface="Times New Roman"/>
                <a:ea typeface="Calibri"/>
                <a:cs typeface="Arial"/>
              </a:rPr>
              <a:t>Conclusion: III</a:t>
            </a: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4400" b="1" dirty="0" smtClean="0">
              <a:latin typeface="Times New Roman"/>
              <a:ea typeface="Calibri"/>
              <a:cs typeface="B Lotus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400" b="1" dirty="0" smtClean="0">
                <a:latin typeface="Times New Roman"/>
              </a:rPr>
              <a:t>Government close attention and support is required for food quality control and low-income families.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4400" b="1" dirty="0" smtClean="0">
              <a:latin typeface="Times New Roman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400" b="1" dirty="0" smtClean="0">
                <a:latin typeface="Times New Roman"/>
              </a:rPr>
              <a:t>Milk subsidy is necessary for children who are living in deprived areas for optimum </a:t>
            </a:r>
            <a:r>
              <a:rPr lang="en-GB" sz="4400" b="1" dirty="0" smtClean="0">
                <a:latin typeface="Times New Roman"/>
              </a:rPr>
              <a:t>growth. </a:t>
            </a:r>
            <a:endParaRPr lang="en-GB" sz="4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7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8197" y="3550020"/>
            <a:ext cx="17354053" cy="6370902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400" b="1" dirty="0" smtClean="0">
                <a:latin typeface="Times New Roman"/>
                <a:ea typeface="Calibri"/>
                <a:cs typeface="Arial"/>
              </a:rPr>
              <a:t>Conclusion:  IV</a:t>
            </a:r>
          </a:p>
          <a:p>
            <a:pPr>
              <a:lnSpc>
                <a:spcPct val="150000"/>
              </a:lnSpc>
            </a:pPr>
            <a:r>
              <a:rPr lang="en-GB" sz="4400" b="1" dirty="0" smtClean="0">
                <a:latin typeface="Times New Roman"/>
              </a:rPr>
              <a:t>Academic collaboration between health education and nutritionist</a:t>
            </a:r>
          </a:p>
          <a:p>
            <a:pPr>
              <a:lnSpc>
                <a:spcPct val="150000"/>
              </a:lnSpc>
            </a:pPr>
            <a:r>
              <a:rPr lang="en-GB" sz="4400" b="1" dirty="0">
                <a:latin typeface="Times New Roman"/>
              </a:rPr>
              <a:t>m</a:t>
            </a:r>
            <a:r>
              <a:rPr lang="en-GB" sz="4400" b="1" dirty="0" smtClean="0">
                <a:latin typeface="Times New Roman"/>
              </a:rPr>
              <a:t>ay lead to develop more effective strategies to improve public  nutritional knowledge.</a:t>
            </a:r>
          </a:p>
          <a:p>
            <a:pPr algn="ctr">
              <a:lnSpc>
                <a:spcPct val="150000"/>
              </a:lnSpc>
            </a:pPr>
            <a:r>
              <a:rPr lang="en-GB" sz="4800" b="1" dirty="0" smtClean="0">
                <a:solidFill>
                  <a:srgbClr val="0070C0"/>
                </a:solidFill>
                <a:latin typeface="Times New Roman"/>
              </a:rPr>
              <a:t>We need to make a bridge to achieve </a:t>
            </a:r>
          </a:p>
          <a:p>
            <a:pPr algn="ctr">
              <a:lnSpc>
                <a:spcPct val="150000"/>
              </a:lnSpc>
            </a:pPr>
            <a:r>
              <a:rPr lang="en-GB" sz="4800" b="1" dirty="0" smtClean="0">
                <a:solidFill>
                  <a:srgbClr val="0070C0"/>
                </a:solidFill>
                <a:latin typeface="Times New Roman"/>
              </a:rPr>
              <a:t>well nutrition and health promotion   </a:t>
            </a:r>
            <a:endParaRPr lang="en-GB" sz="4800" dirty="0">
              <a:solidFill>
                <a:srgbClr val="0070C0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7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8198" y="3024411"/>
            <a:ext cx="7632848" cy="7432731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GB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Arial"/>
              </a:rPr>
              <a:t> Thanks: </a:t>
            </a:r>
          </a:p>
          <a:p>
            <a:pPr>
              <a:lnSpc>
                <a:spcPct val="150000"/>
              </a:lnSpc>
            </a:pPr>
            <a:r>
              <a:rPr lang="en-GB" sz="4400" b="1" dirty="0" smtClean="0">
                <a:latin typeface="Times New Roman"/>
                <a:ea typeface="Calibri"/>
                <a:cs typeface="Arial"/>
              </a:rPr>
              <a:t>Our Research 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team:</a:t>
            </a:r>
            <a:endParaRPr lang="en-GB" sz="4400" b="1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4400" b="1" dirty="0">
                <a:latin typeface="Times New Roman"/>
                <a:ea typeface="Calibri"/>
                <a:cs typeface="Arial"/>
              </a:rPr>
              <a:t>	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Dr.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 Mansour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Rezaie</a:t>
            </a:r>
            <a:endParaRPr lang="en-GB" sz="4400" b="1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4400" b="1" dirty="0">
                <a:latin typeface="Times New Roman"/>
                <a:ea typeface="Calibri"/>
                <a:cs typeface="Arial"/>
              </a:rPr>
              <a:t>	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Dr.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Behrooz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Hamzeh</a:t>
            </a:r>
            <a:endParaRPr lang="en-GB" sz="4400" b="1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4400" b="1" dirty="0" smtClean="0">
                <a:latin typeface="Times New Roman"/>
                <a:ea typeface="Calibri"/>
                <a:cs typeface="Arial"/>
              </a:rPr>
              <a:t>	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Dr.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 Mostafa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Nachvak</a:t>
            </a:r>
            <a:endParaRPr lang="en-GB" sz="4400" b="1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4400" b="1" dirty="0">
                <a:latin typeface="Times New Roman"/>
                <a:ea typeface="Calibri"/>
                <a:cs typeface="Arial"/>
              </a:rPr>
              <a:t>	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Dr.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Farid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Najafi</a:t>
            </a:r>
            <a:endParaRPr lang="en-GB" sz="4400" b="1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4400" b="1" dirty="0">
                <a:latin typeface="Times New Roman"/>
                <a:ea typeface="Calibri"/>
                <a:cs typeface="Arial"/>
              </a:rPr>
              <a:t>	</a:t>
            </a:r>
            <a:endParaRPr lang="en-GB" sz="4400" dirty="0"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09037" y="3176811"/>
            <a:ext cx="7632848" cy="6186236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400" b="1" dirty="0" smtClean="0">
                <a:latin typeface="Times New Roman"/>
                <a:ea typeface="Calibri"/>
                <a:cs typeface="Arial"/>
              </a:rPr>
              <a:t> </a:t>
            </a:r>
            <a:endParaRPr lang="en-GB" sz="4400" b="1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endParaRPr lang="en-GB" sz="4400" b="1" dirty="0">
              <a:latin typeface="Times New Roman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4400" b="1" dirty="0">
                <a:latin typeface="Times New Roman"/>
                <a:ea typeface="Calibri"/>
                <a:cs typeface="Arial"/>
              </a:rPr>
              <a:t>	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Ms.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Mitra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Darbandi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 	Ms.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Parisa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Niazi</a:t>
            </a:r>
            <a:endParaRPr lang="en-GB" sz="4400" b="1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4400" b="1" dirty="0">
                <a:latin typeface="Times New Roman"/>
                <a:ea typeface="Calibri"/>
                <a:cs typeface="Arial"/>
              </a:rPr>
              <a:t>	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Ms.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Shekofe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Alghasi</a:t>
            </a:r>
            <a:endParaRPr lang="en-GB" sz="4400" b="1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4400" b="1" dirty="0">
                <a:latin typeface="Times New Roman"/>
                <a:ea typeface="Calibri"/>
                <a:cs typeface="Arial"/>
              </a:rPr>
              <a:t>	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Ms.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Neda</a:t>
            </a:r>
            <a:r>
              <a:rPr lang="en-GB" sz="4400" b="1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GB" sz="4400" b="1" dirty="0" err="1" smtClean="0">
                <a:latin typeface="Times New Roman"/>
                <a:ea typeface="Calibri"/>
                <a:cs typeface="Arial"/>
              </a:rPr>
              <a:t>Izadi</a:t>
            </a:r>
            <a:endParaRPr lang="en-GB" sz="4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439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4222" y="3312443"/>
            <a:ext cx="14545615" cy="5451420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 algn="ctr" rtl="1">
              <a:lnSpc>
                <a:spcPct val="115000"/>
              </a:lnSpc>
            </a:pPr>
            <a:r>
              <a:rPr lang="fa-IR" sz="11500" b="1" dirty="0">
                <a:ea typeface="Calibri"/>
                <a:cs typeface="B Lotus"/>
              </a:rPr>
              <a:t> </a:t>
            </a:r>
            <a:r>
              <a:rPr lang="en-GB" sz="11500" b="1" dirty="0">
                <a:ea typeface="Calibri"/>
                <a:cs typeface="B Lotus"/>
              </a:rPr>
              <a:t>I</a:t>
            </a:r>
            <a:endParaRPr lang="en-GB" sz="9600" b="1" dirty="0">
              <a:ea typeface="Calibri"/>
              <a:cs typeface="Arial"/>
            </a:endParaRPr>
          </a:p>
          <a:p>
            <a:pPr algn="ctr" rtl="1">
              <a:lnSpc>
                <a:spcPct val="200000"/>
              </a:lnSpc>
            </a:pPr>
            <a:r>
              <a:rPr lang="en-US" sz="5400" b="1" dirty="0" smtClean="0">
                <a:latin typeface="Times New Roman"/>
                <a:ea typeface="Calibri"/>
                <a:cs typeface="B Lotus"/>
              </a:rPr>
              <a:t>Iron </a:t>
            </a:r>
            <a:r>
              <a:rPr lang="en-US" sz="5400" b="1" dirty="0">
                <a:latin typeface="Times New Roman"/>
                <a:ea typeface="Calibri"/>
                <a:cs typeface="B Lotus"/>
              </a:rPr>
              <a:t>deficiency </a:t>
            </a:r>
            <a:r>
              <a:rPr lang="en-US" sz="5400" b="1" dirty="0" smtClean="0">
                <a:latin typeface="Times New Roman"/>
                <a:ea typeface="Calibri"/>
                <a:cs typeface="B Lotus"/>
              </a:rPr>
              <a:t>and anemia  in </a:t>
            </a:r>
            <a:r>
              <a:rPr lang="en-US" sz="5400" b="1" dirty="0" smtClean="0">
                <a:latin typeface="Times New Roman"/>
                <a:ea typeface="Times New Roman"/>
                <a:cs typeface="B Lotus"/>
              </a:rPr>
              <a:t>girls</a:t>
            </a:r>
            <a:r>
              <a:rPr lang="en-US" sz="5400" b="1" dirty="0" smtClean="0">
                <a:latin typeface="Times New Roman"/>
                <a:ea typeface="SimSun"/>
                <a:cs typeface="B Lotus"/>
              </a:rPr>
              <a:t> </a:t>
            </a:r>
            <a:r>
              <a:rPr lang="en-US" sz="5400" b="1" dirty="0">
                <a:latin typeface="Times New Roman"/>
                <a:ea typeface="Times New Roman"/>
                <a:cs typeface="B Lotus"/>
              </a:rPr>
              <a:t>students</a:t>
            </a:r>
            <a:r>
              <a:rPr lang="en-US" sz="5400" b="1" dirty="0">
                <a:latin typeface="Times New Roman"/>
                <a:ea typeface="SimSun"/>
                <a:cs typeface="B Lotus"/>
              </a:rPr>
              <a:t> of </a:t>
            </a:r>
            <a:r>
              <a:rPr lang="en-US" sz="5400" b="1" dirty="0" smtClean="0">
                <a:latin typeface="Times New Roman"/>
                <a:ea typeface="SimSun"/>
                <a:cs typeface="B Lotus"/>
              </a:rPr>
              <a:t>KUMS </a:t>
            </a:r>
            <a:endParaRPr lang="en-GB" sz="4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439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6444" y="3180694"/>
            <a:ext cx="13105441" cy="1323367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 algn="ctr" rtl="1"/>
            <a:r>
              <a:rPr lang="en-GB" sz="4000" b="1" dirty="0" smtClean="0">
                <a:latin typeface="Times" pitchFamily="18" charset="0"/>
              </a:rPr>
              <a:t>Dietary pattern </a:t>
            </a:r>
            <a:r>
              <a:rPr lang="en-GB" sz="4000" b="1" dirty="0">
                <a:latin typeface="Times" pitchFamily="18" charset="0"/>
              </a:rPr>
              <a:t>of food </a:t>
            </a:r>
            <a:r>
              <a:rPr lang="en-GB" sz="4000" b="1" dirty="0" smtClean="0">
                <a:latin typeface="Times" pitchFamily="18" charset="0"/>
              </a:rPr>
              <a:t>consumption compare to RDA           </a:t>
            </a:r>
            <a:r>
              <a:rPr lang="en-GB" sz="4000" b="1" dirty="0">
                <a:latin typeface="Times" pitchFamily="18" charset="0"/>
              </a:rPr>
              <a:t>in </a:t>
            </a:r>
            <a:r>
              <a:rPr lang="en-GB" sz="4000" b="1" dirty="0" smtClean="0">
                <a:latin typeface="Times" pitchFamily="18" charset="0"/>
              </a:rPr>
              <a:t>KUMS students</a:t>
            </a:r>
            <a:endParaRPr lang="en-GB" b="1" dirty="0">
              <a:latin typeface="Times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0153336"/>
              </p:ext>
            </p:extLst>
          </p:nvPr>
        </p:nvGraphicFramePr>
        <p:xfrm>
          <a:off x="2376389" y="4320630"/>
          <a:ext cx="13033448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287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940" y="2520355"/>
            <a:ext cx="17642310" cy="1800225"/>
          </a:xfrm>
        </p:spPr>
        <p:txBody>
          <a:bodyPr>
            <a:noAutofit/>
          </a:bodyPr>
          <a:lstStyle/>
          <a:p>
            <a:r>
              <a:rPr lang="en-GB" sz="5400" dirty="0" smtClean="0">
                <a:latin typeface="Times" pitchFamily="18" charset="0"/>
              </a:rPr>
              <a:t>Iron deficiency and </a:t>
            </a:r>
            <a:r>
              <a:rPr lang="en-GB" sz="5400" dirty="0" err="1" smtClean="0">
                <a:latin typeface="Times" pitchFamily="18" charset="0"/>
              </a:rPr>
              <a:t>anemia</a:t>
            </a:r>
            <a:r>
              <a:rPr lang="en-GB" sz="5400" dirty="0" smtClean="0">
                <a:latin typeface="Times" pitchFamily="18" charset="0"/>
              </a:rPr>
              <a:t> among the KUMS girls students</a:t>
            </a:r>
            <a:endParaRPr lang="en-GB" sz="5400" dirty="0">
              <a:latin typeface="Times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5872269"/>
              </p:ext>
            </p:extLst>
          </p:nvPr>
        </p:nvGraphicFramePr>
        <p:xfrm>
          <a:off x="2088357" y="4392563"/>
          <a:ext cx="1317746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207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40485" y="4508123"/>
            <a:ext cx="105131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 smtClean="0">
                <a:latin typeface="Times" pitchFamily="18" charset="0"/>
              </a:rPr>
              <a:t>Study also showed that:</a:t>
            </a:r>
          </a:p>
          <a:p>
            <a:endParaRPr lang="en-US" sz="6600" b="1" dirty="0" smtClean="0">
              <a:latin typeface="Times" pitchFamily="18" charset="0"/>
            </a:endParaRPr>
          </a:p>
          <a:p>
            <a:r>
              <a:rPr lang="en-US" sz="6600" b="1" dirty="0" smtClean="0">
                <a:latin typeface="Times" pitchFamily="18" charset="0"/>
              </a:rPr>
              <a:t>More than 26% </a:t>
            </a:r>
            <a:r>
              <a:rPr lang="en-US" sz="6600" b="1" dirty="0">
                <a:latin typeface="Times" pitchFamily="18" charset="0"/>
              </a:rPr>
              <a:t>of students </a:t>
            </a:r>
            <a:r>
              <a:rPr lang="en-US" sz="6600" b="1" dirty="0" smtClean="0">
                <a:latin typeface="Times" pitchFamily="18" charset="0"/>
              </a:rPr>
              <a:t>suffered from depression</a:t>
            </a:r>
            <a:endParaRPr lang="en-GB" sz="66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66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9600" b="1" dirty="0">
                <a:ea typeface="Calibri"/>
                <a:cs typeface="B Lotus"/>
              </a:rPr>
              <a:t> </a:t>
            </a:r>
            <a:r>
              <a:rPr lang="en-GB" sz="9600" b="1" dirty="0" smtClean="0">
                <a:ea typeface="Calibri"/>
                <a:cs typeface="B Lotus"/>
              </a:rPr>
              <a:t>II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0405" y="5328667"/>
            <a:ext cx="12601575" cy="2760345"/>
          </a:xfrm>
        </p:spPr>
        <p:txBody>
          <a:bodyPr/>
          <a:lstStyle/>
          <a:p>
            <a:r>
              <a:rPr lang="en-GB" sz="6000" b="1" dirty="0" err="1">
                <a:latin typeface="Times New Roman"/>
                <a:ea typeface="Calibri"/>
                <a:cs typeface="Arial"/>
              </a:rPr>
              <a:t>Anemia</a:t>
            </a:r>
            <a:r>
              <a:rPr lang="en-GB" sz="6000" b="1" dirty="0">
                <a:latin typeface="Times New Roman"/>
                <a:ea typeface="Calibri"/>
                <a:cs typeface="Arial"/>
              </a:rPr>
              <a:t> among labour children in Kermanshah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04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338508"/>
            <a:ext cx="184585" cy="677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368" tIns="45684" rIns="91368" bIns="456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375990"/>
            <a:ext cx="184585" cy="677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368" tIns="45684" rIns="91368" bIns="456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682958"/>
              </p:ext>
            </p:extLst>
          </p:nvPr>
        </p:nvGraphicFramePr>
        <p:xfrm>
          <a:off x="828153" y="4176539"/>
          <a:ext cx="16345941" cy="6468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7" name="Chart" r:id="rId3" imgW="4115157" imgH="1713124" progId="Excel.Chart.8">
                  <p:embed/>
                </p:oleObj>
              </mc:Choice>
              <mc:Fallback>
                <p:oleObj name="Chart" r:id="rId3" imgW="4115157" imgH="1713124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153" y="4176539"/>
                        <a:ext cx="16345941" cy="64689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008237" y="3240435"/>
            <a:ext cx="15265821" cy="753980"/>
          </a:xfrm>
          <a:prstGeom prst="rect">
            <a:avLst/>
          </a:prstGeom>
        </p:spPr>
        <p:txBody>
          <a:bodyPr wrap="square" lIns="91368" tIns="45684" rIns="91368" bIns="45684">
            <a:spAutoFit/>
          </a:bodyPr>
          <a:lstStyle/>
          <a:p>
            <a:pPr algn="ctr"/>
            <a:r>
              <a:rPr lang="en-US" sz="4300" b="1" dirty="0" smtClean="0">
                <a:latin typeface="Times" pitchFamily="18" charset="0"/>
              </a:rPr>
              <a:t>Starting </a:t>
            </a:r>
            <a:r>
              <a:rPr lang="en-US" sz="4300" b="1" dirty="0">
                <a:latin typeface="Times" pitchFamily="18" charset="0"/>
              </a:rPr>
              <a:t>age of </a:t>
            </a:r>
            <a:r>
              <a:rPr lang="en-US" sz="4300" b="1" dirty="0" smtClean="0">
                <a:latin typeface="Times" pitchFamily="18" charset="0"/>
              </a:rPr>
              <a:t>work </a:t>
            </a:r>
            <a:r>
              <a:rPr lang="en-US" sz="4300" b="1" dirty="0">
                <a:latin typeface="Times" pitchFamily="18" charset="0"/>
              </a:rPr>
              <a:t>in </a:t>
            </a:r>
            <a:r>
              <a:rPr lang="en-US" sz="4300" b="1" dirty="0" err="1">
                <a:latin typeface="Times" pitchFamily="18" charset="0"/>
              </a:rPr>
              <a:t>labour</a:t>
            </a:r>
            <a:r>
              <a:rPr lang="en-US" sz="4300" b="1" dirty="0">
                <a:latin typeface="Times" pitchFamily="18" charset="0"/>
              </a:rPr>
              <a:t> children</a:t>
            </a:r>
            <a:endParaRPr lang="en-GB" sz="43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21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3033</TotalTime>
  <Words>720</Words>
  <Application>Microsoft Office PowerPoint</Application>
  <PresentationFormat>Custom</PresentationFormat>
  <Paragraphs>291</Paragraphs>
  <Slides>34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1_Office Theme</vt:lpstr>
      <vt:lpstr>Chart</vt:lpstr>
      <vt:lpstr>  Nutritional Knowledge and Public Health in  Kermanshah; From Sciences to Practice   </vt:lpstr>
      <vt:lpstr>PowerPoint Presentation</vt:lpstr>
      <vt:lpstr>PowerPoint Presentation</vt:lpstr>
      <vt:lpstr>PowerPoint Presentation</vt:lpstr>
      <vt:lpstr>PowerPoint Presentation</vt:lpstr>
      <vt:lpstr>Iron deficiency and anemia among the KUMS girls students</vt:lpstr>
      <vt:lpstr>PowerPoint Presentation</vt:lpstr>
      <vt:lpstr> 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web master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health collage</dc:creator>
  <cp:lastModifiedBy>BASE</cp:lastModifiedBy>
  <cp:revision>324</cp:revision>
  <dcterms:created xsi:type="dcterms:W3CDTF">2013-11-25T22:22:41Z</dcterms:created>
  <dcterms:modified xsi:type="dcterms:W3CDTF">2015-05-17T21:05:48Z</dcterms:modified>
</cp:coreProperties>
</file>