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5" r:id="rId13"/>
    <p:sldId id="272" r:id="rId14"/>
    <p:sldId id="273" r:id="rId15"/>
    <p:sldId id="274" r:id="rId16"/>
    <p:sldId id="262" r:id="rId17"/>
    <p:sldId id="261" r:id="rId18"/>
    <p:sldId id="263" r:id="rId19"/>
    <p:sldId id="264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99FF"/>
    <a:srgbClr val="CC00FF"/>
    <a:srgbClr val="66FF33"/>
    <a:srgbClr val="FF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15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8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9920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285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7860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8979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333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111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8624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139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0659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47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EE27-DA4E-41A9-BDFC-7C800B6CA29D}" type="datetimeFigureOut">
              <a:rPr lang="en-US" smtClean="0"/>
              <a:pPr/>
              <a:t>5/17/2015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2665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5EE27-DA4E-41A9-BDFC-7C800B6CA29D}" type="datetimeFigureOut">
              <a:rPr lang="en-US" smtClean="0"/>
              <a:pPr/>
              <a:t>5/17/2015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BD3FD-155B-4C0E-BAE2-5D53F58119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4722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680" y="2283546"/>
            <a:ext cx="8610600" cy="26456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  <a:ea typeface="DFKai-SB" panose="03000509000000000000" pitchFamily="65" charset="-120"/>
                <a:cs typeface="Times New Roman" pitchFamily="18" charset="0"/>
              </a:rPr>
              <a:t>Structural 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ea typeface="DFKai-SB" panose="03000509000000000000" pitchFamily="65" charset="-120"/>
                <a:cs typeface="Times New Roman" pitchFamily="18" charset="0"/>
              </a:rPr>
              <a:t>role of perceived benefits and barriers to </a:t>
            </a:r>
            <a:r>
              <a:rPr lang="en-US" sz="3200" b="1" dirty="0">
                <a:latin typeface="Times New Roman" pitchFamily="18" charset="0"/>
                <a:ea typeface="DFKai-SB" panose="03000509000000000000" pitchFamily="65" charset="-120"/>
                <a:cs typeface="Times New Roman" pitchFamily="18" charset="0"/>
              </a:rPr>
              <a:t>receiving macronutrients in women with metabolic syndrome; a path analysis study</a:t>
            </a:r>
            <a:r>
              <a:rPr lang="en-US" sz="3200" dirty="0">
                <a:latin typeface="Times New Roman" pitchFamily="18" charset="0"/>
                <a:ea typeface="DFKai-SB" panose="03000509000000000000" pitchFamily="65" charset="-120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ea typeface="DFKai-SB" panose="03000509000000000000" pitchFamily="65" charset="-120"/>
                <a:cs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  <a:ea typeface="DFKai-SB" panose="03000509000000000000" pitchFamily="65" charset="-120"/>
                <a:cs typeface="Times New Roman" pitchFamily="18" charset="0"/>
              </a:rPr>
              <a:t> </a:t>
            </a:r>
            <a:endParaRPr lang="en-US" sz="3200" b="1" dirty="0">
              <a:latin typeface="Times New Roman" pitchFamily="18" charset="0"/>
              <a:ea typeface="DFKai-SB" panose="03000509000000000000" pitchFamily="65" charset="-12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5134392"/>
            <a:ext cx="8248680" cy="115212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Siamak Mohebi- 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Leila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Azadbakht-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Mohammad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Hozoori- 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Mahmoud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Parham-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Aziz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Kamran- </a:t>
            </a:r>
            <a:r>
              <a:rPr lang="en-US" sz="3000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Gholamreza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Sharifirad</a:t>
            </a:r>
            <a:endParaRPr lang="en-US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119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18741493"/>
              </p:ext>
            </p:extLst>
          </p:nvPr>
        </p:nvGraphicFramePr>
        <p:xfrm>
          <a:off x="85756" y="1357298"/>
          <a:ext cx="8915400" cy="504748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786346"/>
                <a:gridCol w="1071570"/>
                <a:gridCol w="1071570"/>
                <a:gridCol w="1000100"/>
                <a:gridCol w="985814"/>
              </a:tblGrid>
              <a:tr h="503636"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Items</a:t>
                      </a:r>
                      <a:r>
                        <a:rPr lang="fa-IR" sz="1800" b="1" dirty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Strongly agree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Agree</a:t>
                      </a:r>
                      <a:endParaRPr lang="en-US" sz="1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Disagree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Strongly Disagree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279797">
                <a:tc>
                  <a:txBody>
                    <a:bodyPr/>
                    <a:lstStyle/>
                    <a:p>
                      <a:pPr algn="justLow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diet 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may reduce psychological stress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61.4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22.5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5.2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10.9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79797">
                <a:tc>
                  <a:txBody>
                    <a:bodyPr/>
                    <a:lstStyle/>
                    <a:p>
                      <a:pPr algn="justLow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 figure it is better to fit the diet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29.8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59.3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5.8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5.2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59593">
                <a:tc>
                  <a:txBody>
                    <a:bodyPr/>
                    <a:lstStyle/>
                    <a:p>
                      <a:pPr algn="justLow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the 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diet does not need to visit the doctor frequently.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32.2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43.2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24.6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59593">
                <a:tc>
                  <a:txBody>
                    <a:bodyPr/>
                    <a:lstStyle/>
                    <a:p>
                      <a:pPr algn="justLow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the 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recommended diet does not cost much money.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61.4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7.6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11.6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19.5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79797">
                <a:tc>
                  <a:txBody>
                    <a:bodyPr/>
                    <a:lstStyle/>
                    <a:p>
                      <a:pPr algn="justLow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 follow the recommended diet is easy.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9.7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70.8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5.8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13.7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59593">
                <a:tc>
                  <a:txBody>
                    <a:bodyPr/>
                    <a:lstStyle/>
                    <a:p>
                      <a:pPr algn="justLow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diet 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is recommended for the control of hyperglycemia.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42.6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57.4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79797">
                <a:tc>
                  <a:txBody>
                    <a:bodyPr/>
                    <a:lstStyle/>
                    <a:p>
                      <a:pPr algn="justLow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 will be following a diet recommended for longer life.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81.5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18.5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79797">
                <a:tc>
                  <a:txBody>
                    <a:bodyPr/>
                    <a:lstStyle/>
                    <a:p>
                      <a:pPr algn="justLow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diet 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will improve daily functioning.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35.3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64.7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582578"/>
            <a:ext cx="8686800" cy="774720"/>
          </a:xfrm>
        </p:spPr>
        <p:txBody>
          <a:bodyPr>
            <a:noAutofit/>
          </a:bodyPr>
          <a:lstStyle/>
          <a:p>
            <a:pPr lvl="0">
              <a:lnSpc>
                <a:spcPct val="120000"/>
              </a:lnSpc>
            </a:pP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Table 1: The frequency distribution of perceived benefits questions scores regarding the nutritional behavior in the studied group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fa-I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688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762" y="571488"/>
            <a:ext cx="8472518" cy="11430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Table 2: The frequency distribution of perceived barriers questions scores regarding the nutritional behavior in the studied group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fa-IR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43847228"/>
              </p:ext>
            </p:extLst>
          </p:nvPr>
        </p:nvGraphicFramePr>
        <p:xfrm>
          <a:off x="214282" y="1500174"/>
          <a:ext cx="8763000" cy="468172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532325"/>
                <a:gridCol w="1072837"/>
                <a:gridCol w="965908"/>
                <a:gridCol w="1086687"/>
                <a:gridCol w="1105243"/>
              </a:tblGrid>
              <a:tr h="584201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Items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Strongly agree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Agree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Disagree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Strongly Disagree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324555">
                <a:tc>
                  <a:txBody>
                    <a:bodyPr/>
                    <a:lstStyle/>
                    <a:p>
                      <a:pPr algn="justLow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Two 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things I can not cook due to busy life.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61.7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29.5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8.8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24555">
                <a:tc>
                  <a:txBody>
                    <a:bodyPr/>
                    <a:lstStyle/>
                    <a:p>
                      <a:pPr algn="justLow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Follow the diet requires a lot of </a:t>
                      </a: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time during 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the day.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63.2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28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8.8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24555">
                <a:tc>
                  <a:txBody>
                    <a:bodyPr/>
                    <a:lstStyle/>
                    <a:p>
                      <a:pPr algn="justLow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Follow the diet deprives me of the pleasure of food.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61.7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37.7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0.6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24555">
                <a:tc>
                  <a:txBody>
                    <a:bodyPr/>
                    <a:lstStyle/>
                    <a:p>
                      <a:pPr algn="justLow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Follow the diet makes me tired.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59.9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31.3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8.8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24555">
                <a:tc>
                  <a:txBody>
                    <a:bodyPr/>
                    <a:lstStyle/>
                    <a:p>
                      <a:pPr algn="justLow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Buying food diet is costly.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91.2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8.8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24555">
                <a:tc>
                  <a:txBody>
                    <a:bodyPr/>
                    <a:lstStyle/>
                    <a:p>
                      <a:pPr algn="justLow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My diet is not going to a party.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80.2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10.9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0.3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8.5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49112">
                <a:tc>
                  <a:txBody>
                    <a:bodyPr/>
                    <a:lstStyle/>
                    <a:p>
                      <a:pPr algn="justLow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Follow the diet has prompted me to do some of life's responsibilities.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72.6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18.5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0.3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8.5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24555">
                <a:tc>
                  <a:txBody>
                    <a:bodyPr/>
                    <a:lstStyle/>
                    <a:p>
                      <a:pPr algn="justLow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I too agree that the diet is not followed.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9.7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81.5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0.3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8.5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1823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+mj-cs"/>
              </a:rPr>
              <a:t> The results showed that the mean of energy intake was 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2512.4±344.2 kcal</a:t>
            </a:r>
            <a:r>
              <a:rPr lang="en-US" dirty="0">
                <a:latin typeface="Times New Roman"/>
                <a:ea typeface="Times New Roman"/>
                <a:cs typeface="+mj-cs"/>
              </a:rPr>
              <a:t>, protein intake was 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70.9±27.2 gr, </a:t>
            </a:r>
            <a:r>
              <a:rPr lang="en-US" dirty="0">
                <a:latin typeface="Times New Roman"/>
                <a:ea typeface="Times New Roman"/>
                <a:cs typeface="+mj-cs"/>
              </a:rPr>
              <a:t>carbohydrate consumed was 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420±89.3 gr </a:t>
            </a:r>
            <a:r>
              <a:rPr lang="en-US" dirty="0">
                <a:latin typeface="Times New Roman"/>
                <a:ea typeface="Times New Roman"/>
                <a:cs typeface="+mj-cs"/>
              </a:rPr>
              <a:t>and fat intake was 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61.6±20.2 gr </a:t>
            </a:r>
            <a:r>
              <a:rPr lang="en-US" dirty="0">
                <a:latin typeface="Times New Roman"/>
                <a:ea typeface="Times New Roman"/>
                <a:cs typeface="+mj-cs"/>
              </a:rPr>
              <a:t>per day. </a:t>
            </a:r>
            <a:endParaRPr lang="fa-IR" dirty="0">
              <a:latin typeface="Times New Roman"/>
              <a:ea typeface="Times New Roman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943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1285868"/>
            <a:ext cx="8401080" cy="11430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Table 3: Correlation matrix between the perceived benefit and barriers with the intake of macronutrients in the studied group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fa-IR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9424874"/>
              </p:ext>
            </p:extLst>
          </p:nvPr>
        </p:nvGraphicFramePr>
        <p:xfrm>
          <a:off x="142844" y="2604656"/>
          <a:ext cx="8858312" cy="275317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738549"/>
                <a:gridCol w="618905"/>
                <a:gridCol w="1500198"/>
                <a:gridCol w="1643074"/>
                <a:gridCol w="2028562"/>
                <a:gridCol w="1329024"/>
              </a:tblGrid>
              <a:tr h="692722">
                <a:tc gridSpan="2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Studied variable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energy</a:t>
                      </a:r>
                      <a:endParaRPr lang="en-US" sz="2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protein</a:t>
                      </a:r>
                      <a:endParaRPr lang="en-US" sz="2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carbohydrate</a:t>
                      </a:r>
                      <a:endParaRPr lang="en-US" sz="2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fat</a:t>
                      </a:r>
                      <a:endParaRPr lang="en-US" sz="2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349247">
                <a:tc rowSpan="2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Perceived benefits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r</a:t>
                      </a:r>
                      <a:endParaRPr lang="en-US" sz="2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-0.549</a:t>
                      </a:r>
                      <a:endParaRPr lang="en-US" sz="2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-0.119</a:t>
                      </a:r>
                      <a:endParaRPr lang="en-US" sz="26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-0.504</a:t>
                      </a:r>
                      <a:endParaRPr lang="en-US" sz="2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-0.663</a:t>
                      </a:r>
                      <a:endParaRPr lang="en-US" sz="2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46362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P</a:t>
                      </a:r>
                      <a:endParaRPr lang="en-US" sz="26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0.002</a:t>
                      </a:r>
                      <a:endParaRPr lang="en-US" sz="26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0.003</a:t>
                      </a:r>
                      <a:endParaRPr lang="en-US" sz="2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&lt;0.001</a:t>
                      </a:r>
                      <a:endParaRPr lang="en-US" sz="2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&lt;0.001</a:t>
                      </a:r>
                      <a:endParaRPr lang="en-US" sz="2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46362">
                <a:tc rowSpan="2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Perceived barriers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r</a:t>
                      </a:r>
                      <a:endParaRPr lang="en-US" sz="2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0.571</a:t>
                      </a:r>
                      <a:endParaRPr lang="en-US" sz="2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0.238</a:t>
                      </a:r>
                      <a:endParaRPr lang="en-US" sz="2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0.578</a:t>
                      </a:r>
                      <a:endParaRPr lang="en-US" sz="2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0.691</a:t>
                      </a:r>
                      <a:endParaRPr lang="en-US" sz="2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46362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P</a:t>
                      </a:r>
                      <a:endParaRPr lang="en-US" sz="26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0.009</a:t>
                      </a:r>
                      <a:endParaRPr lang="en-US" sz="26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0.031</a:t>
                      </a:r>
                      <a:endParaRPr lang="en-US" sz="26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&lt;0.001</a:t>
                      </a:r>
                      <a:endParaRPr lang="en-US" sz="26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&lt;0.001</a:t>
                      </a:r>
                      <a:endParaRPr lang="en-US" sz="2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8872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Table 4: The value of model fitting in the path analysis in order to predict the intake of macronutrients in the studied group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fa-IR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88608146"/>
              </p:ext>
            </p:extLst>
          </p:nvPr>
        </p:nvGraphicFramePr>
        <p:xfrm>
          <a:off x="228601" y="1428736"/>
          <a:ext cx="8686798" cy="504748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057515"/>
                <a:gridCol w="1643074"/>
                <a:gridCol w="1500198"/>
                <a:gridCol w="1214446"/>
                <a:gridCol w="1271565"/>
              </a:tblGrid>
              <a:tr h="487885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Model fit index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Recommended value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Theoretical 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model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Final 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model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Conclusions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14728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Chi-square statistic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0.05 </a:t>
                      </a:r>
                      <a:r>
                        <a:rPr lang="ar-SA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≤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0.962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Fitted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8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Degrees of freedom of the Chi-square statistic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3.00</a:t>
                      </a:r>
                      <a:r>
                        <a:rPr lang="fa-IR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≥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0.059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0.012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Fitted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8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Goodness of fit index (GFI)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 smtClean="0"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≤</a:t>
                      </a: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0.90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0.928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0.997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Fitted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8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Adjusted goodness of fit index (AGFI)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 smtClean="0"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≤</a:t>
                      </a: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0.80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0.5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0.951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Fitted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8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Normed fit index (NFI)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 smtClean="0"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≤</a:t>
                      </a: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0.90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0.808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0.996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Fitted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8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Comparative fit index (CFI)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 smtClean="0"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≤</a:t>
                      </a: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0.90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0.808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0.953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Fitted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8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Root mean square residual (RMR)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≥</a:t>
                      </a: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0.09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0.262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0.021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Fitted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86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Root mean square error of approximation (RMSEA)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≥</a:t>
                      </a: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0.10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0.217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0.041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Fitted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7831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 vert="horz" lIns="91440" tIns="45720" rIns="91440" bIns="45720" rtlCol="1" anchor="ctr">
            <a:noAutofit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Table 5: The value of model fitting in the path analysis in order to predict the intake of macronutrients in the studied group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fa-IR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83521665"/>
              </p:ext>
            </p:extLst>
          </p:nvPr>
        </p:nvGraphicFramePr>
        <p:xfrm>
          <a:off x="285720" y="1361905"/>
          <a:ext cx="8615395" cy="513892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57545"/>
                <a:gridCol w="1643074"/>
                <a:gridCol w="1262856"/>
                <a:gridCol w="1154522"/>
                <a:gridCol w="1297398"/>
              </a:tblGrid>
              <a:tr h="749809">
                <a:tc>
                  <a:txBody>
                    <a:bodyPr/>
                    <a:lstStyle/>
                    <a:p>
                      <a:pPr algn="just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Model fit index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Recommended value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Theoretical 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model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Final 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model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Conclusions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234217">
                <a:tc>
                  <a:txBody>
                    <a:bodyPr/>
                    <a:lstStyle/>
                    <a:p>
                      <a:pPr marL="0" algn="l" defTabSz="914400" rtl="1" eaLnBrk="1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Chi-square statistic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0.05 </a:t>
                      </a:r>
                      <a:r>
                        <a:rPr lang="ar-SA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≤</a:t>
                      </a:r>
                      <a:endParaRPr lang="en-US" sz="20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0.973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Fitted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17">
                <a:tc>
                  <a:txBody>
                    <a:bodyPr/>
                    <a:lstStyle/>
                    <a:p>
                      <a:pPr marL="0" algn="l" defTabSz="914400" rtl="1" eaLnBrk="1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Degrees of freedom of the Chi-square statistic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3.00</a:t>
                      </a:r>
                      <a:r>
                        <a:rPr lang="fa-IR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 ≥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0.060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0.012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Fitted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17">
                <a:tc>
                  <a:txBody>
                    <a:bodyPr/>
                    <a:lstStyle/>
                    <a:p>
                      <a:pPr marL="0" algn="l" defTabSz="914400" rtl="1" eaLnBrk="1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Goodness of fit index (GFI)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≤</a:t>
                      </a: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0.90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0.922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0.998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Fitted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17">
                <a:tc>
                  <a:txBody>
                    <a:bodyPr/>
                    <a:lstStyle/>
                    <a:p>
                      <a:pPr marL="0" algn="l" defTabSz="914400" rtl="1" eaLnBrk="1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Adjusted goodness of fit index (AGFI)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≤</a:t>
                      </a: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0.80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0.5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0.962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Fitted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17">
                <a:tc>
                  <a:txBody>
                    <a:bodyPr/>
                    <a:lstStyle/>
                    <a:p>
                      <a:pPr marL="0" algn="l" defTabSz="914400" rtl="1" eaLnBrk="1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Normed fit index (NFI)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≤</a:t>
                      </a: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0.90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0.817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0.996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Fitted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17">
                <a:tc>
                  <a:txBody>
                    <a:bodyPr/>
                    <a:lstStyle/>
                    <a:p>
                      <a:pPr marL="0" algn="l" defTabSz="914400" rtl="1" eaLnBrk="1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Comparative fit index (CFI)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 smtClean="0"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≤</a:t>
                      </a: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0.90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0.817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0.953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Fitted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217">
                <a:tc>
                  <a:txBody>
                    <a:bodyPr/>
                    <a:lstStyle/>
                    <a:p>
                      <a:pPr marL="0" algn="l" defTabSz="914400" rtl="1" eaLnBrk="1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Root mean square residual (RMR)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≥</a:t>
                      </a: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0.09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0.253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0.020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Fitted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434">
                <a:tc>
                  <a:txBody>
                    <a:bodyPr/>
                    <a:lstStyle/>
                    <a:p>
                      <a:pPr marL="0" algn="l" defTabSz="914400" rtl="1" eaLnBrk="1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Root mean square error of approximation (RMSEA)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≥</a:t>
                      </a: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0.10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0.217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0.031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Fitted</a:t>
                      </a:r>
                    </a:p>
                  </a:txBody>
                  <a:tcPr marL="66279" marR="662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8371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714364"/>
            <a:ext cx="8715436" cy="11430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Table 6: Direct, indirect and total impact coefficients of perceived benefits and barriers on energy, protein, carbohydrate and fat intake per day in the target group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fa-IR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29118376"/>
              </p:ext>
            </p:extLst>
          </p:nvPr>
        </p:nvGraphicFramePr>
        <p:xfrm>
          <a:off x="380999" y="1905000"/>
          <a:ext cx="8458204" cy="412461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56504"/>
                <a:gridCol w="1905803"/>
                <a:gridCol w="1714512"/>
                <a:gridCol w="1857388"/>
                <a:gridCol w="1623997"/>
              </a:tblGrid>
              <a:tr h="613317"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variables</a:t>
                      </a:r>
                      <a:endParaRPr lang="en-US" sz="3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Direct effect</a:t>
                      </a:r>
                      <a:endParaRPr lang="en-US" sz="3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Indirect effect</a:t>
                      </a:r>
                      <a:endParaRPr lang="en-US" sz="3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 effect</a:t>
                      </a:r>
                      <a:endParaRPr lang="en-US" sz="3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391842"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</a:rPr>
                        <a:t>perceived benefits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energy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-0.084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-0.039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-0.123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91842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protein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-0.029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-0.020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-0.049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13596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carbohydrate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-0.326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-0.089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-0.415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91842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fat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-0.401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-0.104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-0505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91842"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</a:rPr>
                        <a:t>perceived barriers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energy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0.409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0.123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0.532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91842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protein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0.145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0.021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0.166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96310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carbohydrate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0.293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0.064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0.357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10067"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fat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0.471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0.217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Times New Roman"/>
                          <a:cs typeface="B Lotus"/>
                        </a:rPr>
                        <a:t>0.688</a:t>
                      </a:r>
                      <a:endParaRPr lang="en-US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0822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857900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>
                <a:latin typeface="Times New Roman"/>
                <a:ea typeface="Times New Roman"/>
              </a:rPr>
              <a:t>Figure 1: Diagram of path analysis to predict macronutrient intake in the final model</a:t>
            </a:r>
            <a:br>
              <a:rPr lang="en-US" sz="2000" dirty="0">
                <a:latin typeface="Times New Roman"/>
                <a:ea typeface="Times New Roman"/>
              </a:rPr>
            </a:br>
            <a:endParaRPr lang="fa-IR" sz="2000" dirty="0"/>
          </a:p>
        </p:txBody>
      </p:sp>
      <p:pic>
        <p:nvPicPr>
          <p:cNvPr id="5221" name="Picture 1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2" y="0"/>
            <a:ext cx="8991600" cy="5715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6453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85000" lnSpcReduction="10000"/>
          </a:bodyPr>
          <a:lstStyle/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+mj-cs"/>
              </a:rPr>
              <a:t> The final model showed that perceived 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barriers </a:t>
            </a:r>
            <a:r>
              <a:rPr lang="en-US" dirty="0">
                <a:latin typeface="Times New Roman"/>
                <a:ea typeface="Times New Roman"/>
                <a:cs typeface="+mj-cs"/>
              </a:rPr>
              <a:t>along with other investigated structures, can predict 72% of changes in energy intake, 51% of changes in protein intake, 42% of changes in carbohydrate intake and 88% of changes in lipid intake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,</a:t>
            </a:r>
          </a:p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dirty="0" smtClean="0">
                <a:latin typeface="Times New Roman"/>
                <a:ea typeface="Times New Roman"/>
                <a:cs typeface="+mj-cs"/>
              </a:rPr>
              <a:t>and </a:t>
            </a:r>
            <a:r>
              <a:rPr lang="en-US" dirty="0">
                <a:latin typeface="Times New Roman"/>
                <a:ea typeface="Times New Roman"/>
                <a:cs typeface="+mj-cs"/>
              </a:rPr>
              <a:t>perceived benefits can predict 22% of changes in energy intake, 18% of protein, 35% of carbohydrates and 56% of lipid.</a:t>
            </a:r>
            <a:endParaRPr lang="fa-IR" dirty="0">
              <a:latin typeface="Times New Roman"/>
              <a:ea typeface="Times New Roman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432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/>
                <a:ea typeface="Times New Roman"/>
                <a:cs typeface="B Yagut"/>
              </a:rPr>
              <a:t>Conclusion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92500" lnSpcReduction="10000"/>
          </a:bodyPr>
          <a:lstStyle/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+mj-cs"/>
              </a:rPr>
              <a:t> The results of this study showed that the perceived benefits in patients with metabolic syndrome were in relatively good condition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,</a:t>
            </a:r>
          </a:p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dirty="0" smtClean="0">
                <a:latin typeface="Times New Roman"/>
                <a:ea typeface="Times New Roman"/>
                <a:cs typeface="+mj-cs"/>
              </a:rPr>
              <a:t>but </a:t>
            </a:r>
            <a:r>
              <a:rPr lang="en-US" dirty="0">
                <a:latin typeface="Times New Roman"/>
                <a:ea typeface="Times New Roman"/>
                <a:cs typeface="+mj-cs"/>
              </a:rPr>
              <a:t>perceived barriers were in poor 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condition.</a:t>
            </a:r>
            <a:r>
              <a:rPr lang="fa-IR" dirty="0">
                <a:latin typeface="Times New Roman"/>
                <a:ea typeface="Times New Roman"/>
                <a:cs typeface="+mj-cs"/>
              </a:rPr>
              <a:t> </a:t>
            </a:r>
            <a:endParaRPr lang="en-US" dirty="0" smtClean="0">
              <a:latin typeface="Times New Roman"/>
              <a:ea typeface="Times New Roman"/>
              <a:cs typeface="+mj-cs"/>
            </a:endParaRPr>
          </a:p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dirty="0" smtClean="0">
                <a:latin typeface="Times New Roman"/>
                <a:ea typeface="Times New Roman"/>
                <a:cs typeface="+mj-cs"/>
              </a:rPr>
              <a:t>In this study, confirmed the improper conditions of nutritional status in women, because of the macronutrients intake in the studied patients was more than RDA.</a:t>
            </a:r>
            <a:endParaRPr lang="fa-IR" dirty="0" smtClean="0">
              <a:latin typeface="Times New Roman"/>
              <a:ea typeface="Times New Roman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258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71462"/>
            <a:ext cx="7772400" cy="1470025"/>
          </a:xfrm>
        </p:spPr>
        <p:txBody>
          <a:bodyPr>
            <a:normAutofit/>
          </a:bodyPr>
          <a:lstStyle/>
          <a:p>
            <a:pPr rtl="0">
              <a:spcAft>
                <a:spcPts val="0"/>
              </a:spcAft>
            </a:pPr>
            <a:r>
              <a:rPr lang="en-US" b="1" dirty="0" smtClean="0">
                <a:solidFill>
                  <a:srgbClr val="FFFF00"/>
                </a:solidFill>
                <a:latin typeface="Times New Roman"/>
                <a:ea typeface="Times New Roman"/>
              </a:rPr>
              <a:t>Introduction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357158" y="2057400"/>
            <a:ext cx="8286808" cy="3581400"/>
          </a:xfrm>
        </p:spPr>
        <p:txBody>
          <a:bodyPr>
            <a:normAutofit lnSpcReduction="10000"/>
          </a:bodyPr>
          <a:lstStyle/>
          <a:p>
            <a:pPr algn="just" rtl="0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Metabolic</a:t>
            </a:r>
            <a:r>
              <a:rPr lang="en-US" sz="900" dirty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syndrome</a:t>
            </a:r>
            <a:r>
              <a:rPr lang="en-US" sz="1100" dirty="0" smtClean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is</a:t>
            </a:r>
            <a:r>
              <a:rPr lang="en-US" sz="1400" dirty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a</a:t>
            </a:r>
            <a:r>
              <a:rPr lang="en-US" sz="1000" dirty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set</a:t>
            </a:r>
            <a:r>
              <a:rPr lang="en-US" sz="1400" dirty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of</a:t>
            </a:r>
            <a:r>
              <a:rPr lang="en-US" sz="500" dirty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metabolic</a:t>
            </a:r>
            <a:r>
              <a:rPr lang="en-US" sz="100" dirty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abnormalities known through abdominal obesity, hypertension, insulin resistance and blood lipids </a:t>
            </a:r>
            <a:r>
              <a:rPr lang="en-US" dirty="0" smtClean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abnormalities which </a:t>
            </a:r>
            <a:r>
              <a:rPr lang="en-US" dirty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is also considered as an independent risk factor for cardiovascular diseases and type 2 </a:t>
            </a:r>
            <a:r>
              <a:rPr lang="en-US" dirty="0" smtClean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diabetes.</a:t>
            </a:r>
            <a:endParaRPr lang="en-US" dirty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035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dirty="0" smtClean="0">
                <a:latin typeface="Times New Roman"/>
                <a:ea typeface="Times New Roman"/>
                <a:cs typeface="+mj-cs"/>
              </a:rPr>
              <a:t>In this study, perceived barriers have a greater predictive ability to determine macronutrient intake than perceived benefits.</a:t>
            </a:r>
          </a:p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dirty="0" smtClean="0">
                <a:latin typeface="Times New Roman"/>
                <a:ea typeface="Times New Roman"/>
                <a:cs typeface="+mj-cs"/>
              </a:rPr>
              <a:t>So, according to many perceived barriers, we cannot expect proper nutritional care in these patients.</a:t>
            </a:r>
            <a:endParaRPr lang="fa-IR" dirty="0">
              <a:latin typeface="Times New Roman"/>
              <a:ea typeface="Times New Roman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974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34818" name="Picture 2" descr="C:\Documents and Settings\QHS\Desktop\Picture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125" y="522288"/>
            <a:ext cx="8412163" cy="581183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5000636"/>
            <a:ext cx="350046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8000" dirty="0" smtClean="0">
                <a:solidFill>
                  <a:srgbClr val="FFFF00"/>
                </a:solidFill>
                <a:cs typeface="B Shiraz" pitchFamily="2" charset="-78"/>
              </a:rPr>
              <a:t>متشکرم</a:t>
            </a:r>
            <a:endParaRPr lang="fa-IR" sz="8000" dirty="0">
              <a:solidFill>
                <a:srgbClr val="FFFF00"/>
              </a:solidFill>
              <a:cs typeface="B Shiraz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idx="1"/>
          </p:nvPr>
        </p:nvSpPr>
        <p:spPr>
          <a:xfrm>
            <a:off x="457200" y="1660531"/>
            <a:ext cx="8229600" cy="4054485"/>
          </a:xfrm>
        </p:spPr>
        <p:txBody>
          <a:bodyPr vert="horz" lIns="91440" tIns="45720" rIns="91440" bIns="45720" rtlCol="0">
            <a:normAutofit/>
          </a:bodyPr>
          <a:lstStyle/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The prevalence of </a:t>
            </a:r>
            <a:r>
              <a:rPr lang="en-US" dirty="0" smtClean="0">
                <a:latin typeface="Times New Roman"/>
                <a:ea typeface="Times New Roman"/>
              </a:rPr>
              <a:t>MetS in </a:t>
            </a:r>
            <a:r>
              <a:rPr lang="en-US" dirty="0" smtClean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Asian </a:t>
            </a:r>
            <a:r>
              <a:rPr lang="en-US" dirty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population is estimated about 25.8</a:t>
            </a:r>
            <a:r>
              <a:rPr lang="en-US" dirty="0" smtClean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%.</a:t>
            </a:r>
          </a:p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The incidence of this syndrome increased from 30.1% to 34.7% in Iran during </a:t>
            </a:r>
            <a:r>
              <a:rPr lang="en-US" dirty="0" smtClean="0">
                <a:solidFill>
                  <a:schemeClr val="tx1"/>
                </a:solidFill>
                <a:latin typeface="Times New Roman"/>
                <a:ea typeface="Times New Roman"/>
                <a:cs typeface="+mj-cs"/>
              </a:rPr>
              <a:t>2010-2014. </a:t>
            </a:r>
          </a:p>
        </p:txBody>
      </p:sp>
    </p:spTree>
    <p:extLst>
      <p:ext uri="{BB962C8B-B14F-4D97-AF65-F5344CB8AC3E}">
        <p14:creationId xmlns:p14="http://schemas.microsoft.com/office/powerpoint/2010/main" xmlns="" val="337166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dirty="0" smtClean="0">
                <a:latin typeface="Times New Roman"/>
                <a:ea typeface="Times New Roman"/>
              </a:rPr>
              <a:t>Metabolic </a:t>
            </a:r>
            <a:r>
              <a:rPr lang="en-US" sz="900" dirty="0" smtClean="0">
                <a:latin typeface="Times New Roman"/>
                <a:ea typeface="Times New Roman"/>
              </a:rPr>
              <a:t> </a:t>
            </a:r>
            <a:r>
              <a:rPr lang="en-US" dirty="0" smtClean="0">
                <a:latin typeface="Times New Roman"/>
                <a:ea typeface="Times New Roman"/>
              </a:rPr>
              <a:t>syndrome</a:t>
            </a:r>
            <a:r>
              <a:rPr lang="en-US" sz="1100" dirty="0" smtClean="0">
                <a:latin typeface="Times New Roman"/>
                <a:ea typeface="Times New Roman"/>
              </a:rPr>
              <a:t> 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is </a:t>
            </a:r>
            <a:r>
              <a:rPr lang="en-US" dirty="0">
                <a:latin typeface="Times New Roman"/>
                <a:ea typeface="Times New Roman"/>
                <a:cs typeface="+mj-cs"/>
              </a:rPr>
              <a:t>associated with lifestyle factors such as diet, smoking and physical activity.</a:t>
            </a:r>
          </a:p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+mj-cs"/>
              </a:rPr>
              <a:t>Previous published papers in Iran showed that fruit, vegetable, dairy, whole grain and red meat are associated with </a:t>
            </a:r>
            <a:r>
              <a:rPr lang="en-US" dirty="0" smtClean="0">
                <a:latin typeface="Times New Roman"/>
                <a:ea typeface="Times New Roman"/>
              </a:rPr>
              <a:t>MetS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.</a:t>
            </a:r>
            <a:endParaRPr lang="en-US" dirty="0">
              <a:latin typeface="Times New Roman"/>
              <a:ea typeface="Times New Roman"/>
              <a:cs typeface="+mj-cs"/>
            </a:endParaRPr>
          </a:p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+mj-cs"/>
              </a:rPr>
              <a:t> The nutritional 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self-care </a:t>
            </a:r>
            <a:r>
              <a:rPr lang="en-US" dirty="0">
                <a:latin typeface="Times New Roman"/>
                <a:ea typeface="Times New Roman"/>
                <a:cs typeface="+mj-cs"/>
              </a:rPr>
              <a:t>is one of the most important approach for the control of MetS risk 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factors.</a:t>
            </a:r>
            <a:endParaRPr lang="fa-IR" dirty="0">
              <a:latin typeface="Times New Roman"/>
              <a:ea typeface="Times New Roman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476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03341"/>
            <a:ext cx="8543956" cy="5126055"/>
          </a:xfrm>
        </p:spPr>
        <p:txBody>
          <a:bodyPr vert="horz" lIns="91440" tIns="45720" rIns="91440" bIns="45720" rtlCol="0">
            <a:normAutofit/>
          </a:bodyPr>
          <a:lstStyle/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sz="2800" dirty="0">
                <a:latin typeface="Times New Roman"/>
                <a:ea typeface="Times New Roman"/>
                <a:cs typeface="+mj-cs"/>
              </a:rPr>
              <a:t> Nowadays, it is recognized that the feeding behavior of an individual is not only influenced by his nutritional knowledge but also can be influenced by several other </a:t>
            </a:r>
            <a:r>
              <a:rPr lang="en-US" sz="2800" dirty="0" smtClean="0">
                <a:latin typeface="Times New Roman"/>
                <a:ea typeface="Times New Roman"/>
                <a:cs typeface="+mj-cs"/>
              </a:rPr>
              <a:t>factors.</a:t>
            </a:r>
            <a:endParaRPr lang="en-US" sz="2800" dirty="0">
              <a:latin typeface="Times New Roman"/>
              <a:ea typeface="Times New Roman"/>
              <a:cs typeface="+mj-cs"/>
            </a:endParaRPr>
          </a:p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sz="2800" dirty="0">
                <a:latin typeface="Times New Roman"/>
                <a:ea typeface="Times New Roman"/>
                <a:cs typeface="+mj-cs"/>
              </a:rPr>
              <a:t>The perceived benefits and barriers are the two well-known structures in some of the health-related behaviors as central elements in most of the theories of behavior change such as </a:t>
            </a:r>
            <a:r>
              <a:rPr lang="en-US" sz="2800" dirty="0" smtClean="0">
                <a:latin typeface="Times New Roman"/>
                <a:ea typeface="Times New Roman"/>
                <a:cs typeface="+mj-cs"/>
              </a:rPr>
              <a:t>Heath Belief Model and </a:t>
            </a:r>
            <a:r>
              <a:rPr lang="en-US" sz="2800" dirty="0">
                <a:latin typeface="Times New Roman"/>
                <a:ea typeface="Times New Roman"/>
                <a:cs typeface="+mj-cs"/>
              </a:rPr>
              <a:t>Pender's </a:t>
            </a:r>
            <a:r>
              <a:rPr lang="en-US" sz="2800" dirty="0" smtClean="0">
                <a:latin typeface="Times New Roman"/>
                <a:ea typeface="Times New Roman"/>
                <a:cs typeface="+mj-cs"/>
              </a:rPr>
              <a:t>Health Promotion Model.</a:t>
            </a:r>
            <a:endParaRPr lang="fa-IR" sz="2800" dirty="0">
              <a:latin typeface="Times New Roman"/>
              <a:ea typeface="Times New Roman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039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/>
                <a:ea typeface="Times New Roman"/>
                <a:cs typeface="B Lotus"/>
              </a:rPr>
              <a:t>Materials and Methods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77500" lnSpcReduction="20000"/>
          </a:bodyPr>
          <a:lstStyle/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+mj-cs"/>
              </a:rPr>
              <a:t>A cross-sectional design was used for this study in 2012.</a:t>
            </a:r>
          </a:p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+mj-cs"/>
              </a:rPr>
              <a:t>Sample subjects were selected from among women with </a:t>
            </a:r>
            <a:r>
              <a:rPr lang="en-US" dirty="0" smtClean="0">
                <a:latin typeface="Times New Roman"/>
                <a:ea typeface="Times New Roman"/>
              </a:rPr>
              <a:t>MetS 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who </a:t>
            </a:r>
            <a:r>
              <a:rPr lang="en-US" dirty="0">
                <a:latin typeface="Times New Roman"/>
                <a:ea typeface="Times New Roman"/>
                <a:cs typeface="+mj-cs"/>
              </a:rPr>
              <a:t>were referred to Isfahan's petroleum industry health care centers. </a:t>
            </a:r>
          </a:p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+mj-cs"/>
              </a:rPr>
              <a:t>In this study in order to fit the structural equation model (SEM) the number of samples obtained were 329 through observing 80% power, significance level of 0.05, 30 degrees of freedom and a maximum RMSE of 5%.</a:t>
            </a:r>
            <a:endParaRPr lang="fa-IR" dirty="0">
              <a:latin typeface="Times New Roman"/>
              <a:ea typeface="Times New Roman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045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92500"/>
          </a:bodyPr>
          <a:lstStyle/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+mj-cs"/>
              </a:rPr>
              <a:t> Two questionnaires were used to collect 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data:</a:t>
            </a:r>
            <a:endParaRPr lang="en-US" dirty="0">
              <a:latin typeface="Times New Roman"/>
              <a:ea typeface="Times New Roman"/>
              <a:cs typeface="+mj-cs"/>
            </a:endParaRPr>
          </a:p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+mj-cs"/>
              </a:rPr>
              <a:t>A researcher made questionnaire based on health promotion model which its validity and reliability was approved in a separate step after the design.</a:t>
            </a:r>
          </a:p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+mj-cs"/>
              </a:rPr>
              <a:t>Also, the feeding behaviors of the samples were checked through a 24 hour dietary recall for 3 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days. </a:t>
            </a:r>
            <a:endParaRPr lang="fa-IR" dirty="0">
              <a:latin typeface="Times New Roman"/>
              <a:ea typeface="Times New Roman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336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/>
          </a:bodyPr>
          <a:lstStyle/>
          <a:p>
            <a:pPr rtl="0">
              <a:spcAft>
                <a:spcPts val="0"/>
              </a:spcAft>
            </a:pPr>
            <a:r>
              <a:rPr lang="en-US" b="1" dirty="0" smtClean="0">
                <a:solidFill>
                  <a:srgbClr val="FFFF00"/>
                </a:solidFill>
                <a:latin typeface="Times New Roman"/>
                <a:ea typeface="Times New Roman"/>
                <a:cs typeface="B Lotus"/>
              </a:rPr>
              <a:t>Results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92500" lnSpcReduction="10000"/>
          </a:bodyPr>
          <a:lstStyle/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+mj-cs"/>
              </a:rPr>
              <a:t>The mean age of patients was 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44.8±8.1 </a:t>
            </a:r>
            <a:r>
              <a:rPr lang="en-US" dirty="0">
                <a:latin typeface="Times New Roman"/>
                <a:ea typeface="Times New Roman"/>
                <a:cs typeface="+mj-cs"/>
              </a:rPr>
              <a:t>years old and mean of suffering duration from the syndrome was 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2.1± 0.9 years</a:t>
            </a:r>
            <a:r>
              <a:rPr lang="en-US" dirty="0">
                <a:latin typeface="Times New Roman"/>
                <a:ea typeface="Times New Roman"/>
                <a:cs typeface="+mj-cs"/>
              </a:rPr>
              <a:t>.</a:t>
            </a:r>
          </a:p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+mj-cs"/>
              </a:rPr>
              <a:t>Also, 1.2% 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had </a:t>
            </a:r>
            <a:r>
              <a:rPr lang="en-US" dirty="0">
                <a:latin typeface="Times New Roman"/>
                <a:ea typeface="Times New Roman"/>
                <a:cs typeface="+mj-cs"/>
              </a:rPr>
              <a:t>primary education, 8.2% 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guidance </a:t>
            </a:r>
            <a:r>
              <a:rPr lang="en-US" dirty="0">
                <a:latin typeface="Times New Roman"/>
                <a:ea typeface="Times New Roman"/>
                <a:cs typeface="+mj-cs"/>
              </a:rPr>
              <a:t>school, 56.2% 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high </a:t>
            </a:r>
            <a:r>
              <a:rPr lang="en-US" dirty="0">
                <a:latin typeface="Times New Roman"/>
                <a:ea typeface="Times New Roman"/>
                <a:cs typeface="+mj-cs"/>
              </a:rPr>
              <a:t>school and 34.3% 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had </a:t>
            </a:r>
            <a:r>
              <a:rPr lang="en-US" dirty="0">
                <a:latin typeface="Times New Roman"/>
                <a:ea typeface="Times New Roman"/>
                <a:cs typeface="+mj-cs"/>
              </a:rPr>
              <a:t>academic degree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.</a:t>
            </a:r>
          </a:p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dirty="0" smtClean="0">
                <a:latin typeface="Times New Roman"/>
                <a:ea typeface="Times New Roman"/>
                <a:cs typeface="+mj-cs"/>
              </a:rPr>
              <a:t>The </a:t>
            </a:r>
            <a:r>
              <a:rPr lang="en-US" dirty="0">
                <a:latin typeface="Times New Roman"/>
                <a:ea typeface="Times New Roman"/>
                <a:cs typeface="+mj-cs"/>
              </a:rPr>
              <a:t>41.3% 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were </a:t>
            </a:r>
            <a:r>
              <a:rPr lang="en-US" dirty="0">
                <a:latin typeface="Times New Roman"/>
                <a:ea typeface="Times New Roman"/>
                <a:cs typeface="+mj-cs"/>
              </a:rPr>
              <a:t>employed and 58.7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% </a:t>
            </a:r>
            <a:r>
              <a:rPr lang="en-US" dirty="0">
                <a:latin typeface="Times New Roman"/>
                <a:ea typeface="Times New Roman"/>
                <a:cs typeface="+mj-cs"/>
              </a:rPr>
              <a:t>were housewives.</a:t>
            </a:r>
            <a:endParaRPr lang="fa-IR" dirty="0">
              <a:latin typeface="Times New Roman"/>
              <a:ea typeface="Times New Roman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96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algn="justLow" rtl="0">
              <a:lnSpc>
                <a:spcPct val="130000"/>
              </a:lnSpc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+mj-cs"/>
              </a:rPr>
              <a:t>The mean and 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standard deviation of </a:t>
            </a:r>
            <a:r>
              <a:rPr lang="en-US" dirty="0">
                <a:latin typeface="Times New Roman"/>
                <a:ea typeface="Times New Roman"/>
                <a:cs typeface="+mj-cs"/>
              </a:rPr>
              <a:t>the perceived benefits scores of feeding behavior in this study were 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24.3±3.3 </a:t>
            </a:r>
            <a:r>
              <a:rPr lang="en-US" dirty="0">
                <a:latin typeface="Times New Roman"/>
                <a:ea typeface="Times New Roman"/>
                <a:cs typeface="+mj-cs"/>
              </a:rPr>
              <a:t>and mean and standard deviation of perceived barriers scores were </a:t>
            </a:r>
            <a:r>
              <a:rPr lang="en-US" dirty="0" smtClean="0">
                <a:latin typeface="Times New Roman"/>
                <a:ea typeface="Times New Roman"/>
                <a:cs typeface="+mj-cs"/>
              </a:rPr>
              <a:t>28.1±4.8</a:t>
            </a:r>
            <a:r>
              <a:rPr lang="en-US" dirty="0">
                <a:latin typeface="Times New Roman"/>
                <a:ea typeface="Times New Roman"/>
                <a:cs typeface="+mj-cs"/>
              </a:rPr>
              <a:t>. </a:t>
            </a:r>
            <a:endParaRPr lang="fa-IR" dirty="0">
              <a:latin typeface="Times New Roman"/>
              <a:ea typeface="Times New Roman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579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3548</TotalTime>
  <Words>1226</Words>
  <Application>Microsoft Office PowerPoint</Application>
  <PresentationFormat>On-screen Show (4:3)</PresentationFormat>
  <Paragraphs>285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Structural role of perceived benefits and barriers to receiving macronutrients in women with metabolic syndrome; a path analysis study  </vt:lpstr>
      <vt:lpstr>Introduction</vt:lpstr>
      <vt:lpstr>Slide 3</vt:lpstr>
      <vt:lpstr>Slide 4</vt:lpstr>
      <vt:lpstr>Slide 5</vt:lpstr>
      <vt:lpstr>Materials and Methods</vt:lpstr>
      <vt:lpstr>Slide 7</vt:lpstr>
      <vt:lpstr>Results</vt:lpstr>
      <vt:lpstr>Slide 9</vt:lpstr>
      <vt:lpstr>Table 1: The frequency distribution of perceived benefits questions scores regarding the nutritional behavior in the studied group </vt:lpstr>
      <vt:lpstr>Table 2: The frequency distribution of perceived barriers questions scores regarding the nutritional behavior in the studied group </vt:lpstr>
      <vt:lpstr>Slide 12</vt:lpstr>
      <vt:lpstr>Table 3: Correlation matrix between the perceived benefit and barriers with the intake of macronutrients in the studied group </vt:lpstr>
      <vt:lpstr>Table 4: The value of model fitting in the path analysis in order to predict the intake of macronutrients in the studied group </vt:lpstr>
      <vt:lpstr>Table 5: The value of model fitting in the path analysis in order to predict the intake of macronutrients in the studied group </vt:lpstr>
      <vt:lpstr>Table 6: Direct, indirect and total impact coefficients of perceived benefits and barriers on energy, protein, carbohydrate and fat intake per day in the target group </vt:lpstr>
      <vt:lpstr>Figure 1: Diagram of path analysis to predict macronutrient intake in the final model </vt:lpstr>
      <vt:lpstr>Slide 18</vt:lpstr>
      <vt:lpstr>Conclusion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</dc:title>
  <dc:creator>web master</dc:creator>
  <cp:lastModifiedBy>User</cp:lastModifiedBy>
  <cp:revision>276</cp:revision>
  <dcterms:created xsi:type="dcterms:W3CDTF">2015-04-27T09:57:24Z</dcterms:created>
  <dcterms:modified xsi:type="dcterms:W3CDTF">2015-05-17T03:50:31Z</dcterms:modified>
</cp:coreProperties>
</file>