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5"/>
  </p:notesMasterIdLst>
  <p:handoutMasterIdLst>
    <p:handoutMasterId r:id="rId16"/>
  </p:handoutMasterIdLst>
  <p:sldIdLst>
    <p:sldId id="256" r:id="rId2"/>
    <p:sldId id="258" r:id="rId3"/>
    <p:sldId id="259" r:id="rId4"/>
    <p:sldId id="268" r:id="rId5"/>
    <p:sldId id="260" r:id="rId6"/>
    <p:sldId id="261" r:id="rId7"/>
    <p:sldId id="262" r:id="rId8"/>
    <p:sldId id="263" r:id="rId9"/>
    <p:sldId id="264" r:id="rId10"/>
    <p:sldId id="265" r:id="rId11"/>
    <p:sldId id="266" r:id="rId12"/>
    <p:sldId id="267" r:id="rId13"/>
    <p:sldId id="25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157A"/>
    <a:srgbClr val="CC00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5" d="100"/>
          <a:sy n="75" d="100"/>
        </p:scale>
        <p:origin x="-366"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A676D59-03C6-4CBE-8F4E-7B5C698C087F}" type="datetimeFigureOut">
              <a:rPr lang="en-US" smtClean="0"/>
              <a:pPr/>
              <a:t>5/15/2015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2nd International &amp; 6th National Iranian Congress on Health Education &amp; Promotion</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30BD01C-0EE0-4870-8AAD-9761214C28C7}" type="slidenum">
              <a:rPr lang="en-US" smtClean="0"/>
              <a:pPr/>
              <a:t>‹#›</a:t>
            </a:fld>
            <a:endParaRPr lang="en-US"/>
          </a:p>
        </p:txBody>
      </p:sp>
    </p:spTree>
    <p:extLst>
      <p:ext uri="{BB962C8B-B14F-4D97-AF65-F5344CB8AC3E}">
        <p14:creationId xmlns:p14="http://schemas.microsoft.com/office/powerpoint/2010/main" xmlns="" val="19050822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D82ABB-120D-4F30-8738-AC8357FE6446}" type="datetimeFigureOut">
              <a:rPr lang="en-US" smtClean="0"/>
              <a:pPr/>
              <a:t>5/15/2015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2nd International &amp; 6th National Iranian Congress on Health Education &amp; Promotion</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296D98-441C-41A0-91BA-02A03BBBA231}" type="slidenum">
              <a:rPr lang="en-US" smtClean="0"/>
              <a:pPr/>
              <a:t>‹#›</a:t>
            </a:fld>
            <a:endParaRPr lang="en-US"/>
          </a:p>
        </p:txBody>
      </p:sp>
    </p:spTree>
    <p:extLst>
      <p:ext uri="{BB962C8B-B14F-4D97-AF65-F5344CB8AC3E}">
        <p14:creationId xmlns:p14="http://schemas.microsoft.com/office/powerpoint/2010/main" xmlns="" val="39350814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296D98-441C-41A0-91BA-02A03BBBA231}" type="slidenum">
              <a:rPr lang="en-US" smtClean="0"/>
              <a:pPr/>
              <a:t>1</a:t>
            </a:fld>
            <a:endParaRPr lang="en-US"/>
          </a:p>
        </p:txBody>
      </p:sp>
    </p:spTree>
    <p:extLst>
      <p:ext uri="{BB962C8B-B14F-4D97-AF65-F5344CB8AC3E}">
        <p14:creationId xmlns:p14="http://schemas.microsoft.com/office/powerpoint/2010/main" xmlns="" val="3696997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0C7E28-BF53-4499-AD36-7892522F8259}" type="datetime1">
              <a:rPr lang="en-US" smtClean="0"/>
              <a:pPr/>
              <a:t>5/15/2015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8BD3FD-155B-4C0E-BAE2-5D53F5811928}" type="slidenum">
              <a:rPr lang="en-US" smtClean="0"/>
              <a:pPr/>
              <a:t>‹#›</a:t>
            </a:fld>
            <a:endParaRPr lang="en-US"/>
          </a:p>
        </p:txBody>
      </p:sp>
    </p:spTree>
    <p:extLst>
      <p:ext uri="{BB962C8B-B14F-4D97-AF65-F5344CB8AC3E}">
        <p14:creationId xmlns:p14="http://schemas.microsoft.com/office/powerpoint/2010/main" xmlns="" val="1324694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4C83FD-E6FC-4D5C-9443-40D7FA5D816E}" type="datetime1">
              <a:rPr lang="en-US" smtClean="0"/>
              <a:pPr/>
              <a:t>5/15/2015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8BD3FD-155B-4C0E-BAE2-5D53F5811928}" type="slidenum">
              <a:rPr lang="en-US" smtClean="0"/>
              <a:pPr/>
              <a:t>‹#›</a:t>
            </a:fld>
            <a:endParaRPr lang="en-US"/>
          </a:p>
        </p:txBody>
      </p:sp>
    </p:spTree>
    <p:extLst>
      <p:ext uri="{BB962C8B-B14F-4D97-AF65-F5344CB8AC3E}">
        <p14:creationId xmlns:p14="http://schemas.microsoft.com/office/powerpoint/2010/main" xmlns="" val="9135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B9EE0D-DDD9-4E7F-A329-AB6B4C9C4793}" type="datetime1">
              <a:rPr lang="en-US" smtClean="0"/>
              <a:pPr/>
              <a:t>5/15/2015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8BD3FD-155B-4C0E-BAE2-5D53F5811928}" type="slidenum">
              <a:rPr lang="en-US" smtClean="0"/>
              <a:pPr/>
              <a:t>‹#›</a:t>
            </a:fld>
            <a:endParaRPr lang="en-US"/>
          </a:p>
        </p:txBody>
      </p:sp>
    </p:spTree>
    <p:extLst>
      <p:ext uri="{BB962C8B-B14F-4D97-AF65-F5344CB8AC3E}">
        <p14:creationId xmlns:p14="http://schemas.microsoft.com/office/powerpoint/2010/main" xmlns="" val="420851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041E37-5CC1-44CF-A1EE-9BFE4526E575}" type="datetime1">
              <a:rPr lang="en-US" smtClean="0"/>
              <a:pPr/>
              <a:t>5/15/2015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8BD3FD-155B-4C0E-BAE2-5D53F5811928}" type="slidenum">
              <a:rPr lang="en-US" smtClean="0"/>
              <a:pPr/>
              <a:t>‹#›</a:t>
            </a:fld>
            <a:endParaRPr lang="en-US"/>
          </a:p>
        </p:txBody>
      </p:sp>
    </p:spTree>
    <p:extLst>
      <p:ext uri="{BB962C8B-B14F-4D97-AF65-F5344CB8AC3E}">
        <p14:creationId xmlns:p14="http://schemas.microsoft.com/office/powerpoint/2010/main" xmlns="" val="206771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2F5A83-81F2-44A0-A8AE-E6E4DA5B9897}" type="datetime1">
              <a:rPr lang="en-US" smtClean="0"/>
              <a:pPr/>
              <a:t>5/15/2015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8BD3FD-155B-4C0E-BAE2-5D53F5811928}" type="slidenum">
              <a:rPr lang="en-US" smtClean="0"/>
              <a:pPr/>
              <a:t>‹#›</a:t>
            </a:fld>
            <a:endParaRPr lang="en-US"/>
          </a:p>
        </p:txBody>
      </p:sp>
    </p:spTree>
    <p:extLst>
      <p:ext uri="{BB962C8B-B14F-4D97-AF65-F5344CB8AC3E}">
        <p14:creationId xmlns:p14="http://schemas.microsoft.com/office/powerpoint/2010/main" xmlns="" val="678652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BE5B7C-8C8D-4AAD-A9F7-F7E9FFE5CE7E}" type="datetime1">
              <a:rPr lang="en-US" smtClean="0"/>
              <a:pPr/>
              <a:t>5/15/2015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8BD3FD-155B-4C0E-BAE2-5D53F5811928}" type="slidenum">
              <a:rPr lang="en-US" smtClean="0"/>
              <a:pPr/>
              <a:t>‹#›</a:t>
            </a:fld>
            <a:endParaRPr lang="en-US"/>
          </a:p>
        </p:txBody>
      </p:sp>
    </p:spTree>
    <p:extLst>
      <p:ext uri="{BB962C8B-B14F-4D97-AF65-F5344CB8AC3E}">
        <p14:creationId xmlns:p14="http://schemas.microsoft.com/office/powerpoint/2010/main" xmlns="" val="2354833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409008-3D01-4898-9915-8A8CCEB514DF}" type="datetime1">
              <a:rPr lang="en-US" smtClean="0"/>
              <a:pPr/>
              <a:t>5/15/2015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8BD3FD-155B-4C0E-BAE2-5D53F5811928}" type="slidenum">
              <a:rPr lang="en-US" smtClean="0"/>
              <a:pPr/>
              <a:t>‹#›</a:t>
            </a:fld>
            <a:endParaRPr lang="en-US"/>
          </a:p>
        </p:txBody>
      </p:sp>
    </p:spTree>
    <p:extLst>
      <p:ext uri="{BB962C8B-B14F-4D97-AF65-F5344CB8AC3E}">
        <p14:creationId xmlns:p14="http://schemas.microsoft.com/office/powerpoint/2010/main" xmlns="" val="887864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D93826-455B-445D-9E2A-4D9D3EEBC81B}" type="datetime1">
              <a:rPr lang="en-US" smtClean="0"/>
              <a:pPr/>
              <a:t>5/15/2015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8BD3FD-155B-4C0E-BAE2-5D53F5811928}" type="slidenum">
              <a:rPr lang="en-US" smtClean="0"/>
              <a:pPr/>
              <a:t>‹#›</a:t>
            </a:fld>
            <a:endParaRPr lang="en-US"/>
          </a:p>
        </p:txBody>
      </p:sp>
    </p:spTree>
    <p:extLst>
      <p:ext uri="{BB962C8B-B14F-4D97-AF65-F5344CB8AC3E}">
        <p14:creationId xmlns:p14="http://schemas.microsoft.com/office/powerpoint/2010/main" xmlns="" val="268786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BBB205-92EC-45D3-BFFF-24A1C18398AE}" type="datetime1">
              <a:rPr lang="en-US" smtClean="0"/>
              <a:pPr/>
              <a:t>5/15/2015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8BD3FD-155B-4C0E-BAE2-5D53F5811928}" type="slidenum">
              <a:rPr lang="en-US" smtClean="0"/>
              <a:pPr/>
              <a:t>‹#›</a:t>
            </a:fld>
            <a:endParaRPr lang="en-US"/>
          </a:p>
        </p:txBody>
      </p:sp>
    </p:spTree>
    <p:extLst>
      <p:ext uri="{BB962C8B-B14F-4D97-AF65-F5344CB8AC3E}">
        <p14:creationId xmlns:p14="http://schemas.microsoft.com/office/powerpoint/2010/main" xmlns="" val="3831598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905BB2-73BE-4FC2-B624-6D4BD5E4791F}" type="datetime1">
              <a:rPr lang="en-US" smtClean="0"/>
              <a:pPr/>
              <a:t>5/15/2015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8BD3FD-155B-4C0E-BAE2-5D53F5811928}" type="slidenum">
              <a:rPr lang="en-US" smtClean="0"/>
              <a:pPr/>
              <a:t>‹#›</a:t>
            </a:fld>
            <a:endParaRPr lang="en-US"/>
          </a:p>
        </p:txBody>
      </p:sp>
    </p:spTree>
    <p:extLst>
      <p:ext uri="{BB962C8B-B14F-4D97-AF65-F5344CB8AC3E}">
        <p14:creationId xmlns:p14="http://schemas.microsoft.com/office/powerpoint/2010/main" xmlns="" val="4235784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9CFFB2-13AD-4B84-9B66-518BB61B19F0}" type="datetime1">
              <a:rPr lang="en-US" smtClean="0"/>
              <a:pPr/>
              <a:t>5/15/2015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8BD3FD-155B-4C0E-BAE2-5D53F5811928}" type="slidenum">
              <a:rPr lang="en-US" smtClean="0"/>
              <a:pPr/>
              <a:t>‹#›</a:t>
            </a:fld>
            <a:endParaRPr lang="en-US"/>
          </a:p>
        </p:txBody>
      </p:sp>
    </p:spTree>
    <p:extLst>
      <p:ext uri="{BB962C8B-B14F-4D97-AF65-F5344CB8AC3E}">
        <p14:creationId xmlns:p14="http://schemas.microsoft.com/office/powerpoint/2010/main" xmlns="" val="942944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DCA7A0-B48A-4551-8389-A6B42C2DABDD}" type="datetime1">
              <a:rPr lang="en-US" smtClean="0"/>
              <a:pPr/>
              <a:t>5/15/2015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8BD3FD-155B-4C0E-BAE2-5D53F5811928}" type="slidenum">
              <a:rPr lang="en-US" smtClean="0"/>
              <a:pPr/>
              <a:t>‹#›</a:t>
            </a:fld>
            <a:endParaRPr lang="en-US"/>
          </a:p>
        </p:txBody>
      </p:sp>
    </p:spTree>
    <p:extLst>
      <p:ext uri="{BB962C8B-B14F-4D97-AF65-F5344CB8AC3E}">
        <p14:creationId xmlns:p14="http://schemas.microsoft.com/office/powerpoint/2010/main" xmlns="" val="63424616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916832"/>
            <a:ext cx="7772400" cy="2197968"/>
          </a:xfrm>
        </p:spPr>
        <p:txBody>
          <a:bodyPr>
            <a:noAutofit/>
          </a:bodyPr>
          <a:lstStyle/>
          <a:p>
            <a:r>
              <a:rPr lang="en-US" sz="2800" b="1" dirty="0" smtClean="0">
                <a:solidFill>
                  <a:schemeClr val="tx1"/>
                </a:solidFill>
                <a:cs typeface="Times New Roman" pitchFamily="18" charset="0"/>
              </a:rPr>
              <a:t>Title</a:t>
            </a:r>
            <a:r>
              <a:rPr lang="en-US" sz="2800" b="1" dirty="0" smtClean="0">
                <a:solidFill>
                  <a:schemeClr val="tx1"/>
                </a:solidFill>
                <a:latin typeface="Bookman Old Style" pitchFamily="18" charset="0"/>
              </a:rPr>
              <a:t>:</a:t>
            </a:r>
            <a:r>
              <a:rPr lang="en-US" sz="2800" dirty="0">
                <a:solidFill>
                  <a:schemeClr val="tx1"/>
                </a:solidFill>
              </a:rPr>
              <a:t/>
            </a:r>
            <a:br>
              <a:rPr lang="en-US" sz="2800" dirty="0">
                <a:solidFill>
                  <a:schemeClr val="tx1"/>
                </a:solidFill>
              </a:rPr>
            </a:br>
            <a:r>
              <a:rPr lang="en-US" sz="2800" dirty="0">
                <a:solidFill>
                  <a:schemeClr val="tx1"/>
                </a:solidFill>
              </a:rPr>
              <a:t> </a:t>
            </a:r>
            <a:r>
              <a:rPr lang="en-US" sz="2800" dirty="0">
                <a:solidFill>
                  <a:schemeClr val="tx1"/>
                </a:solidFill>
                <a:latin typeface="Times New Roman" pitchFamily="18" charset="0"/>
                <a:cs typeface="Times New Roman" pitchFamily="18" charset="0"/>
              </a:rPr>
              <a:t>Comparison of Training Married Men by two Methods of Pamphlet and Short Message Regarding Premenstrual Syndrome and its Effect on Marital Satisfaction of the Couples in Yazd City </a:t>
            </a:r>
            <a:r>
              <a:rPr lang="en-US" sz="2800" dirty="0" smtClean="0">
                <a:solidFill>
                  <a:schemeClr val="tx1"/>
                </a:solidFill>
                <a:latin typeface="Times New Roman" pitchFamily="18" charset="0"/>
                <a:cs typeface="Times New Roman" pitchFamily="18" charset="0"/>
              </a:rPr>
              <a:t> </a:t>
            </a:r>
            <a:endParaRPr lang="en-US" sz="2800" dirty="0">
              <a:solidFill>
                <a:schemeClr val="tx1"/>
              </a:solidFill>
              <a:latin typeface="Times New Roman" pitchFamily="18" charset="0"/>
              <a:cs typeface="Times New Roman" pitchFamily="18" charset="0"/>
            </a:endParaRPr>
          </a:p>
        </p:txBody>
      </p:sp>
      <p:sp>
        <p:nvSpPr>
          <p:cNvPr id="3" name="Subtitle 2"/>
          <p:cNvSpPr>
            <a:spLocks noGrp="1"/>
          </p:cNvSpPr>
          <p:nvPr>
            <p:ph type="subTitle" idx="1"/>
          </p:nvPr>
        </p:nvSpPr>
        <p:spPr>
          <a:xfrm>
            <a:off x="1259632" y="4653136"/>
            <a:ext cx="6400800" cy="1747664"/>
          </a:xfrm>
        </p:spPr>
        <p:txBody>
          <a:bodyPr>
            <a:normAutofit fontScale="85000" lnSpcReduction="20000"/>
          </a:bodyPr>
          <a:lstStyle/>
          <a:p>
            <a:r>
              <a:rPr lang="en-US" dirty="0" smtClean="0">
                <a:solidFill>
                  <a:schemeClr val="accent4">
                    <a:lumMod val="75000"/>
                  </a:schemeClr>
                </a:solidFill>
              </a:rPr>
              <a:t>By: </a:t>
            </a:r>
          </a:p>
          <a:p>
            <a:r>
              <a:rPr lang="en-US" b="1" dirty="0" smtClean="0"/>
              <a:t> </a:t>
            </a:r>
            <a:r>
              <a:rPr lang="en-US" dirty="0" smtClean="0">
                <a:solidFill>
                  <a:schemeClr val="tx1"/>
                </a:solidFill>
                <a:latin typeface="Times New Roman" pitchFamily="18" charset="0"/>
                <a:cs typeface="Times New Roman" pitchFamily="18" charset="0"/>
              </a:rPr>
              <a:t>Mohammad Ali </a:t>
            </a:r>
            <a:r>
              <a:rPr lang="en-US" dirty="0" err="1" smtClean="0">
                <a:solidFill>
                  <a:schemeClr val="tx1"/>
                </a:solidFill>
                <a:latin typeface="Times New Roman" pitchFamily="18" charset="0"/>
                <a:cs typeface="Times New Roman" pitchFamily="18" charset="0"/>
              </a:rPr>
              <a:t>Morowatisharifabad</a:t>
            </a:r>
            <a:endParaRPr lang="en-US" dirty="0" smtClean="0">
              <a:solidFill>
                <a:schemeClr val="tx1"/>
              </a:solidFill>
              <a:latin typeface="Times New Roman" pitchFamily="18" charset="0"/>
              <a:cs typeface="Times New Roman" pitchFamily="18" charset="0"/>
            </a:endParaRPr>
          </a:p>
          <a:p>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Zohreh</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Karimiankakolaki</a:t>
            </a:r>
            <a:endParaRPr lang="en-US" dirty="0" smtClean="0">
              <a:solidFill>
                <a:schemeClr val="tx1"/>
              </a:solidFill>
              <a:latin typeface="Times New Roman" pitchFamily="18" charset="0"/>
              <a:cs typeface="Times New Roman" pitchFamily="18" charset="0"/>
            </a:endParaRPr>
          </a:p>
          <a:p>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Sakineh</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Gerayllo</a:t>
            </a:r>
            <a:endParaRPr lang="en-US" dirty="0">
              <a:solidFill>
                <a:schemeClr val="tx1"/>
              </a:solidFill>
              <a:latin typeface="Times New Roman" pitchFamily="18" charset="0"/>
              <a:cs typeface="Times New Roman" pitchFamily="18" charset="0"/>
            </a:endParaRPr>
          </a:p>
          <a:p>
            <a:endParaRPr lang="en-US" dirty="0">
              <a:solidFill>
                <a:schemeClr val="accent4">
                  <a:lumMod val="75000"/>
                </a:schemeClr>
              </a:solidFill>
            </a:endParaRPr>
          </a:p>
        </p:txBody>
      </p:sp>
      <p:sp>
        <p:nvSpPr>
          <p:cNvPr id="4" name="Slide Number Placeholder 3"/>
          <p:cNvSpPr>
            <a:spLocks noGrp="1"/>
          </p:cNvSpPr>
          <p:nvPr>
            <p:ph type="sldNum" sz="quarter" idx="12"/>
          </p:nvPr>
        </p:nvSpPr>
        <p:spPr/>
        <p:txBody>
          <a:bodyPr/>
          <a:lstStyle/>
          <a:p>
            <a:fld id="{DF8BD3FD-155B-4C0E-BAE2-5D53F5811928}" type="slidenum">
              <a:rPr lang="en-US" smtClean="0"/>
              <a:pPr/>
              <a:t>1</a:t>
            </a:fld>
            <a:endParaRPr lang="en-US"/>
          </a:p>
        </p:txBody>
      </p:sp>
    </p:spTree>
    <p:extLst>
      <p:ext uri="{BB962C8B-B14F-4D97-AF65-F5344CB8AC3E}">
        <p14:creationId xmlns:p14="http://schemas.microsoft.com/office/powerpoint/2010/main" xmlns="" val="2201196416"/>
      </p:ext>
    </p:extLst>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74964" y="58665"/>
            <a:ext cx="7924800" cy="1128713"/>
          </a:xfrm>
          <a:prstGeom prst="ellipse">
            <a:avLst/>
          </a:prstGeom>
          <a:ln>
            <a:noFill/>
          </a:ln>
          <a:effectLst>
            <a:softEdge rad="112500"/>
          </a:effectLst>
        </p:spPr>
      </p:pic>
      <p:sp>
        <p:nvSpPr>
          <p:cNvPr id="2" name="Title 1"/>
          <p:cNvSpPr>
            <a:spLocks noGrp="1"/>
          </p:cNvSpPr>
          <p:nvPr>
            <p:ph type="title"/>
          </p:nvPr>
        </p:nvSpPr>
        <p:spPr>
          <a:xfrm>
            <a:off x="457200" y="274638"/>
            <a:ext cx="8229600" cy="563562"/>
          </a:xfrm>
        </p:spPr>
        <p:txBody>
          <a:bodyPr>
            <a:normAutofit fontScale="90000"/>
          </a:bodyPr>
          <a:lstStyle/>
          <a:p>
            <a:r>
              <a:rPr lang="en-US" dirty="0">
                <a:latin typeface="Times New Roman" pitchFamily="18" charset="0"/>
                <a:cs typeface="Times New Roman" pitchFamily="18" charset="0"/>
              </a:rPr>
              <a:t>Discussion and </a:t>
            </a:r>
            <a:r>
              <a:rPr lang="en-US" dirty="0" smtClean="0">
                <a:latin typeface="Times New Roman" pitchFamily="18" charset="0"/>
                <a:cs typeface="Times New Roman" pitchFamily="18" charset="0"/>
              </a:rPr>
              <a:t>Conclusions</a:t>
            </a:r>
            <a:endParaRPr lang="en-US" dirty="0">
              <a:latin typeface="Times New Roman" pitchFamily="18" charset="0"/>
              <a:cs typeface="Times New Roman" pitchFamily="18" charset="0"/>
            </a:endParaRPr>
          </a:p>
        </p:txBody>
      </p:sp>
      <p:sp>
        <p:nvSpPr>
          <p:cNvPr id="6" name="Rounded Rectangle 5"/>
          <p:cNvSpPr/>
          <p:nvPr/>
        </p:nvSpPr>
        <p:spPr>
          <a:xfrm>
            <a:off x="142008" y="1066800"/>
            <a:ext cx="8925791" cy="57912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a:solidFill>
                  <a:schemeClr val="tx1"/>
                </a:solidFill>
                <a:latin typeface="Times New Roman" pitchFamily="18" charset="0"/>
                <a:cs typeface="Times New Roman" pitchFamily="18" charset="0"/>
              </a:rPr>
              <a:t>The results of the study showed (i) statistically significant pretest to post-test increases in marital satisfaction in both groups and (ii) no statistically significant differences between the two training methods. The review of the literature showed no studies comparing the effectiveness of pamphlet and SMS in influencing marital satisfaction.</a:t>
            </a:r>
          </a:p>
          <a:p>
            <a:pPr algn="just"/>
            <a:endParaRPr lang="en-US" sz="2000" dirty="0">
              <a:solidFill>
                <a:schemeClr val="tx1"/>
              </a:solidFill>
              <a:latin typeface="Times New Roman" pitchFamily="18" charset="0"/>
              <a:cs typeface="Times New Roman" pitchFamily="18" charset="0"/>
            </a:endParaRPr>
          </a:p>
          <a:p>
            <a:pPr algn="just"/>
            <a:r>
              <a:rPr lang="en-US" sz="2000" dirty="0">
                <a:solidFill>
                  <a:schemeClr val="tx1"/>
                </a:solidFill>
                <a:latin typeface="Times New Roman" pitchFamily="18" charset="0"/>
                <a:cs typeface="Times New Roman" pitchFamily="18" charset="0"/>
              </a:rPr>
              <a:t>However, there are studies which examined the effects of education on marital satisfaction. For example, the results of a research by </a:t>
            </a:r>
            <a:r>
              <a:rPr lang="en-US" sz="2000" dirty="0" err="1">
                <a:solidFill>
                  <a:schemeClr val="tx1"/>
                </a:solidFill>
                <a:latin typeface="Times New Roman" pitchFamily="18" charset="0"/>
                <a:cs typeface="Times New Roman" pitchFamily="18" charset="0"/>
              </a:rPr>
              <a:t>Hoga</a:t>
            </a:r>
            <a:r>
              <a:rPr lang="en-US" sz="2000" dirty="0">
                <a:solidFill>
                  <a:schemeClr val="tx1"/>
                </a:solidFill>
                <a:latin typeface="Times New Roman" pitchFamily="18" charset="0"/>
                <a:cs typeface="Times New Roman" pitchFamily="18" charset="0"/>
              </a:rPr>
              <a:t> et al. indicated that a planned guidance on PMS is necessary to avoid problems and its consequences in individual, familial and social life of the women and couples’ relationships.</a:t>
            </a:r>
          </a:p>
          <a:p>
            <a:pPr algn="just"/>
            <a:endParaRPr lang="en-US" sz="2000" dirty="0">
              <a:solidFill>
                <a:schemeClr val="tx1"/>
              </a:solidFill>
              <a:latin typeface="Times New Roman" pitchFamily="18" charset="0"/>
              <a:cs typeface="Times New Roman" pitchFamily="18" charset="0"/>
            </a:endParaRPr>
          </a:p>
          <a:p>
            <a:pPr algn="just"/>
            <a:r>
              <a:rPr lang="en-US" sz="2000" dirty="0">
                <a:solidFill>
                  <a:schemeClr val="tx1"/>
                </a:solidFill>
                <a:latin typeface="Times New Roman" pitchFamily="18" charset="0"/>
                <a:cs typeface="Times New Roman" pitchFamily="18" charset="0"/>
              </a:rPr>
              <a:t>We found similar results, which suggest that if men are adequately knowledgeable about PMS, they are better prepared to deal with the related problems which may lead to positively affecting marital satisfaction. Most women are critical of men for not understanding the psychological and physical conditions that they experience during the premenstrual period, which in turn results in restlessness, emotional stress, and conflict that lead to quarrel and disruption in marital relationship.</a:t>
            </a:r>
          </a:p>
        </p:txBody>
      </p:sp>
      <p:sp>
        <p:nvSpPr>
          <p:cNvPr id="7" name="Slide Number Placeholder 6"/>
          <p:cNvSpPr>
            <a:spLocks noGrp="1"/>
          </p:cNvSpPr>
          <p:nvPr>
            <p:ph type="sldNum" sz="quarter" idx="12"/>
          </p:nvPr>
        </p:nvSpPr>
        <p:spPr/>
        <p:txBody>
          <a:bodyPr/>
          <a:lstStyle/>
          <a:p>
            <a:fld id="{DF8BD3FD-155B-4C0E-BAE2-5D53F5811928}" type="slidenum">
              <a:rPr lang="en-US" smtClean="0"/>
              <a:pPr/>
              <a:t>10</a:t>
            </a:fld>
            <a:endParaRPr lang="en-US"/>
          </a:p>
        </p:txBody>
      </p:sp>
    </p:spTree>
    <p:extLst>
      <p:ext uri="{BB962C8B-B14F-4D97-AF65-F5344CB8AC3E}">
        <p14:creationId xmlns:p14="http://schemas.microsoft.com/office/powerpoint/2010/main" xmlns="" val="1464552803"/>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74964" y="58665"/>
            <a:ext cx="7924800" cy="1128713"/>
          </a:xfrm>
          <a:prstGeom prst="ellipse">
            <a:avLst/>
          </a:prstGeom>
          <a:ln>
            <a:noFill/>
          </a:ln>
          <a:effectLst>
            <a:softEdge rad="112500"/>
          </a:effectLst>
        </p:spPr>
      </p:pic>
      <p:sp>
        <p:nvSpPr>
          <p:cNvPr id="2" name="Title 1"/>
          <p:cNvSpPr>
            <a:spLocks noGrp="1"/>
          </p:cNvSpPr>
          <p:nvPr>
            <p:ph type="title"/>
          </p:nvPr>
        </p:nvSpPr>
        <p:spPr>
          <a:xfrm>
            <a:off x="457200" y="274638"/>
            <a:ext cx="8229600" cy="639762"/>
          </a:xfrm>
        </p:spPr>
        <p:txBody>
          <a:bodyPr>
            <a:normAutofit fontScale="90000"/>
          </a:bodyPr>
          <a:lstStyle/>
          <a:p>
            <a:r>
              <a:rPr lang="en-US" dirty="0">
                <a:latin typeface="Times New Roman" pitchFamily="18" charset="0"/>
                <a:cs typeface="Times New Roman" pitchFamily="18" charset="0"/>
              </a:rPr>
              <a:t>Discussion and </a:t>
            </a:r>
            <a:r>
              <a:rPr lang="en-US" dirty="0" smtClean="0">
                <a:latin typeface="Times New Roman" pitchFamily="18" charset="0"/>
                <a:cs typeface="Times New Roman" pitchFamily="18" charset="0"/>
              </a:rPr>
              <a:t>Conclusions</a:t>
            </a:r>
            <a:endParaRPr lang="en-US" dirty="0">
              <a:latin typeface="Times New Roman" pitchFamily="18" charset="0"/>
              <a:cs typeface="Times New Roman" pitchFamily="18" charset="0"/>
            </a:endParaRPr>
          </a:p>
        </p:txBody>
      </p:sp>
      <p:sp>
        <p:nvSpPr>
          <p:cNvPr id="6" name="Rounded Rectangle 5"/>
          <p:cNvSpPr/>
          <p:nvPr/>
        </p:nvSpPr>
        <p:spPr>
          <a:xfrm>
            <a:off x="142008" y="1066800"/>
            <a:ext cx="8925791" cy="57912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a:solidFill>
                  <a:schemeClr val="tx1"/>
                </a:solidFill>
                <a:latin typeface="Times New Roman" pitchFamily="18" charset="0"/>
                <a:cs typeface="Times New Roman" pitchFamily="18" charset="0"/>
              </a:rPr>
              <a:t>Although everyday stressful life events can negatively influence the quality of the marriage, we found that if adequate training in the forms of either pamphlets or short messages is provided, men may be better prepared to react to the problems associated with PMS, resulting in more favorable environment for marital satisfaction. Studies by </a:t>
            </a:r>
            <a:r>
              <a:rPr lang="en-US" sz="2000" dirty="0" err="1">
                <a:solidFill>
                  <a:schemeClr val="tx1"/>
                </a:solidFill>
                <a:latin typeface="Times New Roman" pitchFamily="18" charset="0"/>
                <a:cs typeface="Times New Roman" pitchFamily="18" charset="0"/>
              </a:rPr>
              <a:t>Mansouri-nia</a:t>
            </a:r>
            <a:r>
              <a:rPr lang="en-US" sz="2000" dirty="0">
                <a:solidFill>
                  <a:schemeClr val="tx1"/>
                </a:solidFill>
                <a:latin typeface="Times New Roman" pitchFamily="18" charset="0"/>
                <a:cs typeface="Times New Roman" pitchFamily="18" charset="0"/>
              </a:rPr>
              <a:t> et al. and </a:t>
            </a:r>
            <a:r>
              <a:rPr lang="en-US" sz="2000" dirty="0" err="1">
                <a:solidFill>
                  <a:schemeClr val="tx1"/>
                </a:solidFill>
                <a:latin typeface="Times New Roman" pitchFamily="18" charset="0"/>
                <a:cs typeface="Times New Roman" pitchFamily="18" charset="0"/>
              </a:rPr>
              <a:t>Vizheh</a:t>
            </a:r>
            <a:r>
              <a:rPr lang="en-US" sz="2000" dirty="0">
                <a:solidFill>
                  <a:schemeClr val="tx1"/>
                </a:solidFill>
                <a:latin typeface="Times New Roman" pitchFamily="18" charset="0"/>
                <a:cs typeface="Times New Roman" pitchFamily="18" charset="0"/>
              </a:rPr>
              <a:t> et al. also showed the usefulness of training in improving marital satisfaction.  Thus, it is concluded that correct training has the potential to positively affect marital satisfaction among the couples.</a:t>
            </a:r>
          </a:p>
          <a:p>
            <a:pPr algn="just"/>
            <a:endParaRPr lang="en-US" sz="2000" dirty="0">
              <a:solidFill>
                <a:schemeClr val="tx1"/>
              </a:solidFill>
              <a:latin typeface="Times New Roman" pitchFamily="18" charset="0"/>
              <a:cs typeface="Times New Roman" pitchFamily="18" charset="0"/>
            </a:endParaRPr>
          </a:p>
          <a:p>
            <a:pPr algn="just"/>
            <a:r>
              <a:rPr lang="en-US" sz="2000" dirty="0">
                <a:solidFill>
                  <a:schemeClr val="tx1"/>
                </a:solidFill>
                <a:latin typeface="Times New Roman" pitchFamily="18" charset="0"/>
                <a:cs typeface="Times New Roman" pitchFamily="18" charset="0"/>
              </a:rPr>
              <a:t>There are some studies that examined the effects of pamphlet and SMS separately. For example,  </a:t>
            </a:r>
            <a:r>
              <a:rPr lang="en-US" sz="2000" dirty="0" err="1">
                <a:solidFill>
                  <a:schemeClr val="tx1"/>
                </a:solidFill>
                <a:latin typeface="Times New Roman" pitchFamily="18" charset="0"/>
                <a:cs typeface="Times New Roman" pitchFamily="18" charset="0"/>
              </a:rPr>
              <a:t>Mangli</a:t>
            </a:r>
            <a:r>
              <a:rPr lang="en-US" sz="2000" dirty="0">
                <a:solidFill>
                  <a:schemeClr val="tx1"/>
                </a:solidFill>
                <a:latin typeface="Times New Roman" pitchFamily="18" charset="0"/>
                <a:cs typeface="Times New Roman" pitchFamily="18" charset="0"/>
              </a:rPr>
              <a:t> et al reported that educational pamphlets are effective in improving satisfaction among pregnant women. </a:t>
            </a:r>
            <a:r>
              <a:rPr lang="en-US" sz="2000" dirty="0" err="1">
                <a:solidFill>
                  <a:schemeClr val="tx1"/>
                </a:solidFill>
                <a:latin typeface="Times New Roman" pitchFamily="18" charset="0"/>
                <a:cs typeface="Times New Roman" pitchFamily="18" charset="0"/>
              </a:rPr>
              <a:t>Joo</a:t>
            </a:r>
            <a:r>
              <a:rPr lang="en-US" sz="2000" dirty="0">
                <a:solidFill>
                  <a:schemeClr val="tx1"/>
                </a:solidFill>
                <a:latin typeface="Times New Roman" pitchFamily="18" charset="0"/>
                <a:cs typeface="Times New Roman" pitchFamily="18" charset="0"/>
              </a:rPr>
              <a:t> et al. found that SMS is an appropriate method for modifying weight control behavior in an attempt to alleviate obesity. </a:t>
            </a:r>
            <a:r>
              <a:rPr lang="en-US" sz="2000" dirty="0" err="1">
                <a:solidFill>
                  <a:schemeClr val="tx1"/>
                </a:solidFill>
                <a:latin typeface="Times New Roman" pitchFamily="18" charset="0"/>
                <a:cs typeface="Times New Roman" pitchFamily="18" charset="0"/>
              </a:rPr>
              <a:t>Uhrig</a:t>
            </a:r>
            <a:r>
              <a:rPr lang="en-US" sz="2000" dirty="0">
                <a:solidFill>
                  <a:schemeClr val="tx1"/>
                </a:solidFill>
                <a:latin typeface="Times New Roman" pitchFamily="18" charset="0"/>
                <a:cs typeface="Times New Roman" pitchFamily="18" charset="0"/>
              </a:rPr>
              <a:t> et al. showed that if SMS is designed properly, it is effective in reducing risky behaviors among HIV-positive men.</a:t>
            </a:r>
          </a:p>
        </p:txBody>
      </p:sp>
      <p:sp>
        <p:nvSpPr>
          <p:cNvPr id="7" name="Slide Number Placeholder 6"/>
          <p:cNvSpPr>
            <a:spLocks noGrp="1"/>
          </p:cNvSpPr>
          <p:nvPr>
            <p:ph type="sldNum" sz="quarter" idx="12"/>
          </p:nvPr>
        </p:nvSpPr>
        <p:spPr/>
        <p:txBody>
          <a:bodyPr/>
          <a:lstStyle/>
          <a:p>
            <a:fld id="{DF8BD3FD-155B-4C0E-BAE2-5D53F5811928}" type="slidenum">
              <a:rPr lang="en-US" smtClean="0"/>
              <a:pPr/>
              <a:t>11</a:t>
            </a:fld>
            <a:endParaRPr lang="en-US"/>
          </a:p>
        </p:txBody>
      </p:sp>
    </p:spTree>
    <p:extLst>
      <p:ext uri="{BB962C8B-B14F-4D97-AF65-F5344CB8AC3E}">
        <p14:creationId xmlns:p14="http://schemas.microsoft.com/office/powerpoint/2010/main" xmlns="" val="3095414510"/>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74964" y="58665"/>
            <a:ext cx="7924800" cy="1128713"/>
          </a:xfrm>
          <a:prstGeom prst="ellipse">
            <a:avLst/>
          </a:prstGeom>
          <a:ln>
            <a:noFill/>
          </a:ln>
          <a:effectLst>
            <a:softEdge rad="112500"/>
          </a:effectLst>
        </p:spPr>
      </p:pic>
      <p:sp>
        <p:nvSpPr>
          <p:cNvPr id="2" name="Title 1"/>
          <p:cNvSpPr>
            <a:spLocks noGrp="1"/>
          </p:cNvSpPr>
          <p:nvPr>
            <p:ph type="title"/>
          </p:nvPr>
        </p:nvSpPr>
        <p:spPr>
          <a:xfrm>
            <a:off x="457200" y="274638"/>
            <a:ext cx="8229600" cy="715962"/>
          </a:xfrm>
        </p:spPr>
        <p:txBody>
          <a:bodyPr>
            <a:normAutofit fontScale="90000"/>
          </a:bodyPr>
          <a:lstStyle/>
          <a:p>
            <a:r>
              <a:rPr lang="en-US" dirty="0">
                <a:latin typeface="Times New Roman" pitchFamily="18" charset="0"/>
                <a:cs typeface="Times New Roman" pitchFamily="18" charset="0"/>
              </a:rPr>
              <a:t>Discussion and Conclusions</a:t>
            </a:r>
          </a:p>
        </p:txBody>
      </p:sp>
      <p:sp>
        <p:nvSpPr>
          <p:cNvPr id="6" name="Rounded Rectangle 5"/>
          <p:cNvSpPr/>
          <p:nvPr/>
        </p:nvSpPr>
        <p:spPr>
          <a:xfrm>
            <a:off x="142008" y="1094509"/>
            <a:ext cx="8925791" cy="57912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a:solidFill>
                  <a:schemeClr val="tx1"/>
                </a:solidFill>
                <a:latin typeface="Times New Roman" pitchFamily="18" charset="0"/>
                <a:ea typeface="Calibri"/>
                <a:cs typeface="Times New Roman" pitchFamily="18" charset="0"/>
              </a:rPr>
              <a:t>The results showed that the marital satisfaction of the couples increased after the training, and that the men’s awareness and practice, which were low before training, increased after the completion of the intervention</a:t>
            </a:r>
            <a:r>
              <a:rPr lang="en-US" sz="2000" dirty="0" smtClean="0">
                <a:solidFill>
                  <a:schemeClr val="tx1"/>
                </a:solidFill>
                <a:latin typeface="Times New Roman" pitchFamily="18" charset="0"/>
                <a:ea typeface="Calibri"/>
                <a:cs typeface="Times New Roman" pitchFamily="18" charset="0"/>
              </a:rPr>
              <a:t>.</a:t>
            </a:r>
          </a:p>
          <a:p>
            <a:pPr algn="just"/>
            <a:endParaRPr lang="en-US" sz="2000" dirty="0">
              <a:solidFill>
                <a:schemeClr val="tx1"/>
              </a:solidFill>
              <a:latin typeface="Times New Roman" pitchFamily="18" charset="0"/>
              <a:ea typeface="Calibri"/>
              <a:cs typeface="Times New Roman" pitchFamily="18" charset="0"/>
            </a:endParaRPr>
          </a:p>
          <a:p>
            <a:pPr algn="just"/>
            <a:r>
              <a:rPr lang="en-US" sz="2000" dirty="0">
                <a:solidFill>
                  <a:schemeClr val="tx1"/>
                </a:solidFill>
                <a:latin typeface="Times New Roman" pitchFamily="18" charset="0"/>
                <a:cs typeface="Times New Roman" pitchFamily="18" charset="0"/>
              </a:rPr>
              <a:t>Both the pamphlet and SMS were effective teaching methods, perhaps because all educational programs that meet the need of the target group must be considered effective. However, modern training techniques are always in competition with traditional methods and it may be useful to use both</a:t>
            </a:r>
            <a:r>
              <a:rPr lang="en-US" sz="2000" dirty="0" smtClean="0">
                <a:solidFill>
                  <a:schemeClr val="tx1"/>
                </a:solidFill>
                <a:latin typeface="Times New Roman" pitchFamily="18" charset="0"/>
                <a:cs typeface="Times New Roman" pitchFamily="18" charset="0"/>
              </a:rPr>
              <a:t>.</a:t>
            </a:r>
          </a:p>
          <a:p>
            <a:pPr algn="just"/>
            <a:endParaRPr lang="en-US" sz="2000" dirty="0">
              <a:solidFill>
                <a:schemeClr val="tx1"/>
              </a:solidFill>
              <a:latin typeface="Times New Roman" pitchFamily="18" charset="0"/>
              <a:cs typeface="Times New Roman" pitchFamily="18" charset="0"/>
            </a:endParaRPr>
          </a:p>
          <a:p>
            <a:pPr algn="just"/>
            <a:r>
              <a:rPr lang="en-US" sz="2000" dirty="0">
                <a:solidFill>
                  <a:schemeClr val="tx1"/>
                </a:solidFill>
                <a:latin typeface="Times New Roman" pitchFamily="18" charset="0"/>
                <a:cs typeface="Times New Roman" pitchFamily="18" charset="0"/>
              </a:rPr>
              <a:t>The replication of the study with other populations is recommended. Providing educational programs before the marriage for young couples is suggested.</a:t>
            </a:r>
            <a:endParaRPr lang="en-US" sz="2000" b="1" dirty="0">
              <a:solidFill>
                <a:schemeClr val="tx1"/>
              </a:solidFill>
              <a:latin typeface="Times New Roman" pitchFamily="18" charset="0"/>
              <a:cs typeface="Times New Roman" pitchFamily="18" charset="0"/>
            </a:endParaRPr>
          </a:p>
          <a:p>
            <a:pPr algn="just"/>
            <a:endParaRPr lang="en-US" sz="2000" dirty="0">
              <a:solidFill>
                <a:schemeClr val="tx1"/>
              </a:solidFill>
              <a:latin typeface="Times New Roman" pitchFamily="18" charset="0"/>
              <a:cs typeface="Times New Roman" pitchFamily="18" charset="0"/>
            </a:endParaRPr>
          </a:p>
        </p:txBody>
      </p:sp>
      <p:sp>
        <p:nvSpPr>
          <p:cNvPr id="7" name="Slide Number Placeholder 6"/>
          <p:cNvSpPr>
            <a:spLocks noGrp="1"/>
          </p:cNvSpPr>
          <p:nvPr>
            <p:ph type="sldNum" sz="quarter" idx="12"/>
          </p:nvPr>
        </p:nvSpPr>
        <p:spPr/>
        <p:txBody>
          <a:bodyPr/>
          <a:lstStyle/>
          <a:p>
            <a:fld id="{DF8BD3FD-155B-4C0E-BAE2-5D53F5811928}" type="slidenum">
              <a:rPr lang="en-US" smtClean="0"/>
              <a:pPr/>
              <a:t>12</a:t>
            </a:fld>
            <a:endParaRPr lang="en-US"/>
          </a:p>
        </p:txBody>
      </p:sp>
    </p:spTree>
    <p:extLst>
      <p:ext uri="{BB962C8B-B14F-4D97-AF65-F5344CB8AC3E}">
        <p14:creationId xmlns:p14="http://schemas.microsoft.com/office/powerpoint/2010/main" xmlns="" val="3340545767"/>
      </p:ext>
    </p:extLst>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22702"/>
            <a:ext cx="9144000" cy="6835298"/>
          </a:xfrm>
        </p:spPr>
      </p:pic>
      <p:sp>
        <p:nvSpPr>
          <p:cNvPr id="5" name="TextBox 4"/>
          <p:cNvSpPr txBox="1"/>
          <p:nvPr/>
        </p:nvSpPr>
        <p:spPr>
          <a:xfrm>
            <a:off x="2819400" y="2819400"/>
            <a:ext cx="3331361" cy="1446550"/>
          </a:xfrm>
          <a:prstGeom prst="rect">
            <a:avLst/>
          </a:prstGeom>
          <a:noFill/>
        </p:spPr>
        <p:txBody>
          <a:bodyPr wrap="none" rtlCol="0">
            <a:spAutoFit/>
          </a:bodyPr>
          <a:lstStyle/>
          <a:p>
            <a:r>
              <a:rPr lang="en-US" sz="8800" dirty="0" smtClean="0">
                <a:solidFill>
                  <a:srgbClr val="FF0000"/>
                </a:solidFill>
                <a:latin typeface="Freestyle Script" pitchFamily="66" charset="0"/>
              </a:rPr>
              <a:t>Thank You</a:t>
            </a:r>
            <a:endParaRPr lang="en-US" sz="8800" dirty="0">
              <a:solidFill>
                <a:srgbClr val="FF0000"/>
              </a:solidFill>
              <a:latin typeface="Freestyle Script" pitchFamily="66" charset="0"/>
            </a:endParaRPr>
          </a:p>
        </p:txBody>
      </p:sp>
      <p:sp>
        <p:nvSpPr>
          <p:cNvPr id="9" name="Slide Number Placeholder 8"/>
          <p:cNvSpPr>
            <a:spLocks noGrp="1"/>
          </p:cNvSpPr>
          <p:nvPr>
            <p:ph type="sldNum" sz="quarter" idx="12"/>
          </p:nvPr>
        </p:nvSpPr>
        <p:spPr/>
        <p:txBody>
          <a:bodyPr/>
          <a:lstStyle/>
          <a:p>
            <a:fld id="{DF8BD3FD-155B-4C0E-BAE2-5D53F5811928}" type="slidenum">
              <a:rPr lang="en-US" smtClean="0"/>
              <a:pPr/>
              <a:t>13</a:t>
            </a:fld>
            <a:endParaRPr lang="en-US"/>
          </a:p>
        </p:txBody>
      </p:sp>
    </p:spTree>
    <p:extLst>
      <p:ext uri="{BB962C8B-B14F-4D97-AF65-F5344CB8AC3E}">
        <p14:creationId xmlns:p14="http://schemas.microsoft.com/office/powerpoint/2010/main" xmlns="" val="2390356809"/>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61109" y="27709"/>
            <a:ext cx="7924800" cy="1128713"/>
          </a:xfrm>
          <a:prstGeom prst="ellipse">
            <a:avLst/>
          </a:prstGeom>
          <a:ln>
            <a:noFill/>
          </a:ln>
          <a:effectLst>
            <a:softEdge rad="112500"/>
          </a:effectLst>
        </p:spPr>
      </p:pic>
      <p:sp>
        <p:nvSpPr>
          <p:cNvPr id="2" name="Title 1"/>
          <p:cNvSpPr>
            <a:spLocks noGrp="1"/>
          </p:cNvSpPr>
          <p:nvPr>
            <p:ph type="title"/>
          </p:nvPr>
        </p:nvSpPr>
        <p:spPr>
          <a:xfrm>
            <a:off x="457200" y="274638"/>
            <a:ext cx="8229600" cy="639762"/>
          </a:xfrm>
        </p:spPr>
        <p:txBody>
          <a:bodyPr>
            <a:normAutofit fontScale="90000"/>
          </a:bodyPr>
          <a:lstStyle/>
          <a:p>
            <a:r>
              <a:rPr lang="en-US" dirty="0" smtClean="0">
                <a:latin typeface="Times New Roman" pitchFamily="18" charset="0"/>
                <a:cs typeface="Times New Roman" pitchFamily="18" charset="0"/>
              </a:rPr>
              <a:t>Introduction</a:t>
            </a:r>
            <a:endParaRPr lang="en-US" dirty="0">
              <a:latin typeface="Times New Roman" pitchFamily="18" charset="0"/>
              <a:cs typeface="Times New Roman" pitchFamily="18" charset="0"/>
            </a:endParaRPr>
          </a:p>
        </p:txBody>
      </p:sp>
      <p:sp>
        <p:nvSpPr>
          <p:cNvPr id="7" name="Rounded Rectangle 6"/>
          <p:cNvSpPr/>
          <p:nvPr/>
        </p:nvSpPr>
        <p:spPr>
          <a:xfrm>
            <a:off x="152400" y="1156422"/>
            <a:ext cx="8763000" cy="5625378"/>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a:solidFill>
                  <a:schemeClr val="tx1"/>
                </a:solidFill>
                <a:latin typeface="Times New Roman" pitchFamily="18" charset="0"/>
                <a:cs typeface="Times New Roman" pitchFamily="18" charset="0"/>
              </a:rPr>
              <a:t>Premenstrual syndrome (PMS) includes physical, psychological and emotional symptoms that occur during the luteal phase of the menstrual cycle and subside with the start of menstruation or during the first days of bleeding.</a:t>
            </a:r>
          </a:p>
          <a:p>
            <a:pPr algn="just"/>
            <a:endParaRPr lang="en-US" sz="2000" dirty="0">
              <a:solidFill>
                <a:schemeClr val="tx1"/>
              </a:solidFill>
              <a:latin typeface="Times New Roman" pitchFamily="18" charset="0"/>
              <a:cs typeface="Times New Roman" pitchFamily="18" charset="0"/>
            </a:endParaRPr>
          </a:p>
          <a:p>
            <a:pPr algn="just"/>
            <a:r>
              <a:rPr lang="en-US" sz="2000" dirty="0">
                <a:solidFill>
                  <a:schemeClr val="tx1"/>
                </a:solidFill>
                <a:latin typeface="Times New Roman" pitchFamily="18" charset="0"/>
                <a:cs typeface="Times New Roman" pitchFamily="18" charset="0"/>
              </a:rPr>
              <a:t>The American College of Obstetricians and Gynecologists (ACOG) reported that 85% of the women of reproductive age have one or more symptoms of PMS. The reported prevalence of PMS in Iranian teenage girls is 30–60%. </a:t>
            </a:r>
          </a:p>
          <a:p>
            <a:pPr algn="just"/>
            <a:endParaRPr lang="en-US" sz="2000" dirty="0">
              <a:solidFill>
                <a:schemeClr val="tx1"/>
              </a:solidFill>
              <a:latin typeface="Times New Roman" pitchFamily="18" charset="0"/>
              <a:cs typeface="Times New Roman" pitchFamily="18" charset="0"/>
            </a:endParaRPr>
          </a:p>
          <a:p>
            <a:pPr algn="just"/>
            <a:r>
              <a:rPr lang="en-US" sz="2000" dirty="0">
                <a:solidFill>
                  <a:schemeClr val="tx1"/>
                </a:solidFill>
                <a:latin typeface="Times New Roman" pitchFamily="18" charset="0"/>
                <a:cs typeface="Times New Roman" pitchFamily="18" charset="0"/>
              </a:rPr>
              <a:t>According to the ACOG, PMS symptoms include anxiety, mood instability, anger, feeling out of control, change in appetite, difficulty sleeping, difficulty concentrating, fatigue, lethargy, chest pain, joint or muscle pain, weight gain, acne, bloating and impaired adaptation.</a:t>
            </a:r>
          </a:p>
        </p:txBody>
      </p:sp>
      <p:sp>
        <p:nvSpPr>
          <p:cNvPr id="8" name="Slide Number Placeholder 7"/>
          <p:cNvSpPr>
            <a:spLocks noGrp="1"/>
          </p:cNvSpPr>
          <p:nvPr>
            <p:ph type="sldNum" sz="quarter" idx="12"/>
          </p:nvPr>
        </p:nvSpPr>
        <p:spPr/>
        <p:txBody>
          <a:bodyPr/>
          <a:lstStyle/>
          <a:p>
            <a:fld id="{B15F2098-FE64-43BF-9DF0-6F61F33B1573}" type="slidenum">
              <a:rPr lang="en-US" smtClean="0"/>
              <a:pPr/>
              <a:t>2</a:t>
            </a:fld>
            <a:endParaRPr lang="en-US" dirty="0"/>
          </a:p>
        </p:txBody>
      </p:sp>
    </p:spTree>
    <p:extLst>
      <p:ext uri="{BB962C8B-B14F-4D97-AF65-F5344CB8AC3E}">
        <p14:creationId xmlns:p14="http://schemas.microsoft.com/office/powerpoint/2010/main" xmlns="" val="1752699368"/>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61109" y="27709"/>
            <a:ext cx="7924800" cy="1128713"/>
          </a:xfrm>
          <a:prstGeom prst="ellipse">
            <a:avLst/>
          </a:prstGeom>
          <a:ln>
            <a:noFill/>
          </a:ln>
          <a:effectLst>
            <a:softEdge rad="112500"/>
          </a:effectLst>
        </p:spPr>
      </p:pic>
      <p:sp>
        <p:nvSpPr>
          <p:cNvPr id="2" name="Title 1"/>
          <p:cNvSpPr>
            <a:spLocks noGrp="1"/>
          </p:cNvSpPr>
          <p:nvPr>
            <p:ph type="title"/>
          </p:nvPr>
        </p:nvSpPr>
        <p:spPr>
          <a:xfrm>
            <a:off x="457200" y="152400"/>
            <a:ext cx="8229600" cy="639762"/>
          </a:xfrm>
        </p:spPr>
        <p:txBody>
          <a:bodyPr>
            <a:normAutofit fontScale="90000"/>
          </a:bodyPr>
          <a:lstStyle/>
          <a:p>
            <a:r>
              <a:rPr lang="en-US" dirty="0" smtClean="0">
                <a:latin typeface="Times New Roman" pitchFamily="18" charset="0"/>
                <a:cs typeface="Times New Roman" pitchFamily="18" charset="0"/>
              </a:rPr>
              <a:t>Introduction</a:t>
            </a:r>
            <a:endParaRPr lang="en-US" dirty="0">
              <a:latin typeface="Times New Roman" pitchFamily="18" charset="0"/>
              <a:cs typeface="Times New Roman" pitchFamily="18" charset="0"/>
            </a:endParaRPr>
          </a:p>
        </p:txBody>
      </p:sp>
      <p:sp>
        <p:nvSpPr>
          <p:cNvPr id="9" name="Rounded Rectangle 8"/>
          <p:cNvSpPr/>
          <p:nvPr/>
        </p:nvSpPr>
        <p:spPr>
          <a:xfrm>
            <a:off x="152400" y="1156422"/>
            <a:ext cx="8763000" cy="5625378"/>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err="1">
                <a:solidFill>
                  <a:schemeClr val="tx1"/>
                </a:solidFill>
                <a:latin typeface="Times New Roman" pitchFamily="18" charset="0"/>
                <a:cs typeface="Times New Roman" pitchFamily="18" charset="0"/>
              </a:rPr>
              <a:t>Hoga</a:t>
            </a:r>
            <a:r>
              <a:rPr lang="en-US" sz="2400" dirty="0">
                <a:solidFill>
                  <a:schemeClr val="tx1"/>
                </a:solidFill>
                <a:latin typeface="Times New Roman" pitchFamily="18" charset="0"/>
                <a:cs typeface="Times New Roman" pitchFamily="18" charset="0"/>
              </a:rPr>
              <a:t> et al. conducted a qualitative study to describe the perspectives of 20 women with PMS regarding the behavior of their spouses in face of this event and concluded that men have little information on the impact of this syndrome on women and do not know how to behave even when they want to support their partners. Marital satisfaction can be under the influence of lack of awareness in this regard. </a:t>
            </a:r>
            <a:endParaRPr lang="en-US" sz="2400" dirty="0" smtClean="0">
              <a:solidFill>
                <a:schemeClr val="tx1"/>
              </a:solidFill>
              <a:latin typeface="Times New Roman" pitchFamily="18" charset="0"/>
              <a:cs typeface="Times New Roman" pitchFamily="18" charset="0"/>
            </a:endParaRPr>
          </a:p>
          <a:p>
            <a:pPr algn="just"/>
            <a:endParaRPr lang="en-US" sz="2400" dirty="0">
              <a:solidFill>
                <a:schemeClr val="tx1"/>
              </a:solidFill>
              <a:latin typeface="Times New Roman" pitchFamily="18" charset="0"/>
              <a:cs typeface="Times New Roman" pitchFamily="18" charset="0"/>
            </a:endParaRPr>
          </a:p>
          <a:p>
            <a:pPr algn="just"/>
            <a:r>
              <a:rPr lang="en-US" sz="2400" dirty="0">
                <a:solidFill>
                  <a:schemeClr val="tx1"/>
                </a:solidFill>
                <a:latin typeface="Times New Roman" pitchFamily="18" charset="0"/>
                <a:cs typeface="Times New Roman" pitchFamily="18" charset="0"/>
              </a:rPr>
              <a:t>Therefore, increasing husbands’ information about reproductive health and additional studies on this target group may assist in recognizing the extent of the issue and the importance of timely treatment and the necessary training in an attempt to alleviate the problems</a:t>
            </a:r>
            <a:r>
              <a:rPr lang="en-US" sz="2400" dirty="0" smtClean="0">
                <a:solidFill>
                  <a:schemeClr val="tx1"/>
                </a:solidFill>
                <a:latin typeface="Times New Roman" pitchFamily="18" charset="0"/>
                <a:cs typeface="Times New Roman" pitchFamily="18" charset="0"/>
              </a:rPr>
              <a:t>.</a:t>
            </a:r>
            <a:endParaRPr lang="en-US" sz="2400" dirty="0">
              <a:solidFill>
                <a:schemeClr val="tx1"/>
              </a:solidFill>
              <a:latin typeface="Times New Roman" pitchFamily="18" charset="0"/>
              <a:cs typeface="Times New Roman" pitchFamily="18" charset="0"/>
            </a:endParaRPr>
          </a:p>
        </p:txBody>
      </p:sp>
      <p:sp>
        <p:nvSpPr>
          <p:cNvPr id="7" name="Slide Number Placeholder 6"/>
          <p:cNvSpPr>
            <a:spLocks noGrp="1"/>
          </p:cNvSpPr>
          <p:nvPr>
            <p:ph type="sldNum" sz="quarter" idx="12"/>
          </p:nvPr>
        </p:nvSpPr>
        <p:spPr/>
        <p:txBody>
          <a:bodyPr/>
          <a:lstStyle/>
          <a:p>
            <a:fld id="{DF8BD3FD-155B-4C0E-BAE2-5D53F5811928}" type="slidenum">
              <a:rPr lang="en-US" smtClean="0"/>
              <a:pPr/>
              <a:t>3</a:t>
            </a:fld>
            <a:endParaRPr lang="en-US"/>
          </a:p>
        </p:txBody>
      </p:sp>
    </p:spTree>
    <p:extLst>
      <p:ext uri="{BB962C8B-B14F-4D97-AF65-F5344CB8AC3E}">
        <p14:creationId xmlns:p14="http://schemas.microsoft.com/office/powerpoint/2010/main" xmlns="" val="2527436831"/>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61109" y="27709"/>
            <a:ext cx="7924800" cy="1128713"/>
          </a:xfrm>
          <a:prstGeom prst="ellipse">
            <a:avLst/>
          </a:prstGeom>
          <a:ln>
            <a:noFill/>
          </a:ln>
          <a:effectLst>
            <a:softEdge rad="112500"/>
          </a:effectLst>
        </p:spPr>
      </p:pic>
      <p:sp>
        <p:nvSpPr>
          <p:cNvPr id="2" name="Title 1"/>
          <p:cNvSpPr>
            <a:spLocks noGrp="1"/>
          </p:cNvSpPr>
          <p:nvPr>
            <p:ph type="title"/>
          </p:nvPr>
        </p:nvSpPr>
        <p:spPr>
          <a:xfrm>
            <a:off x="457200" y="152400"/>
            <a:ext cx="8229600" cy="639762"/>
          </a:xfrm>
        </p:spPr>
        <p:txBody>
          <a:bodyPr>
            <a:normAutofit fontScale="90000"/>
          </a:bodyPr>
          <a:lstStyle/>
          <a:p>
            <a:r>
              <a:rPr lang="en-US" dirty="0" smtClean="0">
                <a:latin typeface="Times New Roman" pitchFamily="18" charset="0"/>
                <a:cs typeface="Times New Roman" pitchFamily="18" charset="0"/>
              </a:rPr>
              <a:t>Study Aim</a:t>
            </a:r>
            <a:endParaRPr lang="en-US" dirty="0">
              <a:latin typeface="Times New Roman" pitchFamily="18" charset="0"/>
              <a:cs typeface="Times New Roman" pitchFamily="18" charset="0"/>
            </a:endParaRPr>
          </a:p>
        </p:txBody>
      </p:sp>
      <p:sp>
        <p:nvSpPr>
          <p:cNvPr id="9" name="Rounded Rectangle 8"/>
          <p:cNvSpPr/>
          <p:nvPr/>
        </p:nvSpPr>
        <p:spPr>
          <a:xfrm>
            <a:off x="152400" y="1156422"/>
            <a:ext cx="8763000" cy="5625378"/>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smtClean="0">
                <a:solidFill>
                  <a:schemeClr val="tx1"/>
                </a:solidFill>
                <a:latin typeface="Times New Roman" pitchFamily="18" charset="0"/>
                <a:cs typeface="Times New Roman" pitchFamily="18" charset="0"/>
              </a:rPr>
              <a:t>This </a:t>
            </a:r>
            <a:r>
              <a:rPr lang="en-US" sz="2800" dirty="0">
                <a:solidFill>
                  <a:schemeClr val="tx1"/>
                </a:solidFill>
                <a:latin typeface="Times New Roman" pitchFamily="18" charset="0"/>
                <a:cs typeface="Times New Roman" pitchFamily="18" charset="0"/>
              </a:rPr>
              <a:t>study was designed and conducted </a:t>
            </a:r>
            <a:r>
              <a:rPr lang="en-US" sz="2800" dirty="0" smtClean="0">
                <a:solidFill>
                  <a:schemeClr val="tx1"/>
                </a:solidFill>
                <a:latin typeface="Times New Roman" pitchFamily="18" charset="0"/>
                <a:cs typeface="Times New Roman" pitchFamily="18" charset="0"/>
              </a:rPr>
              <a:t>with the aim of Comparing </a:t>
            </a:r>
            <a:r>
              <a:rPr lang="en-US" sz="2800" dirty="0">
                <a:solidFill>
                  <a:schemeClr val="tx1"/>
                </a:solidFill>
                <a:latin typeface="Times New Roman" pitchFamily="18" charset="0"/>
                <a:cs typeface="Times New Roman" pitchFamily="18" charset="0"/>
              </a:rPr>
              <a:t>of Training Married Men by two Methods of Pamphlet and Short Message Regarding </a:t>
            </a:r>
            <a:r>
              <a:rPr lang="en-US" sz="2800" dirty="0" smtClean="0">
                <a:solidFill>
                  <a:schemeClr val="tx1"/>
                </a:solidFill>
                <a:latin typeface="Times New Roman" pitchFamily="18" charset="0"/>
                <a:cs typeface="Times New Roman" pitchFamily="18" charset="0"/>
              </a:rPr>
              <a:t>PMS </a:t>
            </a:r>
            <a:r>
              <a:rPr lang="en-US" sz="2800" dirty="0">
                <a:solidFill>
                  <a:schemeClr val="tx1"/>
                </a:solidFill>
                <a:latin typeface="Times New Roman" pitchFamily="18" charset="0"/>
                <a:cs typeface="Times New Roman" pitchFamily="18" charset="0"/>
              </a:rPr>
              <a:t>and its Effect on Marital Satisfaction of the Couples in Yazd City.</a:t>
            </a:r>
          </a:p>
        </p:txBody>
      </p:sp>
      <p:sp>
        <p:nvSpPr>
          <p:cNvPr id="7" name="Slide Number Placeholder 6"/>
          <p:cNvSpPr>
            <a:spLocks noGrp="1"/>
          </p:cNvSpPr>
          <p:nvPr>
            <p:ph type="sldNum" sz="quarter" idx="12"/>
          </p:nvPr>
        </p:nvSpPr>
        <p:spPr/>
        <p:txBody>
          <a:bodyPr/>
          <a:lstStyle/>
          <a:p>
            <a:fld id="{DF8BD3FD-155B-4C0E-BAE2-5D53F5811928}" type="slidenum">
              <a:rPr lang="en-US" smtClean="0"/>
              <a:pPr/>
              <a:t>4</a:t>
            </a:fld>
            <a:endParaRPr lang="en-US"/>
          </a:p>
        </p:txBody>
      </p:sp>
    </p:spTree>
    <p:extLst>
      <p:ext uri="{BB962C8B-B14F-4D97-AF65-F5344CB8AC3E}">
        <p14:creationId xmlns:p14="http://schemas.microsoft.com/office/powerpoint/2010/main" xmlns="" val="2527436831"/>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61109" y="27709"/>
            <a:ext cx="7924800" cy="1128713"/>
          </a:xfrm>
          <a:prstGeom prst="ellipse">
            <a:avLst/>
          </a:prstGeom>
          <a:ln>
            <a:noFill/>
          </a:ln>
          <a:effectLst>
            <a:softEdge rad="112500"/>
          </a:effectLst>
        </p:spPr>
      </p:pic>
      <p:sp>
        <p:nvSpPr>
          <p:cNvPr id="2" name="Title 1"/>
          <p:cNvSpPr>
            <a:spLocks noGrp="1"/>
          </p:cNvSpPr>
          <p:nvPr>
            <p:ph type="title"/>
          </p:nvPr>
        </p:nvSpPr>
        <p:spPr>
          <a:xfrm>
            <a:off x="419100" y="13855"/>
            <a:ext cx="8229600" cy="1143000"/>
          </a:xfrm>
        </p:spPr>
        <p:txBody>
          <a:bodyPr/>
          <a:lstStyle/>
          <a:p>
            <a:r>
              <a:rPr lang="en-US" dirty="0">
                <a:latin typeface="Times New Roman" pitchFamily="18" charset="0"/>
                <a:cs typeface="Times New Roman" pitchFamily="18" charset="0"/>
              </a:rPr>
              <a:t>Methods</a:t>
            </a:r>
          </a:p>
        </p:txBody>
      </p:sp>
      <p:sp>
        <p:nvSpPr>
          <p:cNvPr id="8" name="Rounded Rectangle 7"/>
          <p:cNvSpPr/>
          <p:nvPr/>
        </p:nvSpPr>
        <p:spPr>
          <a:xfrm>
            <a:off x="152400" y="1156422"/>
            <a:ext cx="8763000" cy="5625378"/>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a:solidFill>
                  <a:schemeClr val="tx1"/>
                </a:solidFill>
                <a:latin typeface="Times New Roman" pitchFamily="18" charset="0"/>
                <a:cs typeface="Times New Roman" pitchFamily="18" charset="0"/>
              </a:rPr>
              <a:t>The study was experimental in nature and included pretest and post-test of the outcome measure. The intervention had two levels: (i) pamphlets and (ii) SMS. we estimated the required number of participants to be 80 couples (80 men and 80 women) or 40 couples per group. The couples were recruited from those who had referred to four health centers (out of 16) in four different regions of Yazd.</a:t>
            </a:r>
          </a:p>
          <a:p>
            <a:pPr algn="just"/>
            <a:endParaRPr lang="en-US" sz="2000" dirty="0">
              <a:solidFill>
                <a:schemeClr val="tx1"/>
              </a:solidFill>
              <a:latin typeface="Times New Roman" pitchFamily="18" charset="0"/>
              <a:cs typeface="Times New Roman" pitchFamily="18" charset="0"/>
            </a:endParaRPr>
          </a:p>
          <a:p>
            <a:pPr algn="just"/>
            <a:r>
              <a:rPr lang="en-US" sz="2000" dirty="0">
                <a:solidFill>
                  <a:schemeClr val="tx1"/>
                </a:solidFill>
                <a:latin typeface="Times New Roman" pitchFamily="18" charset="0"/>
                <a:cs typeface="Times New Roman" pitchFamily="18" charset="0"/>
              </a:rPr>
              <a:t>Originally, 240 couple entered the study. In pre intervention evaluation phase the women completed the Premenstrual Symptoms Screening Tool (PSST); those who had the symptoms of PMS stayed in the study and their husbands completed a researcher-made questionnaire to measure their knowledge of PMS.</a:t>
            </a:r>
          </a:p>
        </p:txBody>
      </p:sp>
      <p:sp>
        <p:nvSpPr>
          <p:cNvPr id="9" name="Slide Number Placeholder 8"/>
          <p:cNvSpPr>
            <a:spLocks noGrp="1"/>
          </p:cNvSpPr>
          <p:nvPr>
            <p:ph type="sldNum" sz="quarter" idx="12"/>
          </p:nvPr>
        </p:nvSpPr>
        <p:spPr/>
        <p:txBody>
          <a:bodyPr/>
          <a:lstStyle/>
          <a:p>
            <a:fld id="{DF8BD3FD-155B-4C0E-BAE2-5D53F5811928}" type="slidenum">
              <a:rPr lang="en-US" smtClean="0"/>
              <a:pPr/>
              <a:t>5</a:t>
            </a:fld>
            <a:endParaRPr lang="en-US"/>
          </a:p>
        </p:txBody>
      </p:sp>
    </p:spTree>
    <p:extLst>
      <p:ext uri="{BB962C8B-B14F-4D97-AF65-F5344CB8AC3E}">
        <p14:creationId xmlns:p14="http://schemas.microsoft.com/office/powerpoint/2010/main" xmlns="" val="2275710700"/>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61109" y="152400"/>
            <a:ext cx="7924800" cy="1128713"/>
          </a:xfrm>
          <a:prstGeom prst="ellipse">
            <a:avLst/>
          </a:prstGeom>
          <a:ln>
            <a:noFill/>
          </a:ln>
          <a:effectLst>
            <a:softEdge rad="112500"/>
          </a:effectLst>
        </p:spPr>
      </p:pic>
      <p:sp>
        <p:nvSpPr>
          <p:cNvPr id="2" name="Title 1"/>
          <p:cNvSpPr>
            <a:spLocks noGrp="1"/>
          </p:cNvSpPr>
          <p:nvPr>
            <p:ph type="title"/>
          </p:nvPr>
        </p:nvSpPr>
        <p:spPr>
          <a:xfrm>
            <a:off x="408709" y="166255"/>
            <a:ext cx="8229600" cy="1143000"/>
          </a:xfrm>
        </p:spPr>
        <p:txBody>
          <a:bodyPr/>
          <a:lstStyle/>
          <a:p>
            <a:r>
              <a:rPr lang="en-US" dirty="0" smtClean="0">
                <a:latin typeface="Times New Roman" pitchFamily="18" charset="0"/>
                <a:cs typeface="Times New Roman" pitchFamily="18" charset="0"/>
              </a:rPr>
              <a:t>Methods</a:t>
            </a:r>
            <a:endParaRPr lang="en-US" dirty="0">
              <a:latin typeface="Times New Roman" pitchFamily="18" charset="0"/>
              <a:cs typeface="Times New Roman" pitchFamily="18" charset="0"/>
            </a:endParaRPr>
          </a:p>
        </p:txBody>
      </p:sp>
      <p:sp>
        <p:nvSpPr>
          <p:cNvPr id="6" name="Rounded Rectangle 5"/>
          <p:cNvSpPr/>
          <p:nvPr/>
        </p:nvSpPr>
        <p:spPr>
          <a:xfrm>
            <a:off x="142009" y="1232622"/>
            <a:ext cx="8763000" cy="5625378"/>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a:solidFill>
                  <a:schemeClr val="tx1"/>
                </a:solidFill>
                <a:latin typeface="Times New Roman" pitchFamily="18" charset="0"/>
                <a:cs typeface="Times New Roman" pitchFamily="18" charset="0"/>
              </a:rPr>
              <a:t>Both couples completed the Index of Marital Satisfaction (IMS) and the men with the minimum marital satisfaction score (30) were invited to participate in the interventional phase of the investigation. </a:t>
            </a:r>
          </a:p>
          <a:p>
            <a:pPr algn="just"/>
            <a:r>
              <a:rPr lang="en-US" sz="2000" dirty="0">
                <a:solidFill>
                  <a:schemeClr val="tx1"/>
                </a:solidFill>
                <a:latin typeface="Times New Roman" pitchFamily="18" charset="0"/>
                <a:cs typeface="Times New Roman" pitchFamily="18" charset="0"/>
              </a:rPr>
              <a:t>The 80 couples who met the inclusion criteria were randomly assigned to either the pamphlets or SMS groups. </a:t>
            </a:r>
            <a:endParaRPr lang="en-US" sz="2000" dirty="0" smtClean="0">
              <a:solidFill>
                <a:schemeClr val="tx1"/>
              </a:solidFill>
              <a:latin typeface="Times New Roman" pitchFamily="18" charset="0"/>
              <a:cs typeface="Times New Roman" pitchFamily="18" charset="0"/>
            </a:endParaRPr>
          </a:p>
          <a:p>
            <a:pPr algn="just"/>
            <a:endParaRPr lang="en-US" sz="2000" dirty="0">
              <a:solidFill>
                <a:schemeClr val="tx1"/>
              </a:solidFill>
              <a:latin typeface="Times New Roman" pitchFamily="18" charset="0"/>
              <a:cs typeface="Times New Roman" pitchFamily="18" charset="0"/>
            </a:endParaRPr>
          </a:p>
          <a:p>
            <a:pPr algn="just"/>
            <a:r>
              <a:rPr lang="en-US" sz="2000" dirty="0">
                <a:solidFill>
                  <a:schemeClr val="tx1"/>
                </a:solidFill>
                <a:latin typeface="Times New Roman" pitchFamily="18" charset="0"/>
                <a:cs typeface="Times New Roman" pitchFamily="18" charset="0"/>
              </a:rPr>
              <a:t>We then handed the educational pamphlets to the men in pamphlet training group and obtained cell phone numbers of the men in short messaging group to send them two daily SMS about PMS for 20 days. Three months after the pretest, in post intervention evaluation phase, husbands completed the PMS knowledge and practice questionnaire and both couples completed the IMS questionnaire.</a:t>
            </a:r>
          </a:p>
        </p:txBody>
      </p:sp>
      <p:sp>
        <p:nvSpPr>
          <p:cNvPr id="7" name="Slide Number Placeholder 6"/>
          <p:cNvSpPr>
            <a:spLocks noGrp="1"/>
          </p:cNvSpPr>
          <p:nvPr>
            <p:ph type="sldNum" sz="quarter" idx="12"/>
          </p:nvPr>
        </p:nvSpPr>
        <p:spPr/>
        <p:txBody>
          <a:bodyPr/>
          <a:lstStyle/>
          <a:p>
            <a:fld id="{DF8BD3FD-155B-4C0E-BAE2-5D53F5811928}" type="slidenum">
              <a:rPr lang="en-US" smtClean="0"/>
              <a:pPr/>
              <a:t>6</a:t>
            </a:fld>
            <a:endParaRPr lang="en-US"/>
          </a:p>
        </p:txBody>
      </p:sp>
    </p:spTree>
    <p:extLst>
      <p:ext uri="{BB962C8B-B14F-4D97-AF65-F5344CB8AC3E}">
        <p14:creationId xmlns:p14="http://schemas.microsoft.com/office/powerpoint/2010/main" xmlns="" val="560475409"/>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61109" y="20782"/>
            <a:ext cx="7924800" cy="1128713"/>
          </a:xfrm>
          <a:prstGeom prst="ellipse">
            <a:avLst/>
          </a:prstGeom>
          <a:ln>
            <a:noFill/>
          </a:ln>
          <a:effectLst>
            <a:softEdge rad="112500"/>
          </a:effectLst>
        </p:spPr>
      </p:pic>
      <p:sp>
        <p:nvSpPr>
          <p:cNvPr id="2" name="Title 1"/>
          <p:cNvSpPr>
            <a:spLocks noGrp="1"/>
          </p:cNvSpPr>
          <p:nvPr>
            <p:ph type="title"/>
          </p:nvPr>
        </p:nvSpPr>
        <p:spPr>
          <a:xfrm>
            <a:off x="457200" y="274638"/>
            <a:ext cx="8229600" cy="487362"/>
          </a:xfrm>
        </p:spPr>
        <p:txBody>
          <a:bodyPr>
            <a:normAutofit fontScale="90000"/>
          </a:bodyPr>
          <a:lstStyle/>
          <a:p>
            <a:r>
              <a:rPr lang="en-US" dirty="0">
                <a:latin typeface="Times New Roman" pitchFamily="18" charset="0"/>
                <a:cs typeface="Times New Roman" pitchFamily="18" charset="0"/>
              </a:rPr>
              <a:t>Measures</a:t>
            </a:r>
          </a:p>
        </p:txBody>
      </p:sp>
      <p:sp>
        <p:nvSpPr>
          <p:cNvPr id="6" name="Rounded Rectangle 5"/>
          <p:cNvSpPr/>
          <p:nvPr/>
        </p:nvSpPr>
        <p:spPr>
          <a:xfrm>
            <a:off x="142009" y="1232622"/>
            <a:ext cx="8763000" cy="5625378"/>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a:solidFill>
                  <a:schemeClr val="tx1"/>
                </a:solidFill>
                <a:latin typeface="Times New Roman" pitchFamily="18" charset="0"/>
                <a:cs typeface="Times New Roman" pitchFamily="18" charset="0"/>
              </a:rPr>
              <a:t>The PSST, which was used for screening women with PMS, is a 19-item questionnaire that consists of two sections. The first section consists of 14 questions about mood, physical and behavioral symptoms. The second section contains five questions designed to measure the effects of PMS symptoms on people’s lives.</a:t>
            </a:r>
          </a:p>
          <a:p>
            <a:pPr algn="just"/>
            <a:endParaRPr lang="en-US" sz="2000" dirty="0">
              <a:solidFill>
                <a:schemeClr val="tx1"/>
              </a:solidFill>
              <a:latin typeface="Times New Roman" pitchFamily="18" charset="0"/>
              <a:cs typeface="Times New Roman" pitchFamily="18" charset="0"/>
            </a:endParaRPr>
          </a:p>
          <a:p>
            <a:pPr algn="just"/>
            <a:r>
              <a:rPr lang="en-US" sz="2000" dirty="0">
                <a:solidFill>
                  <a:schemeClr val="tx1"/>
                </a:solidFill>
                <a:latin typeface="Times New Roman" pitchFamily="18" charset="0"/>
                <a:cs typeface="Times New Roman" pitchFamily="18" charset="0"/>
              </a:rPr>
              <a:t>The research team elaborated a two-part questionnaire. The first part included 18 questions about the psychological symptoms of PMS, 18 questions about the physical symptoms of PMS and 15 strategies that may be used to prevent or reduce PMS symptoms. The second part included eight items related to how men deal with PMS and a four-point </a:t>
            </a:r>
            <a:r>
              <a:rPr lang="en-US" sz="2000" dirty="0" err="1">
                <a:solidFill>
                  <a:schemeClr val="tx1"/>
                </a:solidFill>
                <a:latin typeface="Times New Roman" pitchFamily="18" charset="0"/>
                <a:cs typeface="Times New Roman" pitchFamily="18" charset="0"/>
              </a:rPr>
              <a:t>Likert</a:t>
            </a:r>
            <a:r>
              <a:rPr lang="en-US" sz="2000" dirty="0">
                <a:solidFill>
                  <a:schemeClr val="tx1"/>
                </a:solidFill>
                <a:latin typeface="Times New Roman" pitchFamily="18" charset="0"/>
                <a:cs typeface="Times New Roman" pitchFamily="18" charset="0"/>
              </a:rPr>
              <a:t> type scaling was used. The internal consistency, as measured by </a:t>
            </a:r>
            <a:r>
              <a:rPr lang="en-US" sz="2000" dirty="0" err="1">
                <a:solidFill>
                  <a:schemeClr val="tx1"/>
                </a:solidFill>
                <a:latin typeface="Times New Roman" pitchFamily="18" charset="0"/>
                <a:cs typeface="Times New Roman" pitchFamily="18" charset="0"/>
              </a:rPr>
              <a:t>Cronbach’s</a:t>
            </a:r>
            <a:r>
              <a:rPr lang="en-US" sz="2000" dirty="0">
                <a:solidFill>
                  <a:schemeClr val="tx1"/>
                </a:solidFill>
                <a:latin typeface="Times New Roman" pitchFamily="18" charset="0"/>
                <a:cs typeface="Times New Roman" pitchFamily="18" charset="0"/>
              </a:rPr>
              <a:t> Coefficient Alpha, was 0.78.</a:t>
            </a:r>
          </a:p>
          <a:p>
            <a:pPr algn="just"/>
            <a:endParaRPr lang="en-US" sz="2000" dirty="0">
              <a:solidFill>
                <a:schemeClr val="tx1"/>
              </a:solidFill>
              <a:latin typeface="Times New Roman" pitchFamily="18" charset="0"/>
              <a:cs typeface="Times New Roman" pitchFamily="18" charset="0"/>
            </a:endParaRPr>
          </a:p>
          <a:p>
            <a:pPr algn="just"/>
            <a:r>
              <a:rPr lang="en-US" sz="2000" dirty="0">
                <a:solidFill>
                  <a:schemeClr val="tx1"/>
                </a:solidFill>
                <a:latin typeface="Times New Roman" pitchFamily="18" charset="0"/>
                <a:cs typeface="Times New Roman" pitchFamily="18" charset="0"/>
              </a:rPr>
              <a:t>The IMS </a:t>
            </a:r>
            <a:r>
              <a:rPr lang="en-US" sz="2000" dirty="0" smtClean="0">
                <a:solidFill>
                  <a:schemeClr val="tx1"/>
                </a:solidFill>
                <a:latin typeface="Times New Roman" pitchFamily="18" charset="0"/>
                <a:cs typeface="Times New Roman" pitchFamily="18" charset="0"/>
              </a:rPr>
              <a:t>questionnaire </a:t>
            </a:r>
            <a:r>
              <a:rPr lang="en-US" sz="2000" dirty="0">
                <a:solidFill>
                  <a:schemeClr val="tx1"/>
                </a:solidFill>
                <a:latin typeface="Times New Roman" pitchFamily="18" charset="0"/>
                <a:cs typeface="Times New Roman" pitchFamily="18" charset="0"/>
              </a:rPr>
              <a:t>is a 25-point tool The IMS scores of &lt;30 suggest the absence of a significant clinical problem. The split-half reliability is reported to be 0.98.</a:t>
            </a:r>
          </a:p>
        </p:txBody>
      </p:sp>
      <p:sp>
        <p:nvSpPr>
          <p:cNvPr id="7" name="Slide Number Placeholder 6"/>
          <p:cNvSpPr>
            <a:spLocks noGrp="1"/>
          </p:cNvSpPr>
          <p:nvPr>
            <p:ph type="sldNum" sz="quarter" idx="12"/>
          </p:nvPr>
        </p:nvSpPr>
        <p:spPr/>
        <p:txBody>
          <a:bodyPr/>
          <a:lstStyle/>
          <a:p>
            <a:fld id="{DF8BD3FD-155B-4C0E-BAE2-5D53F5811928}" type="slidenum">
              <a:rPr lang="en-US" smtClean="0"/>
              <a:pPr/>
              <a:t>7</a:t>
            </a:fld>
            <a:endParaRPr lang="en-US"/>
          </a:p>
        </p:txBody>
      </p:sp>
    </p:spTree>
    <p:extLst>
      <p:ext uri="{BB962C8B-B14F-4D97-AF65-F5344CB8AC3E}">
        <p14:creationId xmlns:p14="http://schemas.microsoft.com/office/powerpoint/2010/main" xmlns="" val="2824473979"/>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61109" y="228600"/>
            <a:ext cx="7924800" cy="1128713"/>
          </a:xfrm>
          <a:prstGeom prst="ellipse">
            <a:avLst/>
          </a:prstGeom>
          <a:ln>
            <a:noFill/>
          </a:ln>
          <a:effectLst>
            <a:softEdge rad="112500"/>
          </a:effectLst>
        </p:spPr>
      </p:pic>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Results</a:t>
            </a:r>
            <a:endParaRPr lang="en-US" dirty="0">
              <a:latin typeface="Times New Roman" pitchFamily="18" charset="0"/>
              <a:cs typeface="Times New Roman" pitchFamily="18" charset="0"/>
            </a:endParaRPr>
          </a:p>
        </p:txBody>
      </p:sp>
      <p:sp>
        <p:nvSpPr>
          <p:cNvPr id="6" name="Rounded Rectangle 5"/>
          <p:cNvSpPr/>
          <p:nvPr/>
        </p:nvSpPr>
        <p:spPr>
          <a:xfrm>
            <a:off x="142009" y="1232622"/>
            <a:ext cx="8763000" cy="5625378"/>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solidFill>
                  <a:schemeClr val="tx1"/>
                </a:solidFill>
                <a:latin typeface="Times New Roman" pitchFamily="18" charset="0"/>
                <a:cs typeface="Times New Roman" pitchFamily="18" charset="0"/>
              </a:rPr>
              <a:t>Paired samples t-test showed that, pretest to post-test differences of men’s knowledge and practices of PMS and marital satisfaction as well as women’s marital satisfaction were statistically significant.(</a:t>
            </a:r>
            <a:r>
              <a:rPr lang="en-US" sz="2400" dirty="0" smtClean="0">
                <a:solidFill>
                  <a:schemeClr val="tx1"/>
                </a:solidFill>
                <a:latin typeface="Times New Roman" pitchFamily="18" charset="0"/>
                <a:cs typeface="Times New Roman" pitchFamily="18" charset="0"/>
              </a:rPr>
              <a:t>P&lt;0.05)</a:t>
            </a:r>
          </a:p>
          <a:p>
            <a:pPr algn="just"/>
            <a:endParaRPr lang="en-US" sz="2400" dirty="0">
              <a:solidFill>
                <a:schemeClr val="tx1"/>
              </a:solidFill>
              <a:latin typeface="Times New Roman" pitchFamily="18" charset="0"/>
              <a:cs typeface="Times New Roman" pitchFamily="18" charset="0"/>
            </a:endParaRPr>
          </a:p>
          <a:p>
            <a:pPr algn="just"/>
            <a:r>
              <a:rPr lang="en-US" sz="2400" dirty="0">
                <a:solidFill>
                  <a:schemeClr val="tx1"/>
                </a:solidFill>
                <a:latin typeface="Times New Roman" pitchFamily="18" charset="0"/>
                <a:cs typeface="Times New Roman" pitchFamily="18" charset="0"/>
              </a:rPr>
              <a:t>However, independent samples t-test </a:t>
            </a:r>
            <a:r>
              <a:rPr lang="en-US" sz="2400" dirty="0" smtClean="0">
                <a:solidFill>
                  <a:schemeClr val="tx1"/>
                </a:solidFill>
                <a:latin typeface="Times New Roman" pitchFamily="18" charset="0"/>
                <a:cs typeface="Times New Roman" pitchFamily="18" charset="0"/>
              </a:rPr>
              <a:t>showed, group </a:t>
            </a:r>
            <a:r>
              <a:rPr lang="en-US" sz="2400" dirty="0">
                <a:solidFill>
                  <a:schemeClr val="tx1"/>
                </a:solidFill>
                <a:latin typeface="Times New Roman" pitchFamily="18" charset="0"/>
                <a:cs typeface="Times New Roman" pitchFamily="18" charset="0"/>
              </a:rPr>
              <a:t>differences, both in before and after intervention, were not statistically significant.(</a:t>
            </a:r>
            <a:r>
              <a:rPr lang="en-US" sz="2400" dirty="0" smtClean="0">
                <a:solidFill>
                  <a:schemeClr val="tx1"/>
                </a:solidFill>
                <a:latin typeface="Times New Roman" pitchFamily="18" charset="0"/>
                <a:cs typeface="Times New Roman" pitchFamily="18" charset="0"/>
              </a:rPr>
              <a:t>P&gt;0.05</a:t>
            </a:r>
            <a:r>
              <a:rPr lang="en-US" sz="2400" dirty="0">
                <a:solidFill>
                  <a:schemeClr val="tx1"/>
                </a:solidFill>
                <a:latin typeface="Times New Roman" pitchFamily="18" charset="0"/>
                <a:cs typeface="Times New Roman" pitchFamily="18" charset="0"/>
              </a:rPr>
              <a:t>)</a:t>
            </a:r>
          </a:p>
        </p:txBody>
      </p:sp>
      <p:sp>
        <p:nvSpPr>
          <p:cNvPr id="7" name="Slide Number Placeholder 6"/>
          <p:cNvSpPr>
            <a:spLocks noGrp="1"/>
          </p:cNvSpPr>
          <p:nvPr>
            <p:ph type="sldNum" sz="quarter" idx="12"/>
          </p:nvPr>
        </p:nvSpPr>
        <p:spPr/>
        <p:txBody>
          <a:bodyPr/>
          <a:lstStyle/>
          <a:p>
            <a:fld id="{DF8BD3FD-155B-4C0E-BAE2-5D53F5811928}" type="slidenum">
              <a:rPr lang="en-US" smtClean="0"/>
              <a:pPr/>
              <a:t>8</a:t>
            </a:fld>
            <a:endParaRPr lang="en-US"/>
          </a:p>
        </p:txBody>
      </p:sp>
    </p:spTree>
    <p:extLst>
      <p:ext uri="{BB962C8B-B14F-4D97-AF65-F5344CB8AC3E}">
        <p14:creationId xmlns:p14="http://schemas.microsoft.com/office/powerpoint/2010/main" xmlns="" val="684910556"/>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r>
              <a:rPr lang="en-US" sz="2400" dirty="0" smtClean="0">
                <a:latin typeface="Times New Roman" pitchFamily="18" charset="0"/>
                <a:cs typeface="Times New Roman" pitchFamily="18" charset="0"/>
              </a:rPr>
              <a:t>Table(1):Group </a:t>
            </a:r>
            <a:r>
              <a:rPr lang="en-US" sz="2400" dirty="0">
                <a:latin typeface="Times New Roman" pitchFamily="18" charset="0"/>
                <a:cs typeface="Times New Roman" pitchFamily="18" charset="0"/>
              </a:rPr>
              <a:t>Comparison on Pretest and Posttest Measure of Marital Satisfaction, PMS Knowledge, and PMS Practices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314816081"/>
              </p:ext>
            </p:extLst>
          </p:nvPr>
        </p:nvGraphicFramePr>
        <p:xfrm>
          <a:off x="457201" y="1219204"/>
          <a:ext cx="8229599" cy="5359194"/>
        </p:xfrm>
        <a:graphic>
          <a:graphicData uri="http://schemas.openxmlformats.org/drawingml/2006/table">
            <a:tbl>
              <a:tblPr rtl="1" firstRow="1" firstCol="1" bandRow="1">
                <a:tableStyleId>{5C22544A-7EE6-4342-B048-85BDC9FD1C3A}</a:tableStyleId>
              </a:tblPr>
              <a:tblGrid>
                <a:gridCol w="1380103"/>
                <a:gridCol w="1130295"/>
                <a:gridCol w="989557"/>
                <a:gridCol w="979002"/>
                <a:gridCol w="1021223"/>
                <a:gridCol w="949975"/>
                <a:gridCol w="1779444"/>
              </a:tblGrid>
              <a:tr h="576477">
                <a:tc>
                  <a:txBody>
                    <a:bodyPr/>
                    <a:lstStyle/>
                    <a:p>
                      <a:pPr algn="ctr" rtl="1">
                        <a:lnSpc>
                          <a:spcPct val="115000"/>
                        </a:lnSpc>
                        <a:spcAft>
                          <a:spcPts val="0"/>
                        </a:spcAft>
                      </a:pPr>
                      <a:r>
                        <a:rPr lang="en-US" sz="1400" dirty="0">
                          <a:effectLst/>
                        </a:rPr>
                        <a:t>Test to compare tow group</a:t>
                      </a:r>
                      <a:endParaRPr lang="en-US" sz="2800" b="1" dirty="0">
                        <a:effectLst/>
                        <a:latin typeface="Times New Roman"/>
                        <a:ea typeface="Times New Roman"/>
                        <a:cs typeface="Mitra"/>
                      </a:endParaRPr>
                    </a:p>
                  </a:txBody>
                  <a:tcPr marL="68580" marR="68580" marT="0" marB="0"/>
                </a:tc>
                <a:tc gridSpan="2">
                  <a:txBody>
                    <a:bodyPr/>
                    <a:lstStyle/>
                    <a:p>
                      <a:pPr algn="ctr" rtl="1">
                        <a:lnSpc>
                          <a:spcPct val="115000"/>
                        </a:lnSpc>
                        <a:spcAft>
                          <a:spcPts val="0"/>
                        </a:spcAft>
                      </a:pPr>
                      <a:r>
                        <a:rPr lang="en-US" sz="2400" dirty="0">
                          <a:effectLst/>
                        </a:rPr>
                        <a:t>Short message</a:t>
                      </a:r>
                      <a:endParaRPr lang="en-US" sz="4400" b="1" dirty="0">
                        <a:effectLst/>
                        <a:latin typeface="Times New Roman"/>
                        <a:ea typeface="Times New Roman"/>
                        <a:cs typeface="Mitra"/>
                      </a:endParaRPr>
                    </a:p>
                  </a:txBody>
                  <a:tcPr marL="68580" marR="68580" marT="0" marB="0"/>
                </a:tc>
                <a:tc hMerge="1">
                  <a:txBody>
                    <a:bodyPr/>
                    <a:lstStyle/>
                    <a:p>
                      <a:endParaRPr lang="en-US"/>
                    </a:p>
                  </a:txBody>
                  <a:tcPr/>
                </a:tc>
                <a:tc gridSpan="2">
                  <a:txBody>
                    <a:bodyPr/>
                    <a:lstStyle/>
                    <a:p>
                      <a:pPr algn="ctr" rtl="1">
                        <a:lnSpc>
                          <a:spcPct val="115000"/>
                        </a:lnSpc>
                        <a:spcAft>
                          <a:spcPts val="0"/>
                        </a:spcAft>
                      </a:pPr>
                      <a:r>
                        <a:rPr lang="en-US" sz="2400" dirty="0">
                          <a:effectLst/>
                        </a:rPr>
                        <a:t>pamphlet</a:t>
                      </a:r>
                      <a:endParaRPr lang="en-US" sz="4400" b="1" dirty="0">
                        <a:effectLst/>
                        <a:latin typeface="Times New Roman"/>
                        <a:ea typeface="Times New Roman"/>
                        <a:cs typeface="Mitra"/>
                      </a:endParaRPr>
                    </a:p>
                  </a:txBody>
                  <a:tcPr marL="68580" marR="68580" marT="0" marB="0"/>
                </a:tc>
                <a:tc hMerge="1">
                  <a:txBody>
                    <a:bodyPr/>
                    <a:lstStyle/>
                    <a:p>
                      <a:endParaRPr lang="en-US"/>
                    </a:p>
                  </a:txBody>
                  <a:tcPr/>
                </a:tc>
                <a:tc rowSpan="2" gridSpan="2">
                  <a:txBody>
                    <a:bodyPr/>
                    <a:lstStyle/>
                    <a:p>
                      <a:pPr algn="ctr" rtl="1">
                        <a:lnSpc>
                          <a:spcPct val="115000"/>
                        </a:lnSpc>
                        <a:spcAft>
                          <a:spcPts val="0"/>
                        </a:spcAft>
                      </a:pPr>
                      <a:r>
                        <a:rPr lang="en-US" sz="1600" dirty="0">
                          <a:effectLst/>
                        </a:rPr>
                        <a:t> </a:t>
                      </a:r>
                      <a:endParaRPr lang="en-US" sz="3200" dirty="0">
                        <a:effectLst/>
                      </a:endParaRPr>
                    </a:p>
                    <a:p>
                      <a:pPr algn="ctr" rtl="1">
                        <a:spcAft>
                          <a:spcPts val="0"/>
                        </a:spcAft>
                      </a:pPr>
                      <a:r>
                        <a:rPr lang="en-US" sz="2400" dirty="0">
                          <a:effectLst/>
                        </a:rPr>
                        <a:t>group</a:t>
                      </a:r>
                      <a:endParaRPr lang="en-US" sz="4400" dirty="0">
                        <a:effectLst/>
                      </a:endParaRPr>
                    </a:p>
                    <a:p>
                      <a:pPr algn="ctr" rtl="0">
                        <a:spcAft>
                          <a:spcPts val="0"/>
                        </a:spcAft>
                      </a:pPr>
                      <a:r>
                        <a:rPr lang="en-US" sz="2400" dirty="0">
                          <a:effectLst/>
                        </a:rPr>
                        <a:t>variables</a:t>
                      </a:r>
                      <a:endParaRPr lang="en-US" sz="4400" b="1" dirty="0">
                        <a:effectLst/>
                        <a:latin typeface="Times New Roman"/>
                        <a:ea typeface="Times New Roman"/>
                        <a:cs typeface="Mitra"/>
                      </a:endParaRPr>
                    </a:p>
                  </a:txBody>
                  <a:tcPr marL="68580" marR="68580" marT="0" marB="0"/>
                </a:tc>
                <a:tc rowSpan="2" hMerge="1">
                  <a:txBody>
                    <a:bodyPr/>
                    <a:lstStyle/>
                    <a:p>
                      <a:endParaRPr lang="en-US"/>
                    </a:p>
                  </a:txBody>
                  <a:tcPr/>
                </a:tc>
              </a:tr>
              <a:tr h="576477">
                <a:tc>
                  <a:txBody>
                    <a:bodyPr/>
                    <a:lstStyle/>
                    <a:p>
                      <a:pPr algn="ctr" rtl="1">
                        <a:spcAft>
                          <a:spcPts val="0"/>
                        </a:spcAft>
                      </a:pPr>
                      <a:r>
                        <a:rPr lang="en-US" sz="1400" dirty="0">
                          <a:effectLst/>
                        </a:rPr>
                        <a:t>p value</a:t>
                      </a:r>
                      <a:endParaRPr lang="en-US" sz="2800" b="1" dirty="0">
                        <a:effectLst/>
                        <a:latin typeface="Times New Roman"/>
                        <a:ea typeface="Times New Roman"/>
                        <a:cs typeface="Mitra"/>
                      </a:endParaRPr>
                    </a:p>
                  </a:txBody>
                  <a:tcPr marL="68580" marR="68580" marT="0" marB="0"/>
                </a:tc>
                <a:tc>
                  <a:txBody>
                    <a:bodyPr/>
                    <a:lstStyle/>
                    <a:p>
                      <a:pPr algn="ctr" rtl="1">
                        <a:lnSpc>
                          <a:spcPct val="115000"/>
                        </a:lnSpc>
                        <a:spcAft>
                          <a:spcPts val="0"/>
                        </a:spcAft>
                      </a:pPr>
                      <a:r>
                        <a:rPr lang="en-US" sz="1600" dirty="0" smtClean="0">
                          <a:effectLst/>
                        </a:rPr>
                        <a:t>SD</a:t>
                      </a:r>
                      <a:endParaRPr lang="en-US" sz="3200" b="1" dirty="0">
                        <a:effectLst/>
                        <a:latin typeface="Times New Roman"/>
                        <a:ea typeface="Times New Roman"/>
                        <a:cs typeface="Mitra"/>
                      </a:endParaRPr>
                    </a:p>
                  </a:txBody>
                  <a:tcPr marL="68580" marR="68580" marT="0" marB="0"/>
                </a:tc>
                <a:tc>
                  <a:txBody>
                    <a:bodyPr/>
                    <a:lstStyle/>
                    <a:p>
                      <a:pPr algn="ctr" rtl="1">
                        <a:lnSpc>
                          <a:spcPct val="115000"/>
                        </a:lnSpc>
                        <a:spcAft>
                          <a:spcPts val="0"/>
                        </a:spcAft>
                      </a:pPr>
                      <a:r>
                        <a:rPr lang="en-US" sz="1600" dirty="0" smtClean="0">
                          <a:effectLst/>
                        </a:rPr>
                        <a:t>Mean</a:t>
                      </a:r>
                      <a:endParaRPr lang="en-US" sz="3200" b="1" dirty="0">
                        <a:effectLst/>
                        <a:latin typeface="Times New Roman"/>
                        <a:ea typeface="Times New Roman"/>
                        <a:cs typeface="Mitra"/>
                      </a:endParaRPr>
                    </a:p>
                  </a:txBody>
                  <a:tcPr marL="68580" marR="68580" marT="0" marB="0"/>
                </a:tc>
                <a:tc>
                  <a:txBody>
                    <a:bodyPr/>
                    <a:lstStyle/>
                    <a:p>
                      <a:pPr algn="ctr" rtl="1">
                        <a:lnSpc>
                          <a:spcPct val="115000"/>
                        </a:lnSpc>
                        <a:spcAft>
                          <a:spcPts val="0"/>
                        </a:spcAft>
                      </a:pPr>
                      <a:r>
                        <a:rPr lang="en-US" sz="1600" dirty="0" smtClean="0">
                          <a:effectLst/>
                        </a:rPr>
                        <a:t>SD</a:t>
                      </a:r>
                      <a:endParaRPr lang="en-US" sz="3200" b="1" dirty="0">
                        <a:effectLst/>
                        <a:latin typeface="Times New Roman"/>
                        <a:ea typeface="Times New Roman"/>
                        <a:cs typeface="Mitra"/>
                      </a:endParaRPr>
                    </a:p>
                  </a:txBody>
                  <a:tcPr marL="68580" marR="68580" marT="0" marB="0"/>
                </a:tc>
                <a:tc>
                  <a:txBody>
                    <a:bodyPr/>
                    <a:lstStyle/>
                    <a:p>
                      <a:pPr algn="ctr" rtl="1">
                        <a:lnSpc>
                          <a:spcPct val="115000"/>
                        </a:lnSpc>
                        <a:spcAft>
                          <a:spcPts val="0"/>
                        </a:spcAft>
                      </a:pPr>
                      <a:r>
                        <a:rPr lang="en-US" sz="1600" dirty="0" smtClean="0">
                          <a:effectLst/>
                        </a:rPr>
                        <a:t>Mean</a:t>
                      </a:r>
                      <a:endParaRPr lang="en-US" sz="3200" b="1" dirty="0">
                        <a:effectLst/>
                        <a:latin typeface="Times New Roman"/>
                        <a:ea typeface="Times New Roman"/>
                        <a:cs typeface="Mitra"/>
                      </a:endParaRPr>
                    </a:p>
                  </a:txBody>
                  <a:tcPr marL="68580" marR="68580" marT="0" marB="0"/>
                </a:tc>
                <a:tc gridSpan="2" vMerge="1">
                  <a:txBody>
                    <a:bodyPr/>
                    <a:lstStyle/>
                    <a:p>
                      <a:endParaRPr lang="en-US"/>
                    </a:p>
                  </a:txBody>
                  <a:tcPr/>
                </a:tc>
                <a:tc hMerge="1" vMerge="1">
                  <a:txBody>
                    <a:bodyPr/>
                    <a:lstStyle/>
                    <a:p>
                      <a:endParaRPr lang="en-US"/>
                    </a:p>
                  </a:txBody>
                  <a:tcPr/>
                </a:tc>
              </a:tr>
              <a:tr h="348420">
                <a:tc>
                  <a:txBody>
                    <a:bodyPr/>
                    <a:lstStyle/>
                    <a:p>
                      <a:pPr algn="ctr" rtl="1">
                        <a:lnSpc>
                          <a:spcPct val="115000"/>
                        </a:lnSpc>
                        <a:spcAft>
                          <a:spcPts val="0"/>
                        </a:spcAft>
                      </a:pPr>
                      <a:r>
                        <a:rPr lang="en-US" sz="1800">
                          <a:effectLst/>
                        </a:rPr>
                        <a:t>0.772</a:t>
                      </a:r>
                      <a:endParaRPr lang="en-US" sz="2800" b="1">
                        <a:effectLst/>
                        <a:latin typeface="Times New Roman"/>
                        <a:ea typeface="Times New Roman"/>
                        <a:cs typeface="Mitra"/>
                      </a:endParaRPr>
                    </a:p>
                  </a:txBody>
                  <a:tcPr marL="68580" marR="68580" marT="0" marB="0"/>
                </a:tc>
                <a:tc>
                  <a:txBody>
                    <a:bodyPr/>
                    <a:lstStyle/>
                    <a:p>
                      <a:pPr algn="ctr" rtl="0">
                        <a:lnSpc>
                          <a:spcPct val="115000"/>
                        </a:lnSpc>
                        <a:spcAft>
                          <a:spcPts val="0"/>
                        </a:spcAft>
                      </a:pPr>
                      <a:r>
                        <a:rPr lang="en-US" sz="1600">
                          <a:effectLst/>
                        </a:rPr>
                        <a:t>11.70</a:t>
                      </a:r>
                      <a:endParaRPr lang="en-US" sz="2400" b="1">
                        <a:effectLst/>
                        <a:latin typeface="Times New Roman"/>
                        <a:ea typeface="Times New Roman"/>
                        <a:cs typeface="Mitra"/>
                      </a:endParaRPr>
                    </a:p>
                  </a:txBody>
                  <a:tcPr marL="68580" marR="68580" marT="0" marB="0"/>
                </a:tc>
                <a:tc>
                  <a:txBody>
                    <a:bodyPr/>
                    <a:lstStyle/>
                    <a:p>
                      <a:pPr algn="ctr" rtl="0">
                        <a:lnSpc>
                          <a:spcPct val="115000"/>
                        </a:lnSpc>
                        <a:spcAft>
                          <a:spcPts val="0"/>
                        </a:spcAft>
                      </a:pPr>
                      <a:r>
                        <a:rPr lang="en-US" sz="1600">
                          <a:effectLst/>
                        </a:rPr>
                        <a:t>37.25</a:t>
                      </a:r>
                      <a:endParaRPr lang="en-US" sz="2400" b="1">
                        <a:effectLst/>
                        <a:latin typeface="Times New Roman"/>
                        <a:ea typeface="Times New Roman"/>
                        <a:cs typeface="Mitra"/>
                      </a:endParaRPr>
                    </a:p>
                  </a:txBody>
                  <a:tcPr marL="68580" marR="68580" marT="0" marB="0"/>
                </a:tc>
                <a:tc>
                  <a:txBody>
                    <a:bodyPr/>
                    <a:lstStyle/>
                    <a:p>
                      <a:pPr algn="ctr" rtl="0">
                        <a:lnSpc>
                          <a:spcPct val="115000"/>
                        </a:lnSpc>
                        <a:spcAft>
                          <a:spcPts val="0"/>
                        </a:spcAft>
                      </a:pPr>
                      <a:r>
                        <a:rPr lang="en-US" sz="1600" dirty="0">
                          <a:effectLst/>
                        </a:rPr>
                        <a:t>9.73</a:t>
                      </a:r>
                      <a:endParaRPr lang="en-US" sz="2400" b="1" dirty="0">
                        <a:effectLst/>
                        <a:latin typeface="Times New Roman"/>
                        <a:ea typeface="Times New Roman"/>
                        <a:cs typeface="Mitra"/>
                      </a:endParaRPr>
                    </a:p>
                  </a:txBody>
                  <a:tcPr marL="68580" marR="68580" marT="0" marB="0"/>
                </a:tc>
                <a:tc>
                  <a:txBody>
                    <a:bodyPr/>
                    <a:lstStyle/>
                    <a:p>
                      <a:pPr algn="ctr" rtl="0">
                        <a:lnSpc>
                          <a:spcPct val="115000"/>
                        </a:lnSpc>
                        <a:spcAft>
                          <a:spcPts val="0"/>
                        </a:spcAft>
                      </a:pPr>
                      <a:r>
                        <a:rPr lang="en-US" sz="1600" dirty="0">
                          <a:effectLst/>
                        </a:rPr>
                        <a:t>37.95</a:t>
                      </a:r>
                      <a:endParaRPr lang="en-US" sz="2400" b="1" dirty="0">
                        <a:effectLst/>
                        <a:latin typeface="Times New Roman"/>
                        <a:ea typeface="Times New Roman"/>
                        <a:cs typeface="Mitra"/>
                      </a:endParaRPr>
                    </a:p>
                  </a:txBody>
                  <a:tcPr marL="68580" marR="68580" marT="0" marB="0"/>
                </a:tc>
                <a:tc>
                  <a:txBody>
                    <a:bodyPr/>
                    <a:lstStyle/>
                    <a:p>
                      <a:pPr algn="ctr" rtl="1">
                        <a:lnSpc>
                          <a:spcPct val="115000"/>
                        </a:lnSpc>
                        <a:spcAft>
                          <a:spcPts val="0"/>
                        </a:spcAft>
                      </a:pPr>
                      <a:r>
                        <a:rPr lang="en-US" sz="2000" dirty="0">
                          <a:effectLst/>
                        </a:rPr>
                        <a:t>Before</a:t>
                      </a:r>
                      <a:endParaRPr lang="en-US" sz="4000" b="1" dirty="0">
                        <a:effectLst/>
                        <a:latin typeface="Times New Roman"/>
                        <a:ea typeface="Times New Roman"/>
                        <a:cs typeface="Mitra"/>
                      </a:endParaRPr>
                    </a:p>
                  </a:txBody>
                  <a:tcPr marL="68580" marR="68580" marT="0" marB="0"/>
                </a:tc>
                <a:tc rowSpan="3">
                  <a:txBody>
                    <a:bodyPr/>
                    <a:lstStyle/>
                    <a:p>
                      <a:pPr algn="ctr" rtl="1">
                        <a:lnSpc>
                          <a:spcPct val="115000"/>
                        </a:lnSpc>
                        <a:spcAft>
                          <a:spcPts val="0"/>
                        </a:spcAft>
                      </a:pPr>
                      <a:r>
                        <a:rPr lang="en-US" sz="1600" dirty="0">
                          <a:effectLst/>
                        </a:rPr>
                        <a:t>men's</a:t>
                      </a:r>
                      <a:endParaRPr lang="en-US" sz="3200" dirty="0">
                        <a:effectLst/>
                      </a:endParaRPr>
                    </a:p>
                    <a:p>
                      <a:pPr algn="ctr" rtl="1">
                        <a:lnSpc>
                          <a:spcPct val="115000"/>
                        </a:lnSpc>
                        <a:spcAft>
                          <a:spcPts val="0"/>
                        </a:spcAft>
                      </a:pPr>
                      <a:r>
                        <a:rPr lang="en-US" sz="1600" dirty="0">
                          <a:effectLst/>
                        </a:rPr>
                        <a:t>marital satisfaction</a:t>
                      </a:r>
                      <a:endParaRPr lang="en-US" sz="3200" dirty="0">
                        <a:effectLst/>
                      </a:endParaRPr>
                    </a:p>
                    <a:p>
                      <a:pPr algn="ctr" rtl="1">
                        <a:lnSpc>
                          <a:spcPct val="115000"/>
                        </a:lnSpc>
                        <a:spcAft>
                          <a:spcPts val="0"/>
                        </a:spcAft>
                      </a:pPr>
                      <a:r>
                        <a:rPr lang="en-US" sz="1600" dirty="0">
                          <a:effectLst/>
                        </a:rPr>
                        <a:t> </a:t>
                      </a:r>
                      <a:endParaRPr lang="en-US" sz="3200" b="1" dirty="0">
                        <a:effectLst/>
                        <a:latin typeface="Times New Roman"/>
                        <a:ea typeface="Times New Roman"/>
                        <a:cs typeface="Mitra"/>
                      </a:endParaRPr>
                    </a:p>
                  </a:txBody>
                  <a:tcPr marL="68580" marR="68580" marT="0" marB="0"/>
                </a:tc>
              </a:tr>
              <a:tr h="348420">
                <a:tc>
                  <a:txBody>
                    <a:bodyPr/>
                    <a:lstStyle/>
                    <a:p>
                      <a:pPr algn="ctr" rtl="1">
                        <a:lnSpc>
                          <a:spcPct val="115000"/>
                        </a:lnSpc>
                        <a:spcAft>
                          <a:spcPts val="0"/>
                        </a:spcAft>
                      </a:pPr>
                      <a:r>
                        <a:rPr lang="en-US" sz="1800">
                          <a:effectLst/>
                        </a:rPr>
                        <a:t>0.326</a:t>
                      </a:r>
                      <a:endParaRPr lang="en-US" sz="2800" b="1">
                        <a:effectLst/>
                        <a:latin typeface="Times New Roman"/>
                        <a:ea typeface="Times New Roman"/>
                        <a:cs typeface="Mitra"/>
                      </a:endParaRPr>
                    </a:p>
                  </a:txBody>
                  <a:tcPr marL="68580" marR="68580" marT="0" marB="0"/>
                </a:tc>
                <a:tc>
                  <a:txBody>
                    <a:bodyPr/>
                    <a:lstStyle/>
                    <a:p>
                      <a:pPr algn="ctr" rtl="0">
                        <a:lnSpc>
                          <a:spcPct val="115000"/>
                        </a:lnSpc>
                        <a:spcAft>
                          <a:spcPts val="0"/>
                        </a:spcAft>
                      </a:pPr>
                      <a:r>
                        <a:rPr lang="en-US" sz="1600">
                          <a:effectLst/>
                        </a:rPr>
                        <a:t>6.63</a:t>
                      </a:r>
                      <a:endParaRPr lang="en-US" sz="2400" b="1">
                        <a:effectLst/>
                        <a:latin typeface="Times New Roman"/>
                        <a:ea typeface="Times New Roman"/>
                        <a:cs typeface="Mitra"/>
                      </a:endParaRPr>
                    </a:p>
                  </a:txBody>
                  <a:tcPr marL="68580" marR="68580" marT="0" marB="0"/>
                </a:tc>
                <a:tc>
                  <a:txBody>
                    <a:bodyPr/>
                    <a:lstStyle/>
                    <a:p>
                      <a:pPr algn="ctr" rtl="0">
                        <a:lnSpc>
                          <a:spcPct val="115000"/>
                        </a:lnSpc>
                        <a:spcAft>
                          <a:spcPts val="0"/>
                        </a:spcAft>
                      </a:pPr>
                      <a:r>
                        <a:rPr lang="en-US" sz="1600">
                          <a:effectLst/>
                        </a:rPr>
                        <a:t>33.72</a:t>
                      </a:r>
                      <a:endParaRPr lang="en-US" sz="2400" b="1">
                        <a:effectLst/>
                        <a:latin typeface="Times New Roman"/>
                        <a:ea typeface="Times New Roman"/>
                        <a:cs typeface="Mitra"/>
                      </a:endParaRPr>
                    </a:p>
                  </a:txBody>
                  <a:tcPr marL="68580" marR="68580" marT="0" marB="0"/>
                </a:tc>
                <a:tc>
                  <a:txBody>
                    <a:bodyPr/>
                    <a:lstStyle/>
                    <a:p>
                      <a:pPr algn="ctr" rtl="0">
                        <a:lnSpc>
                          <a:spcPct val="115000"/>
                        </a:lnSpc>
                        <a:spcAft>
                          <a:spcPts val="0"/>
                        </a:spcAft>
                      </a:pPr>
                      <a:r>
                        <a:rPr lang="en-US" sz="1600">
                          <a:effectLst/>
                        </a:rPr>
                        <a:t>7.52</a:t>
                      </a:r>
                      <a:endParaRPr lang="en-US" sz="2400" b="1">
                        <a:effectLst/>
                        <a:latin typeface="Times New Roman"/>
                        <a:ea typeface="Times New Roman"/>
                        <a:cs typeface="Mitra"/>
                      </a:endParaRPr>
                    </a:p>
                  </a:txBody>
                  <a:tcPr marL="68580" marR="68580" marT="0" marB="0"/>
                </a:tc>
                <a:tc>
                  <a:txBody>
                    <a:bodyPr/>
                    <a:lstStyle/>
                    <a:p>
                      <a:pPr algn="ctr" rtl="0">
                        <a:lnSpc>
                          <a:spcPct val="115000"/>
                        </a:lnSpc>
                        <a:spcAft>
                          <a:spcPts val="0"/>
                        </a:spcAft>
                      </a:pPr>
                      <a:r>
                        <a:rPr lang="en-US" sz="1600" dirty="0">
                          <a:effectLst/>
                        </a:rPr>
                        <a:t>32.15</a:t>
                      </a:r>
                      <a:endParaRPr lang="en-US" sz="2400" b="1" dirty="0">
                        <a:effectLst/>
                        <a:latin typeface="Times New Roman"/>
                        <a:ea typeface="Times New Roman"/>
                        <a:cs typeface="Mitra"/>
                      </a:endParaRPr>
                    </a:p>
                  </a:txBody>
                  <a:tcPr marL="68580" marR="68580" marT="0" marB="0"/>
                </a:tc>
                <a:tc>
                  <a:txBody>
                    <a:bodyPr/>
                    <a:lstStyle/>
                    <a:p>
                      <a:pPr algn="ctr" rtl="1">
                        <a:lnSpc>
                          <a:spcPct val="115000"/>
                        </a:lnSpc>
                        <a:spcAft>
                          <a:spcPts val="0"/>
                        </a:spcAft>
                      </a:pPr>
                      <a:r>
                        <a:rPr lang="en-US" sz="2000" dirty="0">
                          <a:effectLst/>
                        </a:rPr>
                        <a:t>After</a:t>
                      </a:r>
                      <a:endParaRPr lang="en-US" sz="4000" b="1" dirty="0">
                        <a:effectLst/>
                        <a:latin typeface="Times New Roman"/>
                        <a:ea typeface="Times New Roman"/>
                        <a:cs typeface="Mitra"/>
                      </a:endParaRPr>
                    </a:p>
                  </a:txBody>
                  <a:tcPr marL="68580" marR="68580" marT="0" marB="0"/>
                </a:tc>
                <a:tc vMerge="1">
                  <a:txBody>
                    <a:bodyPr/>
                    <a:lstStyle/>
                    <a:p>
                      <a:endParaRPr lang="en-US"/>
                    </a:p>
                  </a:txBody>
                  <a:tcPr/>
                </a:tc>
              </a:tr>
              <a:tr h="348420">
                <a:tc>
                  <a:txBody>
                    <a:bodyPr/>
                    <a:lstStyle/>
                    <a:p>
                      <a:pPr algn="ctr" rtl="1">
                        <a:lnSpc>
                          <a:spcPct val="115000"/>
                        </a:lnSpc>
                        <a:spcAft>
                          <a:spcPts val="0"/>
                        </a:spcAft>
                      </a:pPr>
                      <a:r>
                        <a:rPr lang="ar-SA" sz="1800">
                          <a:effectLst/>
                        </a:rPr>
                        <a:t>-</a:t>
                      </a:r>
                      <a:endParaRPr lang="en-US" sz="2800" b="1">
                        <a:effectLst/>
                        <a:latin typeface="Times New Roman"/>
                        <a:ea typeface="Times New Roman"/>
                        <a:cs typeface="Mitra"/>
                      </a:endParaRPr>
                    </a:p>
                  </a:txBody>
                  <a:tcPr marL="68580" marR="68580" marT="0" marB="0"/>
                </a:tc>
                <a:tc gridSpan="2">
                  <a:txBody>
                    <a:bodyPr/>
                    <a:lstStyle/>
                    <a:p>
                      <a:pPr algn="ctr" rtl="0">
                        <a:lnSpc>
                          <a:spcPct val="115000"/>
                        </a:lnSpc>
                        <a:spcAft>
                          <a:spcPts val="0"/>
                        </a:spcAft>
                      </a:pPr>
                      <a:r>
                        <a:rPr lang="en-US" sz="1600">
                          <a:effectLst/>
                        </a:rPr>
                        <a:t>0.008</a:t>
                      </a:r>
                      <a:endParaRPr lang="en-US" sz="2400" b="1">
                        <a:effectLst/>
                        <a:latin typeface="Times New Roman"/>
                        <a:ea typeface="Times New Roman"/>
                        <a:cs typeface="Mitra"/>
                      </a:endParaRPr>
                    </a:p>
                  </a:txBody>
                  <a:tcPr marL="68580" marR="68580" marT="0" marB="0"/>
                </a:tc>
                <a:tc hMerge="1">
                  <a:txBody>
                    <a:bodyPr/>
                    <a:lstStyle/>
                    <a:p>
                      <a:endParaRPr lang="en-US"/>
                    </a:p>
                  </a:txBody>
                  <a:tcPr/>
                </a:tc>
                <a:tc gridSpan="2">
                  <a:txBody>
                    <a:bodyPr/>
                    <a:lstStyle/>
                    <a:p>
                      <a:pPr algn="ctr" rtl="0">
                        <a:lnSpc>
                          <a:spcPct val="115000"/>
                        </a:lnSpc>
                        <a:spcAft>
                          <a:spcPts val="0"/>
                        </a:spcAft>
                      </a:pPr>
                      <a:r>
                        <a:rPr lang="en-US" sz="1600" dirty="0">
                          <a:effectLst/>
                        </a:rPr>
                        <a:t>0.01</a:t>
                      </a:r>
                      <a:r>
                        <a:rPr lang="ar-SA" sz="1600" dirty="0">
                          <a:effectLst/>
                        </a:rPr>
                        <a:t>&gt;</a:t>
                      </a:r>
                      <a:endParaRPr lang="en-US" sz="2400" b="1" dirty="0">
                        <a:effectLst/>
                        <a:latin typeface="Times New Roman"/>
                        <a:ea typeface="Times New Roman"/>
                        <a:cs typeface="Mitra"/>
                      </a:endParaRPr>
                    </a:p>
                  </a:txBody>
                  <a:tcPr marL="68580" marR="68580" marT="0" marB="0"/>
                </a:tc>
                <a:tc hMerge="1">
                  <a:txBody>
                    <a:bodyPr/>
                    <a:lstStyle/>
                    <a:p>
                      <a:endParaRPr lang="en-US"/>
                    </a:p>
                  </a:txBody>
                  <a:tcPr/>
                </a:tc>
                <a:tc>
                  <a:txBody>
                    <a:bodyPr/>
                    <a:lstStyle/>
                    <a:p>
                      <a:pPr algn="ctr" rtl="1">
                        <a:lnSpc>
                          <a:spcPct val="115000"/>
                        </a:lnSpc>
                        <a:spcAft>
                          <a:spcPts val="0"/>
                        </a:spcAft>
                      </a:pPr>
                      <a:r>
                        <a:rPr lang="en-US" sz="2000" dirty="0">
                          <a:effectLst/>
                        </a:rPr>
                        <a:t>p value</a:t>
                      </a:r>
                      <a:endParaRPr lang="en-US" sz="4000" b="1" dirty="0">
                        <a:effectLst/>
                        <a:latin typeface="Times New Roman"/>
                        <a:ea typeface="Times New Roman"/>
                        <a:cs typeface="Mitra"/>
                      </a:endParaRPr>
                    </a:p>
                  </a:txBody>
                  <a:tcPr marL="68580" marR="68580" marT="0" marB="0"/>
                </a:tc>
                <a:tc vMerge="1">
                  <a:txBody>
                    <a:bodyPr/>
                    <a:lstStyle/>
                    <a:p>
                      <a:endParaRPr lang="en-US"/>
                    </a:p>
                  </a:txBody>
                  <a:tcPr/>
                </a:tc>
              </a:tr>
              <a:tr h="348420">
                <a:tc>
                  <a:txBody>
                    <a:bodyPr/>
                    <a:lstStyle/>
                    <a:p>
                      <a:pPr algn="ctr" rtl="1">
                        <a:lnSpc>
                          <a:spcPct val="115000"/>
                        </a:lnSpc>
                        <a:spcAft>
                          <a:spcPts val="0"/>
                        </a:spcAft>
                      </a:pPr>
                      <a:r>
                        <a:rPr lang="en-US" sz="1800">
                          <a:effectLst/>
                        </a:rPr>
                        <a:t>0.750</a:t>
                      </a:r>
                      <a:endParaRPr lang="en-US" sz="2800" b="1">
                        <a:effectLst/>
                        <a:latin typeface="Times New Roman"/>
                        <a:ea typeface="Times New Roman"/>
                        <a:cs typeface="Mitra"/>
                      </a:endParaRPr>
                    </a:p>
                  </a:txBody>
                  <a:tcPr marL="68580" marR="68580" marT="0" marB="0"/>
                </a:tc>
                <a:tc>
                  <a:txBody>
                    <a:bodyPr/>
                    <a:lstStyle/>
                    <a:p>
                      <a:pPr algn="ctr" rtl="0">
                        <a:lnSpc>
                          <a:spcPct val="115000"/>
                        </a:lnSpc>
                        <a:spcAft>
                          <a:spcPts val="0"/>
                        </a:spcAft>
                      </a:pPr>
                      <a:r>
                        <a:rPr lang="en-US" sz="1600">
                          <a:effectLst/>
                        </a:rPr>
                        <a:t>15.69</a:t>
                      </a:r>
                      <a:endParaRPr lang="en-US" sz="2400" b="1">
                        <a:effectLst/>
                        <a:latin typeface="Times New Roman"/>
                        <a:ea typeface="Times New Roman"/>
                        <a:cs typeface="Mitra"/>
                      </a:endParaRPr>
                    </a:p>
                  </a:txBody>
                  <a:tcPr marL="68580" marR="68580" marT="0" marB="0"/>
                </a:tc>
                <a:tc>
                  <a:txBody>
                    <a:bodyPr/>
                    <a:lstStyle/>
                    <a:p>
                      <a:pPr algn="ctr" rtl="0">
                        <a:lnSpc>
                          <a:spcPct val="115000"/>
                        </a:lnSpc>
                        <a:spcAft>
                          <a:spcPts val="0"/>
                        </a:spcAft>
                      </a:pPr>
                      <a:r>
                        <a:rPr lang="en-US" sz="1600">
                          <a:effectLst/>
                        </a:rPr>
                        <a:t>35.80</a:t>
                      </a:r>
                      <a:endParaRPr lang="en-US" sz="2400" b="1">
                        <a:effectLst/>
                        <a:latin typeface="Times New Roman"/>
                        <a:ea typeface="Times New Roman"/>
                        <a:cs typeface="Mitra"/>
                      </a:endParaRPr>
                    </a:p>
                  </a:txBody>
                  <a:tcPr marL="68580" marR="68580" marT="0" marB="0"/>
                </a:tc>
                <a:tc>
                  <a:txBody>
                    <a:bodyPr/>
                    <a:lstStyle/>
                    <a:p>
                      <a:pPr algn="ctr" rtl="0">
                        <a:lnSpc>
                          <a:spcPct val="115000"/>
                        </a:lnSpc>
                        <a:spcAft>
                          <a:spcPts val="0"/>
                        </a:spcAft>
                      </a:pPr>
                      <a:r>
                        <a:rPr lang="en-US" sz="1600">
                          <a:effectLst/>
                        </a:rPr>
                        <a:t>14.63</a:t>
                      </a:r>
                      <a:endParaRPr lang="en-US" sz="2400" b="1">
                        <a:effectLst/>
                        <a:latin typeface="Times New Roman"/>
                        <a:ea typeface="Times New Roman"/>
                        <a:cs typeface="Mitra"/>
                      </a:endParaRPr>
                    </a:p>
                  </a:txBody>
                  <a:tcPr marL="68580" marR="68580" marT="0" marB="0"/>
                </a:tc>
                <a:tc>
                  <a:txBody>
                    <a:bodyPr/>
                    <a:lstStyle/>
                    <a:p>
                      <a:pPr algn="ctr" rtl="0">
                        <a:lnSpc>
                          <a:spcPct val="115000"/>
                        </a:lnSpc>
                        <a:spcAft>
                          <a:spcPts val="0"/>
                        </a:spcAft>
                      </a:pPr>
                      <a:r>
                        <a:rPr lang="en-US" sz="1600" dirty="0">
                          <a:effectLst/>
                        </a:rPr>
                        <a:t>36.88</a:t>
                      </a:r>
                      <a:endParaRPr lang="en-US" sz="2400" b="1" dirty="0">
                        <a:effectLst/>
                        <a:latin typeface="Times New Roman"/>
                        <a:ea typeface="Times New Roman"/>
                        <a:cs typeface="Mitra"/>
                      </a:endParaRPr>
                    </a:p>
                  </a:txBody>
                  <a:tcPr marL="68580" marR="68580" marT="0" marB="0"/>
                </a:tc>
                <a:tc>
                  <a:txBody>
                    <a:bodyPr/>
                    <a:lstStyle/>
                    <a:p>
                      <a:pPr algn="ctr" rtl="1">
                        <a:lnSpc>
                          <a:spcPct val="115000"/>
                        </a:lnSpc>
                        <a:spcAft>
                          <a:spcPts val="0"/>
                        </a:spcAft>
                      </a:pPr>
                      <a:r>
                        <a:rPr lang="en-US" sz="2000" dirty="0">
                          <a:effectLst/>
                        </a:rPr>
                        <a:t>Before</a:t>
                      </a:r>
                      <a:endParaRPr lang="en-US" sz="4000" b="1" dirty="0">
                        <a:effectLst/>
                        <a:latin typeface="Times New Roman"/>
                        <a:ea typeface="Times New Roman"/>
                        <a:cs typeface="Mitra"/>
                      </a:endParaRPr>
                    </a:p>
                  </a:txBody>
                  <a:tcPr marL="68580" marR="68580" marT="0" marB="0"/>
                </a:tc>
                <a:tc rowSpan="3">
                  <a:txBody>
                    <a:bodyPr/>
                    <a:lstStyle/>
                    <a:p>
                      <a:pPr algn="ctr" rtl="1">
                        <a:lnSpc>
                          <a:spcPct val="115000"/>
                        </a:lnSpc>
                        <a:spcAft>
                          <a:spcPts val="0"/>
                        </a:spcAft>
                      </a:pPr>
                      <a:r>
                        <a:rPr lang="en-US" sz="1600" dirty="0">
                          <a:effectLst/>
                        </a:rPr>
                        <a:t>women's</a:t>
                      </a:r>
                      <a:endParaRPr lang="en-US" sz="3200" dirty="0">
                        <a:effectLst/>
                      </a:endParaRPr>
                    </a:p>
                    <a:p>
                      <a:pPr algn="ctr" rtl="1">
                        <a:lnSpc>
                          <a:spcPct val="115000"/>
                        </a:lnSpc>
                        <a:spcAft>
                          <a:spcPts val="0"/>
                        </a:spcAft>
                      </a:pPr>
                      <a:r>
                        <a:rPr lang="en-US" sz="1600" dirty="0">
                          <a:effectLst/>
                        </a:rPr>
                        <a:t>marital satisfaction</a:t>
                      </a:r>
                      <a:endParaRPr lang="en-US" sz="3200" dirty="0">
                        <a:effectLst/>
                      </a:endParaRPr>
                    </a:p>
                    <a:p>
                      <a:pPr algn="ctr" rtl="1">
                        <a:lnSpc>
                          <a:spcPct val="115000"/>
                        </a:lnSpc>
                        <a:spcAft>
                          <a:spcPts val="0"/>
                        </a:spcAft>
                      </a:pPr>
                      <a:r>
                        <a:rPr lang="fa-IR" sz="1600" dirty="0">
                          <a:effectLst/>
                        </a:rPr>
                        <a:t> </a:t>
                      </a:r>
                      <a:endParaRPr lang="en-US" sz="3200" b="1" dirty="0">
                        <a:effectLst/>
                        <a:latin typeface="Times New Roman"/>
                        <a:ea typeface="Times New Roman"/>
                        <a:cs typeface="Mitra"/>
                      </a:endParaRPr>
                    </a:p>
                  </a:txBody>
                  <a:tcPr marL="68580" marR="68580" marT="0" marB="0"/>
                </a:tc>
              </a:tr>
              <a:tr h="348420">
                <a:tc>
                  <a:txBody>
                    <a:bodyPr/>
                    <a:lstStyle/>
                    <a:p>
                      <a:pPr algn="ctr" rtl="1">
                        <a:lnSpc>
                          <a:spcPct val="115000"/>
                        </a:lnSpc>
                        <a:spcAft>
                          <a:spcPts val="0"/>
                        </a:spcAft>
                      </a:pPr>
                      <a:r>
                        <a:rPr lang="en-US" sz="1800">
                          <a:effectLst/>
                        </a:rPr>
                        <a:t>0.880</a:t>
                      </a:r>
                      <a:endParaRPr lang="en-US" sz="2800" b="1">
                        <a:effectLst/>
                        <a:latin typeface="Times New Roman"/>
                        <a:ea typeface="Times New Roman"/>
                        <a:cs typeface="Mitra"/>
                      </a:endParaRPr>
                    </a:p>
                  </a:txBody>
                  <a:tcPr marL="68580" marR="68580" marT="0" marB="0"/>
                </a:tc>
                <a:tc>
                  <a:txBody>
                    <a:bodyPr/>
                    <a:lstStyle/>
                    <a:p>
                      <a:pPr algn="ctr" rtl="0">
                        <a:lnSpc>
                          <a:spcPct val="115000"/>
                        </a:lnSpc>
                        <a:spcAft>
                          <a:spcPts val="0"/>
                        </a:spcAft>
                      </a:pPr>
                      <a:r>
                        <a:rPr lang="en-US" sz="1600">
                          <a:effectLst/>
                        </a:rPr>
                        <a:t>10.29</a:t>
                      </a:r>
                      <a:endParaRPr lang="en-US" sz="2400" b="1">
                        <a:effectLst/>
                        <a:latin typeface="Times New Roman"/>
                        <a:ea typeface="Times New Roman"/>
                        <a:cs typeface="Mitra"/>
                      </a:endParaRPr>
                    </a:p>
                  </a:txBody>
                  <a:tcPr marL="68580" marR="68580" marT="0" marB="0"/>
                </a:tc>
                <a:tc>
                  <a:txBody>
                    <a:bodyPr/>
                    <a:lstStyle/>
                    <a:p>
                      <a:pPr algn="ctr" rtl="0">
                        <a:lnSpc>
                          <a:spcPct val="115000"/>
                        </a:lnSpc>
                        <a:spcAft>
                          <a:spcPts val="0"/>
                        </a:spcAft>
                      </a:pPr>
                      <a:r>
                        <a:rPr lang="en-US" sz="1600">
                          <a:effectLst/>
                        </a:rPr>
                        <a:t>31.78</a:t>
                      </a:r>
                      <a:endParaRPr lang="en-US" sz="2400" b="1">
                        <a:effectLst/>
                        <a:latin typeface="Times New Roman"/>
                        <a:ea typeface="Times New Roman"/>
                        <a:cs typeface="Mitra"/>
                      </a:endParaRPr>
                    </a:p>
                  </a:txBody>
                  <a:tcPr marL="68580" marR="68580" marT="0" marB="0"/>
                </a:tc>
                <a:tc>
                  <a:txBody>
                    <a:bodyPr/>
                    <a:lstStyle/>
                    <a:p>
                      <a:pPr algn="ctr" rtl="0">
                        <a:lnSpc>
                          <a:spcPct val="115000"/>
                        </a:lnSpc>
                        <a:spcAft>
                          <a:spcPts val="0"/>
                        </a:spcAft>
                      </a:pPr>
                      <a:r>
                        <a:rPr lang="en-US" sz="1600">
                          <a:effectLst/>
                        </a:rPr>
                        <a:t>10.47</a:t>
                      </a:r>
                      <a:endParaRPr lang="en-US" sz="2400" b="1">
                        <a:effectLst/>
                        <a:latin typeface="Times New Roman"/>
                        <a:ea typeface="Times New Roman"/>
                        <a:cs typeface="Mitra"/>
                      </a:endParaRPr>
                    </a:p>
                  </a:txBody>
                  <a:tcPr marL="68580" marR="68580" marT="0" marB="0"/>
                </a:tc>
                <a:tc>
                  <a:txBody>
                    <a:bodyPr/>
                    <a:lstStyle/>
                    <a:p>
                      <a:pPr algn="ctr" rtl="0">
                        <a:lnSpc>
                          <a:spcPct val="115000"/>
                        </a:lnSpc>
                        <a:spcAft>
                          <a:spcPts val="0"/>
                        </a:spcAft>
                      </a:pPr>
                      <a:r>
                        <a:rPr lang="en-US" sz="1600" dirty="0">
                          <a:effectLst/>
                        </a:rPr>
                        <a:t>32.13</a:t>
                      </a:r>
                      <a:endParaRPr lang="en-US" sz="2400" b="1" dirty="0">
                        <a:effectLst/>
                        <a:latin typeface="Times New Roman"/>
                        <a:ea typeface="Times New Roman"/>
                        <a:cs typeface="Mitra"/>
                      </a:endParaRPr>
                    </a:p>
                  </a:txBody>
                  <a:tcPr marL="68580" marR="68580" marT="0" marB="0"/>
                </a:tc>
                <a:tc>
                  <a:txBody>
                    <a:bodyPr/>
                    <a:lstStyle/>
                    <a:p>
                      <a:pPr algn="ctr" rtl="1">
                        <a:lnSpc>
                          <a:spcPct val="115000"/>
                        </a:lnSpc>
                        <a:spcAft>
                          <a:spcPts val="0"/>
                        </a:spcAft>
                      </a:pPr>
                      <a:r>
                        <a:rPr lang="en-US" sz="2000" dirty="0">
                          <a:effectLst/>
                        </a:rPr>
                        <a:t>After</a:t>
                      </a:r>
                      <a:endParaRPr lang="en-US" sz="4000" b="1" dirty="0">
                        <a:effectLst/>
                        <a:latin typeface="Times New Roman"/>
                        <a:ea typeface="Times New Roman"/>
                        <a:cs typeface="Mitra"/>
                      </a:endParaRPr>
                    </a:p>
                  </a:txBody>
                  <a:tcPr marL="68580" marR="68580" marT="0" marB="0"/>
                </a:tc>
                <a:tc vMerge="1">
                  <a:txBody>
                    <a:bodyPr/>
                    <a:lstStyle/>
                    <a:p>
                      <a:endParaRPr lang="en-US"/>
                    </a:p>
                  </a:txBody>
                  <a:tcPr/>
                </a:tc>
              </a:tr>
              <a:tr h="348420">
                <a:tc>
                  <a:txBody>
                    <a:bodyPr/>
                    <a:lstStyle/>
                    <a:p>
                      <a:pPr algn="ctr" rtl="1">
                        <a:lnSpc>
                          <a:spcPct val="115000"/>
                        </a:lnSpc>
                        <a:spcAft>
                          <a:spcPts val="0"/>
                        </a:spcAft>
                      </a:pPr>
                      <a:r>
                        <a:rPr lang="ar-SA" sz="1800">
                          <a:effectLst/>
                        </a:rPr>
                        <a:t>-</a:t>
                      </a:r>
                      <a:endParaRPr lang="en-US" sz="2800" b="1">
                        <a:effectLst/>
                        <a:latin typeface="Times New Roman"/>
                        <a:ea typeface="Times New Roman"/>
                        <a:cs typeface="Mitra"/>
                      </a:endParaRPr>
                    </a:p>
                  </a:txBody>
                  <a:tcPr marL="68580" marR="68580" marT="0" marB="0"/>
                </a:tc>
                <a:tc gridSpan="2">
                  <a:txBody>
                    <a:bodyPr/>
                    <a:lstStyle/>
                    <a:p>
                      <a:pPr algn="ctr" rtl="0">
                        <a:lnSpc>
                          <a:spcPct val="115000"/>
                        </a:lnSpc>
                        <a:spcAft>
                          <a:spcPts val="0"/>
                        </a:spcAft>
                      </a:pPr>
                      <a:r>
                        <a:rPr lang="en-US" sz="1600">
                          <a:effectLst/>
                        </a:rPr>
                        <a:t>0.014</a:t>
                      </a:r>
                      <a:endParaRPr lang="en-US" sz="2400" b="1">
                        <a:effectLst/>
                        <a:latin typeface="Times New Roman"/>
                        <a:ea typeface="Times New Roman"/>
                        <a:cs typeface="Mitra"/>
                      </a:endParaRPr>
                    </a:p>
                  </a:txBody>
                  <a:tcPr marL="68580" marR="68580" marT="0" marB="0"/>
                </a:tc>
                <a:tc hMerge="1">
                  <a:txBody>
                    <a:bodyPr/>
                    <a:lstStyle/>
                    <a:p>
                      <a:endParaRPr lang="en-US"/>
                    </a:p>
                  </a:txBody>
                  <a:tcPr/>
                </a:tc>
                <a:tc gridSpan="2">
                  <a:txBody>
                    <a:bodyPr/>
                    <a:lstStyle/>
                    <a:p>
                      <a:pPr algn="ctr" rtl="0">
                        <a:lnSpc>
                          <a:spcPct val="115000"/>
                        </a:lnSpc>
                        <a:spcAft>
                          <a:spcPts val="0"/>
                        </a:spcAft>
                      </a:pPr>
                      <a:r>
                        <a:rPr lang="en-US" sz="1600" dirty="0">
                          <a:effectLst/>
                        </a:rPr>
                        <a:t>0.016</a:t>
                      </a:r>
                      <a:endParaRPr lang="en-US" sz="2400" b="1" dirty="0">
                        <a:effectLst/>
                        <a:latin typeface="Times New Roman"/>
                        <a:ea typeface="Times New Roman"/>
                        <a:cs typeface="Mitra"/>
                      </a:endParaRPr>
                    </a:p>
                  </a:txBody>
                  <a:tcPr marL="68580" marR="68580" marT="0" marB="0"/>
                </a:tc>
                <a:tc hMerge="1">
                  <a:txBody>
                    <a:bodyPr/>
                    <a:lstStyle/>
                    <a:p>
                      <a:endParaRPr lang="en-US"/>
                    </a:p>
                  </a:txBody>
                  <a:tcPr/>
                </a:tc>
                <a:tc>
                  <a:txBody>
                    <a:bodyPr/>
                    <a:lstStyle/>
                    <a:p>
                      <a:pPr algn="ctr" rtl="1">
                        <a:lnSpc>
                          <a:spcPct val="115000"/>
                        </a:lnSpc>
                        <a:spcAft>
                          <a:spcPts val="0"/>
                        </a:spcAft>
                      </a:pPr>
                      <a:r>
                        <a:rPr lang="en-US" sz="2000" dirty="0">
                          <a:effectLst/>
                        </a:rPr>
                        <a:t>p value</a:t>
                      </a:r>
                      <a:endParaRPr lang="en-US" sz="4000" b="1" dirty="0">
                        <a:effectLst/>
                        <a:latin typeface="Times New Roman"/>
                        <a:ea typeface="Times New Roman"/>
                        <a:cs typeface="Mitra"/>
                      </a:endParaRPr>
                    </a:p>
                  </a:txBody>
                  <a:tcPr marL="68580" marR="68580" marT="0" marB="0"/>
                </a:tc>
                <a:tc vMerge="1">
                  <a:txBody>
                    <a:bodyPr/>
                    <a:lstStyle/>
                    <a:p>
                      <a:endParaRPr lang="en-US"/>
                    </a:p>
                  </a:txBody>
                  <a:tcPr/>
                </a:tc>
              </a:tr>
              <a:tr h="348420">
                <a:tc>
                  <a:txBody>
                    <a:bodyPr/>
                    <a:lstStyle/>
                    <a:p>
                      <a:pPr algn="ctr" rtl="1">
                        <a:lnSpc>
                          <a:spcPct val="115000"/>
                        </a:lnSpc>
                        <a:spcAft>
                          <a:spcPts val="0"/>
                        </a:spcAft>
                      </a:pPr>
                      <a:r>
                        <a:rPr lang="en-US" sz="1800">
                          <a:effectLst/>
                        </a:rPr>
                        <a:t>0.318</a:t>
                      </a:r>
                      <a:endParaRPr lang="en-US" sz="2800" b="1">
                        <a:effectLst/>
                        <a:latin typeface="Times New Roman"/>
                        <a:ea typeface="Times New Roman"/>
                        <a:cs typeface="Mitra"/>
                      </a:endParaRPr>
                    </a:p>
                  </a:txBody>
                  <a:tcPr marL="68580" marR="68580" marT="0" marB="0"/>
                </a:tc>
                <a:tc>
                  <a:txBody>
                    <a:bodyPr/>
                    <a:lstStyle/>
                    <a:p>
                      <a:pPr algn="ctr" rtl="0">
                        <a:lnSpc>
                          <a:spcPct val="115000"/>
                        </a:lnSpc>
                        <a:spcAft>
                          <a:spcPts val="0"/>
                        </a:spcAft>
                      </a:pPr>
                      <a:r>
                        <a:rPr lang="en-US" sz="1600">
                          <a:effectLst/>
                        </a:rPr>
                        <a:t>6.63</a:t>
                      </a:r>
                      <a:endParaRPr lang="en-US" sz="2400" b="1">
                        <a:effectLst/>
                        <a:latin typeface="Times New Roman"/>
                        <a:ea typeface="Times New Roman"/>
                        <a:cs typeface="Mitra"/>
                      </a:endParaRPr>
                    </a:p>
                  </a:txBody>
                  <a:tcPr marL="68580" marR="68580" marT="0" marB="0"/>
                </a:tc>
                <a:tc>
                  <a:txBody>
                    <a:bodyPr/>
                    <a:lstStyle/>
                    <a:p>
                      <a:pPr algn="ctr" rtl="0">
                        <a:lnSpc>
                          <a:spcPct val="115000"/>
                        </a:lnSpc>
                        <a:spcAft>
                          <a:spcPts val="0"/>
                        </a:spcAft>
                      </a:pPr>
                      <a:r>
                        <a:rPr lang="en-US" sz="1600">
                          <a:effectLst/>
                        </a:rPr>
                        <a:t>30.04</a:t>
                      </a:r>
                      <a:endParaRPr lang="en-US" sz="2400" b="1">
                        <a:effectLst/>
                        <a:latin typeface="Times New Roman"/>
                        <a:ea typeface="Times New Roman"/>
                        <a:cs typeface="Mitra"/>
                      </a:endParaRPr>
                    </a:p>
                  </a:txBody>
                  <a:tcPr marL="68580" marR="68580" marT="0" marB="0"/>
                </a:tc>
                <a:tc>
                  <a:txBody>
                    <a:bodyPr/>
                    <a:lstStyle/>
                    <a:p>
                      <a:pPr algn="ctr" rtl="0">
                        <a:lnSpc>
                          <a:spcPct val="115000"/>
                        </a:lnSpc>
                        <a:spcAft>
                          <a:spcPts val="0"/>
                        </a:spcAft>
                      </a:pPr>
                      <a:r>
                        <a:rPr lang="en-US" sz="1600">
                          <a:effectLst/>
                        </a:rPr>
                        <a:t>6.96</a:t>
                      </a:r>
                      <a:endParaRPr lang="en-US" sz="2400" b="1">
                        <a:effectLst/>
                        <a:latin typeface="Times New Roman"/>
                        <a:ea typeface="Times New Roman"/>
                        <a:cs typeface="Mitra"/>
                      </a:endParaRPr>
                    </a:p>
                  </a:txBody>
                  <a:tcPr marL="68580" marR="68580" marT="0" marB="0"/>
                </a:tc>
                <a:tc>
                  <a:txBody>
                    <a:bodyPr/>
                    <a:lstStyle/>
                    <a:p>
                      <a:pPr algn="ctr" rtl="0">
                        <a:lnSpc>
                          <a:spcPct val="115000"/>
                        </a:lnSpc>
                        <a:spcAft>
                          <a:spcPts val="0"/>
                        </a:spcAft>
                      </a:pPr>
                      <a:r>
                        <a:rPr lang="en-US" sz="1600" dirty="0">
                          <a:effectLst/>
                        </a:rPr>
                        <a:t>28.51</a:t>
                      </a:r>
                      <a:endParaRPr lang="en-US" sz="2400" b="1" dirty="0">
                        <a:effectLst/>
                        <a:latin typeface="Times New Roman"/>
                        <a:ea typeface="Times New Roman"/>
                        <a:cs typeface="Mitra"/>
                      </a:endParaRPr>
                    </a:p>
                  </a:txBody>
                  <a:tcPr marL="68580" marR="68580" marT="0" marB="0"/>
                </a:tc>
                <a:tc>
                  <a:txBody>
                    <a:bodyPr/>
                    <a:lstStyle/>
                    <a:p>
                      <a:pPr algn="ctr" rtl="1">
                        <a:lnSpc>
                          <a:spcPct val="115000"/>
                        </a:lnSpc>
                        <a:spcAft>
                          <a:spcPts val="0"/>
                        </a:spcAft>
                      </a:pPr>
                      <a:r>
                        <a:rPr lang="en-US" sz="2000" dirty="0">
                          <a:effectLst/>
                        </a:rPr>
                        <a:t>Before</a:t>
                      </a:r>
                      <a:endParaRPr lang="en-US" sz="4000" b="1" dirty="0">
                        <a:effectLst/>
                        <a:latin typeface="Times New Roman"/>
                        <a:ea typeface="Times New Roman"/>
                        <a:cs typeface="Mitra"/>
                      </a:endParaRPr>
                    </a:p>
                  </a:txBody>
                  <a:tcPr marL="68580" marR="68580" marT="0" marB="0"/>
                </a:tc>
                <a:tc rowSpan="3">
                  <a:txBody>
                    <a:bodyPr/>
                    <a:lstStyle/>
                    <a:p>
                      <a:pPr algn="ctr" rtl="1">
                        <a:lnSpc>
                          <a:spcPct val="115000"/>
                        </a:lnSpc>
                        <a:spcAft>
                          <a:spcPts val="0"/>
                        </a:spcAft>
                      </a:pPr>
                      <a:r>
                        <a:rPr lang="en-US" sz="1600" dirty="0">
                          <a:effectLst/>
                        </a:rPr>
                        <a:t>men's</a:t>
                      </a:r>
                      <a:endParaRPr lang="en-US" sz="3200" dirty="0">
                        <a:effectLst/>
                      </a:endParaRPr>
                    </a:p>
                    <a:p>
                      <a:pPr algn="ctr" rtl="1">
                        <a:lnSpc>
                          <a:spcPct val="115000"/>
                        </a:lnSpc>
                        <a:spcAft>
                          <a:spcPts val="0"/>
                        </a:spcAft>
                      </a:pPr>
                      <a:r>
                        <a:rPr lang="en-US" sz="1600" dirty="0">
                          <a:effectLst/>
                        </a:rPr>
                        <a:t>knowledge</a:t>
                      </a:r>
                      <a:endParaRPr lang="en-US" sz="3200" dirty="0">
                        <a:effectLst/>
                      </a:endParaRPr>
                    </a:p>
                    <a:p>
                      <a:pPr algn="ctr" rtl="1">
                        <a:lnSpc>
                          <a:spcPct val="115000"/>
                        </a:lnSpc>
                        <a:spcAft>
                          <a:spcPts val="0"/>
                        </a:spcAft>
                      </a:pPr>
                      <a:r>
                        <a:rPr lang="fa-IR" sz="1600" dirty="0">
                          <a:effectLst/>
                        </a:rPr>
                        <a:t> </a:t>
                      </a:r>
                      <a:endParaRPr lang="en-US" sz="3200" b="1" dirty="0">
                        <a:effectLst/>
                        <a:latin typeface="Times New Roman"/>
                        <a:ea typeface="Times New Roman"/>
                        <a:cs typeface="Mitra"/>
                      </a:endParaRPr>
                    </a:p>
                  </a:txBody>
                  <a:tcPr marL="68580" marR="68580" marT="0" marB="0"/>
                </a:tc>
              </a:tr>
              <a:tr h="348420">
                <a:tc>
                  <a:txBody>
                    <a:bodyPr/>
                    <a:lstStyle/>
                    <a:p>
                      <a:pPr algn="ctr" rtl="1">
                        <a:lnSpc>
                          <a:spcPct val="115000"/>
                        </a:lnSpc>
                        <a:spcAft>
                          <a:spcPts val="0"/>
                        </a:spcAft>
                      </a:pPr>
                      <a:r>
                        <a:rPr lang="en-US" sz="1800">
                          <a:effectLst/>
                        </a:rPr>
                        <a:t>0.836</a:t>
                      </a:r>
                      <a:endParaRPr lang="en-US" sz="2800" b="1">
                        <a:effectLst/>
                        <a:latin typeface="Times New Roman"/>
                        <a:ea typeface="Times New Roman"/>
                        <a:cs typeface="Mitra"/>
                      </a:endParaRPr>
                    </a:p>
                  </a:txBody>
                  <a:tcPr marL="68580" marR="68580" marT="0" marB="0"/>
                </a:tc>
                <a:tc>
                  <a:txBody>
                    <a:bodyPr/>
                    <a:lstStyle/>
                    <a:p>
                      <a:pPr algn="ctr" rtl="0">
                        <a:lnSpc>
                          <a:spcPct val="115000"/>
                        </a:lnSpc>
                        <a:spcAft>
                          <a:spcPts val="0"/>
                        </a:spcAft>
                      </a:pPr>
                      <a:r>
                        <a:rPr lang="en-US" sz="1600">
                          <a:effectLst/>
                        </a:rPr>
                        <a:t>4.21</a:t>
                      </a:r>
                      <a:endParaRPr lang="en-US" sz="2400" b="1">
                        <a:effectLst/>
                        <a:latin typeface="Times New Roman"/>
                        <a:ea typeface="Times New Roman"/>
                        <a:cs typeface="Mitra"/>
                      </a:endParaRPr>
                    </a:p>
                  </a:txBody>
                  <a:tcPr marL="68580" marR="68580" marT="0" marB="0"/>
                </a:tc>
                <a:tc>
                  <a:txBody>
                    <a:bodyPr/>
                    <a:lstStyle/>
                    <a:p>
                      <a:pPr algn="ctr" rtl="0">
                        <a:lnSpc>
                          <a:spcPct val="115000"/>
                        </a:lnSpc>
                        <a:spcAft>
                          <a:spcPts val="0"/>
                        </a:spcAft>
                      </a:pPr>
                      <a:r>
                        <a:rPr lang="en-US" sz="1600">
                          <a:effectLst/>
                        </a:rPr>
                        <a:t>33.44</a:t>
                      </a:r>
                      <a:endParaRPr lang="en-US" sz="2400" b="1">
                        <a:effectLst/>
                        <a:latin typeface="Times New Roman"/>
                        <a:ea typeface="Times New Roman"/>
                        <a:cs typeface="Mitra"/>
                      </a:endParaRPr>
                    </a:p>
                  </a:txBody>
                  <a:tcPr marL="68580" marR="68580" marT="0" marB="0"/>
                </a:tc>
                <a:tc>
                  <a:txBody>
                    <a:bodyPr/>
                    <a:lstStyle/>
                    <a:p>
                      <a:pPr algn="ctr" rtl="0">
                        <a:lnSpc>
                          <a:spcPct val="115000"/>
                        </a:lnSpc>
                        <a:spcAft>
                          <a:spcPts val="0"/>
                        </a:spcAft>
                      </a:pPr>
                      <a:r>
                        <a:rPr lang="en-US" sz="1600">
                          <a:effectLst/>
                        </a:rPr>
                        <a:t>4.17</a:t>
                      </a:r>
                      <a:endParaRPr lang="en-US" sz="2400" b="1">
                        <a:effectLst/>
                        <a:latin typeface="Times New Roman"/>
                        <a:ea typeface="Times New Roman"/>
                        <a:cs typeface="Mitra"/>
                      </a:endParaRPr>
                    </a:p>
                  </a:txBody>
                  <a:tcPr marL="68580" marR="68580" marT="0" marB="0"/>
                </a:tc>
                <a:tc>
                  <a:txBody>
                    <a:bodyPr/>
                    <a:lstStyle/>
                    <a:p>
                      <a:pPr algn="ctr" rtl="0">
                        <a:lnSpc>
                          <a:spcPct val="115000"/>
                        </a:lnSpc>
                        <a:spcAft>
                          <a:spcPts val="0"/>
                        </a:spcAft>
                      </a:pPr>
                      <a:r>
                        <a:rPr lang="en-US" sz="1600" dirty="0" smtClean="0">
                          <a:effectLst/>
                        </a:rPr>
                        <a:t>33.63</a:t>
                      </a:r>
                      <a:endParaRPr lang="en-US" sz="2400" b="1" dirty="0">
                        <a:effectLst/>
                        <a:latin typeface="Times New Roman"/>
                        <a:ea typeface="Times New Roman"/>
                        <a:cs typeface="Mitra"/>
                      </a:endParaRPr>
                    </a:p>
                  </a:txBody>
                  <a:tcPr marL="68580" marR="68580" marT="0" marB="0"/>
                </a:tc>
                <a:tc>
                  <a:txBody>
                    <a:bodyPr/>
                    <a:lstStyle/>
                    <a:p>
                      <a:pPr algn="ctr" rtl="1">
                        <a:lnSpc>
                          <a:spcPct val="115000"/>
                        </a:lnSpc>
                        <a:spcAft>
                          <a:spcPts val="0"/>
                        </a:spcAft>
                      </a:pPr>
                      <a:r>
                        <a:rPr lang="en-US" sz="2000" dirty="0">
                          <a:effectLst/>
                        </a:rPr>
                        <a:t>After</a:t>
                      </a:r>
                      <a:endParaRPr lang="en-US" sz="4000" b="1" dirty="0">
                        <a:effectLst/>
                        <a:latin typeface="Times New Roman"/>
                        <a:ea typeface="Times New Roman"/>
                        <a:cs typeface="Mitra"/>
                      </a:endParaRPr>
                    </a:p>
                  </a:txBody>
                  <a:tcPr marL="68580" marR="68580" marT="0" marB="0"/>
                </a:tc>
                <a:tc vMerge="1">
                  <a:txBody>
                    <a:bodyPr/>
                    <a:lstStyle/>
                    <a:p>
                      <a:endParaRPr lang="en-US"/>
                    </a:p>
                  </a:txBody>
                  <a:tcPr/>
                </a:tc>
              </a:tr>
              <a:tr h="348420">
                <a:tc>
                  <a:txBody>
                    <a:bodyPr/>
                    <a:lstStyle/>
                    <a:p>
                      <a:pPr algn="ctr" rtl="1">
                        <a:lnSpc>
                          <a:spcPct val="115000"/>
                        </a:lnSpc>
                        <a:spcAft>
                          <a:spcPts val="0"/>
                        </a:spcAft>
                      </a:pPr>
                      <a:r>
                        <a:rPr lang="ar-SA" sz="1800">
                          <a:effectLst/>
                        </a:rPr>
                        <a:t>-</a:t>
                      </a:r>
                      <a:endParaRPr lang="en-US" sz="2800" b="1">
                        <a:effectLst/>
                        <a:latin typeface="Times New Roman"/>
                        <a:ea typeface="Times New Roman"/>
                        <a:cs typeface="Mitra"/>
                      </a:endParaRPr>
                    </a:p>
                  </a:txBody>
                  <a:tcPr marL="68580" marR="68580" marT="0" marB="0"/>
                </a:tc>
                <a:tc gridSpan="2">
                  <a:txBody>
                    <a:bodyPr/>
                    <a:lstStyle/>
                    <a:p>
                      <a:pPr algn="ctr" rtl="0">
                        <a:lnSpc>
                          <a:spcPct val="115000"/>
                        </a:lnSpc>
                        <a:spcAft>
                          <a:spcPts val="0"/>
                        </a:spcAft>
                      </a:pPr>
                      <a:r>
                        <a:rPr lang="en-US" sz="1600" dirty="0">
                          <a:effectLst/>
                        </a:rPr>
                        <a:t>0.002</a:t>
                      </a:r>
                      <a:endParaRPr lang="en-US" sz="2400" b="1" dirty="0">
                        <a:effectLst/>
                        <a:latin typeface="Times New Roman"/>
                        <a:ea typeface="Times New Roman"/>
                        <a:cs typeface="Mitra"/>
                      </a:endParaRPr>
                    </a:p>
                  </a:txBody>
                  <a:tcPr marL="68580" marR="68580" marT="0" marB="0"/>
                </a:tc>
                <a:tc hMerge="1">
                  <a:txBody>
                    <a:bodyPr/>
                    <a:lstStyle/>
                    <a:p>
                      <a:endParaRPr lang="en-US"/>
                    </a:p>
                  </a:txBody>
                  <a:tcPr/>
                </a:tc>
                <a:tc gridSpan="2">
                  <a:txBody>
                    <a:bodyPr/>
                    <a:lstStyle/>
                    <a:p>
                      <a:pPr algn="ctr" rtl="0">
                        <a:lnSpc>
                          <a:spcPct val="115000"/>
                        </a:lnSpc>
                        <a:spcAft>
                          <a:spcPts val="0"/>
                        </a:spcAft>
                      </a:pPr>
                      <a:r>
                        <a:rPr lang="en-US" sz="1600" smtClean="0">
                          <a:effectLst/>
                        </a:rPr>
                        <a:t>0.01</a:t>
                      </a:r>
                      <a:r>
                        <a:rPr lang="ar-SA" sz="1600" smtClean="0">
                          <a:effectLst/>
                        </a:rPr>
                        <a:t>&gt;</a:t>
                      </a:r>
                      <a:endParaRPr lang="en-US" sz="2400" b="1" dirty="0">
                        <a:effectLst/>
                        <a:latin typeface="Times New Roman"/>
                        <a:ea typeface="Times New Roman"/>
                        <a:cs typeface="Mitra"/>
                      </a:endParaRPr>
                    </a:p>
                  </a:txBody>
                  <a:tcPr marL="68580" marR="68580" marT="0" marB="0"/>
                </a:tc>
                <a:tc hMerge="1">
                  <a:txBody>
                    <a:bodyPr/>
                    <a:lstStyle/>
                    <a:p>
                      <a:endParaRPr lang="en-US"/>
                    </a:p>
                  </a:txBody>
                  <a:tcPr/>
                </a:tc>
                <a:tc>
                  <a:txBody>
                    <a:bodyPr/>
                    <a:lstStyle/>
                    <a:p>
                      <a:pPr algn="ctr" rtl="1">
                        <a:lnSpc>
                          <a:spcPct val="115000"/>
                        </a:lnSpc>
                        <a:spcAft>
                          <a:spcPts val="0"/>
                        </a:spcAft>
                      </a:pPr>
                      <a:r>
                        <a:rPr lang="en-US" sz="2000" dirty="0">
                          <a:effectLst/>
                        </a:rPr>
                        <a:t>p value</a:t>
                      </a:r>
                      <a:endParaRPr lang="en-US" sz="4000" b="1" dirty="0">
                        <a:effectLst/>
                        <a:latin typeface="Times New Roman"/>
                        <a:ea typeface="Times New Roman"/>
                        <a:cs typeface="Mitra"/>
                      </a:endParaRPr>
                    </a:p>
                  </a:txBody>
                  <a:tcPr marL="68580" marR="68580" marT="0" marB="0"/>
                </a:tc>
                <a:tc vMerge="1">
                  <a:txBody>
                    <a:bodyPr/>
                    <a:lstStyle/>
                    <a:p>
                      <a:endParaRPr lang="en-US"/>
                    </a:p>
                  </a:txBody>
                  <a:tcPr/>
                </a:tc>
              </a:tr>
              <a:tr h="348420">
                <a:tc>
                  <a:txBody>
                    <a:bodyPr/>
                    <a:lstStyle/>
                    <a:p>
                      <a:pPr algn="ctr" rtl="1">
                        <a:lnSpc>
                          <a:spcPct val="115000"/>
                        </a:lnSpc>
                        <a:spcAft>
                          <a:spcPts val="0"/>
                        </a:spcAft>
                      </a:pPr>
                      <a:r>
                        <a:rPr lang="en-US" sz="1800">
                          <a:effectLst/>
                        </a:rPr>
                        <a:t>0.580</a:t>
                      </a:r>
                      <a:endParaRPr lang="en-US" sz="2800" b="1">
                        <a:effectLst/>
                        <a:latin typeface="Times New Roman"/>
                        <a:ea typeface="Times New Roman"/>
                        <a:cs typeface="Mitra"/>
                      </a:endParaRPr>
                    </a:p>
                  </a:txBody>
                  <a:tcPr marL="68580" marR="68580" marT="0" marB="0"/>
                </a:tc>
                <a:tc>
                  <a:txBody>
                    <a:bodyPr/>
                    <a:lstStyle/>
                    <a:p>
                      <a:pPr algn="ctr" rtl="0">
                        <a:lnSpc>
                          <a:spcPct val="115000"/>
                        </a:lnSpc>
                        <a:spcAft>
                          <a:spcPts val="0"/>
                        </a:spcAft>
                      </a:pPr>
                      <a:r>
                        <a:rPr lang="en-US" sz="1600">
                          <a:effectLst/>
                        </a:rPr>
                        <a:t>5.66</a:t>
                      </a:r>
                      <a:endParaRPr lang="en-US" sz="2400" b="1">
                        <a:effectLst/>
                        <a:latin typeface="Times New Roman"/>
                        <a:ea typeface="Times New Roman"/>
                        <a:cs typeface="Mitra"/>
                      </a:endParaRPr>
                    </a:p>
                  </a:txBody>
                  <a:tcPr marL="68580" marR="68580" marT="0" marB="0"/>
                </a:tc>
                <a:tc>
                  <a:txBody>
                    <a:bodyPr/>
                    <a:lstStyle/>
                    <a:p>
                      <a:pPr algn="ctr" rtl="0">
                        <a:lnSpc>
                          <a:spcPct val="115000"/>
                        </a:lnSpc>
                        <a:spcAft>
                          <a:spcPts val="0"/>
                        </a:spcAft>
                      </a:pPr>
                      <a:r>
                        <a:rPr lang="en-US" sz="1600">
                          <a:effectLst/>
                        </a:rPr>
                        <a:t>23.20</a:t>
                      </a:r>
                      <a:endParaRPr lang="en-US" sz="2400" b="1">
                        <a:effectLst/>
                        <a:latin typeface="Times New Roman"/>
                        <a:ea typeface="Times New Roman"/>
                        <a:cs typeface="Mitra"/>
                      </a:endParaRPr>
                    </a:p>
                  </a:txBody>
                  <a:tcPr marL="68580" marR="68580" marT="0" marB="0"/>
                </a:tc>
                <a:tc>
                  <a:txBody>
                    <a:bodyPr/>
                    <a:lstStyle/>
                    <a:p>
                      <a:pPr algn="ctr" rtl="0">
                        <a:lnSpc>
                          <a:spcPct val="115000"/>
                        </a:lnSpc>
                        <a:spcAft>
                          <a:spcPts val="0"/>
                        </a:spcAft>
                      </a:pPr>
                      <a:r>
                        <a:rPr lang="en-US" sz="1600">
                          <a:effectLst/>
                        </a:rPr>
                        <a:t>4.77</a:t>
                      </a:r>
                      <a:endParaRPr lang="en-US" sz="2400" b="1">
                        <a:effectLst/>
                        <a:latin typeface="Times New Roman"/>
                        <a:ea typeface="Times New Roman"/>
                        <a:cs typeface="Mitra"/>
                      </a:endParaRPr>
                    </a:p>
                  </a:txBody>
                  <a:tcPr marL="68580" marR="68580" marT="0" marB="0"/>
                </a:tc>
                <a:tc>
                  <a:txBody>
                    <a:bodyPr/>
                    <a:lstStyle/>
                    <a:p>
                      <a:pPr algn="ctr" rtl="0">
                        <a:lnSpc>
                          <a:spcPct val="115000"/>
                        </a:lnSpc>
                        <a:spcAft>
                          <a:spcPts val="0"/>
                        </a:spcAft>
                      </a:pPr>
                      <a:r>
                        <a:rPr lang="en-US" sz="1600" dirty="0">
                          <a:effectLst/>
                        </a:rPr>
                        <a:t>22.55</a:t>
                      </a:r>
                      <a:endParaRPr lang="en-US" sz="2400" b="1" dirty="0">
                        <a:effectLst/>
                        <a:latin typeface="Times New Roman"/>
                        <a:ea typeface="Times New Roman"/>
                        <a:cs typeface="Mitra"/>
                      </a:endParaRPr>
                    </a:p>
                  </a:txBody>
                  <a:tcPr marL="68580" marR="68580" marT="0" marB="0"/>
                </a:tc>
                <a:tc>
                  <a:txBody>
                    <a:bodyPr/>
                    <a:lstStyle/>
                    <a:p>
                      <a:pPr algn="ctr" rtl="1">
                        <a:lnSpc>
                          <a:spcPct val="115000"/>
                        </a:lnSpc>
                        <a:spcAft>
                          <a:spcPts val="0"/>
                        </a:spcAft>
                      </a:pPr>
                      <a:r>
                        <a:rPr lang="en-US" sz="2000" dirty="0">
                          <a:effectLst/>
                        </a:rPr>
                        <a:t>Before</a:t>
                      </a:r>
                      <a:endParaRPr lang="en-US" sz="4000" b="1" dirty="0">
                        <a:effectLst/>
                        <a:latin typeface="Times New Roman"/>
                        <a:ea typeface="Times New Roman"/>
                        <a:cs typeface="Mitra"/>
                      </a:endParaRPr>
                    </a:p>
                  </a:txBody>
                  <a:tcPr marL="68580" marR="68580" marT="0" marB="0"/>
                </a:tc>
                <a:tc rowSpan="3">
                  <a:txBody>
                    <a:bodyPr/>
                    <a:lstStyle/>
                    <a:p>
                      <a:pPr algn="ctr" rtl="1">
                        <a:lnSpc>
                          <a:spcPct val="115000"/>
                        </a:lnSpc>
                        <a:spcAft>
                          <a:spcPts val="0"/>
                        </a:spcAft>
                      </a:pPr>
                      <a:r>
                        <a:rPr lang="en-US" sz="1600" dirty="0">
                          <a:effectLst/>
                        </a:rPr>
                        <a:t>men's</a:t>
                      </a:r>
                      <a:endParaRPr lang="en-US" sz="3200" dirty="0">
                        <a:effectLst/>
                      </a:endParaRPr>
                    </a:p>
                    <a:p>
                      <a:pPr algn="ctr" rtl="1">
                        <a:lnSpc>
                          <a:spcPct val="115000"/>
                        </a:lnSpc>
                        <a:spcAft>
                          <a:spcPts val="0"/>
                        </a:spcAft>
                      </a:pPr>
                      <a:r>
                        <a:rPr lang="en-US" sz="1600" dirty="0">
                          <a:effectLst/>
                        </a:rPr>
                        <a:t>practice</a:t>
                      </a:r>
                      <a:endParaRPr lang="en-US" sz="3200" b="1" dirty="0">
                        <a:effectLst/>
                        <a:latin typeface="Times New Roman"/>
                        <a:ea typeface="Times New Roman"/>
                        <a:cs typeface="Mitra"/>
                      </a:endParaRPr>
                    </a:p>
                  </a:txBody>
                  <a:tcPr marL="68580" marR="68580" marT="0" marB="0"/>
                </a:tc>
              </a:tr>
              <a:tr h="348420">
                <a:tc>
                  <a:txBody>
                    <a:bodyPr/>
                    <a:lstStyle/>
                    <a:p>
                      <a:pPr algn="ctr" rtl="1">
                        <a:lnSpc>
                          <a:spcPct val="115000"/>
                        </a:lnSpc>
                        <a:spcAft>
                          <a:spcPts val="0"/>
                        </a:spcAft>
                      </a:pPr>
                      <a:r>
                        <a:rPr lang="en-US" sz="1800">
                          <a:effectLst/>
                        </a:rPr>
                        <a:t>0.211</a:t>
                      </a:r>
                      <a:endParaRPr lang="en-US" sz="2800" b="1">
                        <a:effectLst/>
                        <a:latin typeface="Times New Roman"/>
                        <a:ea typeface="Times New Roman"/>
                        <a:cs typeface="Mitra"/>
                      </a:endParaRPr>
                    </a:p>
                  </a:txBody>
                  <a:tcPr marL="68580" marR="68580" marT="0" marB="0"/>
                </a:tc>
                <a:tc>
                  <a:txBody>
                    <a:bodyPr/>
                    <a:lstStyle/>
                    <a:p>
                      <a:pPr algn="ctr" rtl="0">
                        <a:lnSpc>
                          <a:spcPct val="115000"/>
                        </a:lnSpc>
                        <a:spcAft>
                          <a:spcPts val="0"/>
                        </a:spcAft>
                      </a:pPr>
                      <a:r>
                        <a:rPr lang="en-US" sz="1600">
                          <a:effectLst/>
                        </a:rPr>
                        <a:t>4.46</a:t>
                      </a:r>
                      <a:endParaRPr lang="en-US" sz="2400" b="1">
                        <a:effectLst/>
                        <a:latin typeface="Times New Roman"/>
                        <a:ea typeface="Times New Roman"/>
                        <a:cs typeface="Mitra"/>
                      </a:endParaRPr>
                    </a:p>
                  </a:txBody>
                  <a:tcPr marL="68580" marR="68580" marT="0" marB="0"/>
                </a:tc>
                <a:tc>
                  <a:txBody>
                    <a:bodyPr/>
                    <a:lstStyle/>
                    <a:p>
                      <a:pPr algn="ctr" rtl="0">
                        <a:lnSpc>
                          <a:spcPct val="115000"/>
                        </a:lnSpc>
                        <a:spcAft>
                          <a:spcPts val="0"/>
                        </a:spcAft>
                      </a:pPr>
                      <a:r>
                        <a:rPr lang="en-US" sz="1600">
                          <a:effectLst/>
                        </a:rPr>
                        <a:t>26.24</a:t>
                      </a:r>
                      <a:endParaRPr lang="en-US" sz="2400" b="1">
                        <a:effectLst/>
                        <a:latin typeface="Times New Roman"/>
                        <a:ea typeface="Times New Roman"/>
                        <a:cs typeface="Mitra"/>
                      </a:endParaRPr>
                    </a:p>
                  </a:txBody>
                  <a:tcPr marL="68580" marR="68580" marT="0" marB="0"/>
                </a:tc>
                <a:tc>
                  <a:txBody>
                    <a:bodyPr/>
                    <a:lstStyle/>
                    <a:p>
                      <a:pPr algn="ctr" rtl="0">
                        <a:lnSpc>
                          <a:spcPct val="115000"/>
                        </a:lnSpc>
                        <a:spcAft>
                          <a:spcPts val="0"/>
                        </a:spcAft>
                      </a:pPr>
                      <a:r>
                        <a:rPr lang="en-US" sz="1600">
                          <a:effectLst/>
                        </a:rPr>
                        <a:t>4.33</a:t>
                      </a:r>
                      <a:endParaRPr lang="en-US" sz="2400" b="1">
                        <a:effectLst/>
                        <a:latin typeface="Times New Roman"/>
                        <a:ea typeface="Times New Roman"/>
                        <a:cs typeface="Mitra"/>
                      </a:endParaRPr>
                    </a:p>
                  </a:txBody>
                  <a:tcPr marL="68580" marR="68580" marT="0" marB="0"/>
                </a:tc>
                <a:tc>
                  <a:txBody>
                    <a:bodyPr/>
                    <a:lstStyle/>
                    <a:p>
                      <a:pPr algn="ctr" rtl="0">
                        <a:lnSpc>
                          <a:spcPct val="115000"/>
                        </a:lnSpc>
                        <a:spcAft>
                          <a:spcPts val="0"/>
                        </a:spcAft>
                      </a:pPr>
                      <a:r>
                        <a:rPr lang="en-US" sz="1600" dirty="0">
                          <a:effectLst/>
                        </a:rPr>
                        <a:t>25.00</a:t>
                      </a:r>
                      <a:endParaRPr lang="en-US" sz="2400" b="1" dirty="0">
                        <a:effectLst/>
                        <a:latin typeface="Times New Roman"/>
                        <a:ea typeface="Times New Roman"/>
                        <a:cs typeface="Mitra"/>
                      </a:endParaRPr>
                    </a:p>
                  </a:txBody>
                  <a:tcPr marL="68580" marR="68580" marT="0" marB="0"/>
                </a:tc>
                <a:tc>
                  <a:txBody>
                    <a:bodyPr/>
                    <a:lstStyle/>
                    <a:p>
                      <a:pPr algn="ctr" rtl="1">
                        <a:lnSpc>
                          <a:spcPct val="115000"/>
                        </a:lnSpc>
                        <a:spcAft>
                          <a:spcPts val="0"/>
                        </a:spcAft>
                      </a:pPr>
                      <a:r>
                        <a:rPr lang="en-US" sz="2000" dirty="0">
                          <a:effectLst/>
                        </a:rPr>
                        <a:t>After</a:t>
                      </a:r>
                      <a:endParaRPr lang="en-US" sz="4000" b="1" dirty="0">
                        <a:effectLst/>
                        <a:latin typeface="Times New Roman"/>
                        <a:ea typeface="Times New Roman"/>
                        <a:cs typeface="Mitra"/>
                      </a:endParaRPr>
                    </a:p>
                  </a:txBody>
                  <a:tcPr marL="68580" marR="68580" marT="0" marB="0"/>
                </a:tc>
                <a:tc vMerge="1">
                  <a:txBody>
                    <a:bodyPr/>
                    <a:lstStyle/>
                    <a:p>
                      <a:endParaRPr lang="en-US"/>
                    </a:p>
                  </a:txBody>
                  <a:tcPr/>
                </a:tc>
              </a:tr>
              <a:tr h="348420">
                <a:tc>
                  <a:txBody>
                    <a:bodyPr/>
                    <a:lstStyle/>
                    <a:p>
                      <a:pPr algn="ctr" rtl="1">
                        <a:lnSpc>
                          <a:spcPct val="115000"/>
                        </a:lnSpc>
                        <a:spcAft>
                          <a:spcPts val="0"/>
                        </a:spcAft>
                      </a:pPr>
                      <a:r>
                        <a:rPr lang="ar-SA" sz="1800" dirty="0">
                          <a:effectLst/>
                        </a:rPr>
                        <a:t>-</a:t>
                      </a:r>
                      <a:endParaRPr lang="en-US" sz="2800" b="1" dirty="0">
                        <a:effectLst/>
                        <a:latin typeface="Times New Roman"/>
                        <a:ea typeface="Times New Roman"/>
                        <a:cs typeface="Mitra"/>
                      </a:endParaRPr>
                    </a:p>
                  </a:txBody>
                  <a:tcPr marL="68580" marR="68580" marT="0" marB="0"/>
                </a:tc>
                <a:tc gridSpan="2">
                  <a:txBody>
                    <a:bodyPr/>
                    <a:lstStyle/>
                    <a:p>
                      <a:pPr algn="ctr" rtl="0">
                        <a:lnSpc>
                          <a:spcPct val="115000"/>
                        </a:lnSpc>
                        <a:spcAft>
                          <a:spcPts val="0"/>
                        </a:spcAft>
                      </a:pPr>
                      <a:r>
                        <a:rPr lang="en-US" sz="1600">
                          <a:effectLst/>
                        </a:rPr>
                        <a:t>0.01</a:t>
                      </a:r>
                      <a:r>
                        <a:rPr lang="fa-IR" sz="1600">
                          <a:effectLst/>
                        </a:rPr>
                        <a:t>&gt;</a:t>
                      </a:r>
                      <a:endParaRPr lang="en-US" sz="2400" b="1">
                        <a:effectLst/>
                        <a:latin typeface="Times New Roman"/>
                        <a:ea typeface="Times New Roman"/>
                        <a:cs typeface="Mitra"/>
                      </a:endParaRPr>
                    </a:p>
                  </a:txBody>
                  <a:tcPr marL="68580" marR="68580" marT="0" marB="0"/>
                </a:tc>
                <a:tc hMerge="1">
                  <a:txBody>
                    <a:bodyPr/>
                    <a:lstStyle/>
                    <a:p>
                      <a:endParaRPr lang="en-US"/>
                    </a:p>
                  </a:txBody>
                  <a:tcPr/>
                </a:tc>
                <a:tc gridSpan="2">
                  <a:txBody>
                    <a:bodyPr/>
                    <a:lstStyle/>
                    <a:p>
                      <a:pPr algn="ctr" rtl="0">
                        <a:lnSpc>
                          <a:spcPct val="115000"/>
                        </a:lnSpc>
                        <a:spcAft>
                          <a:spcPts val="0"/>
                        </a:spcAft>
                      </a:pPr>
                      <a:r>
                        <a:rPr lang="en-US" sz="1600" dirty="0">
                          <a:effectLst/>
                        </a:rPr>
                        <a:t>0.009</a:t>
                      </a:r>
                      <a:endParaRPr lang="en-US" sz="2400" b="1" dirty="0">
                        <a:effectLst/>
                        <a:latin typeface="Times New Roman"/>
                        <a:ea typeface="Times New Roman"/>
                        <a:cs typeface="Mitra"/>
                      </a:endParaRPr>
                    </a:p>
                  </a:txBody>
                  <a:tcPr marL="68580" marR="68580" marT="0" marB="0"/>
                </a:tc>
                <a:tc hMerge="1">
                  <a:txBody>
                    <a:bodyPr/>
                    <a:lstStyle/>
                    <a:p>
                      <a:endParaRPr lang="en-US"/>
                    </a:p>
                  </a:txBody>
                  <a:tcPr/>
                </a:tc>
                <a:tc>
                  <a:txBody>
                    <a:bodyPr/>
                    <a:lstStyle/>
                    <a:p>
                      <a:pPr algn="ctr" rtl="1">
                        <a:lnSpc>
                          <a:spcPct val="115000"/>
                        </a:lnSpc>
                        <a:spcAft>
                          <a:spcPts val="0"/>
                        </a:spcAft>
                      </a:pPr>
                      <a:r>
                        <a:rPr lang="en-US" sz="2000" dirty="0">
                          <a:effectLst/>
                        </a:rPr>
                        <a:t>p value</a:t>
                      </a:r>
                      <a:endParaRPr lang="en-US" sz="4000" b="1" dirty="0">
                        <a:effectLst/>
                        <a:latin typeface="Times New Roman"/>
                        <a:ea typeface="Times New Roman"/>
                        <a:cs typeface="Mitra"/>
                      </a:endParaRPr>
                    </a:p>
                  </a:txBody>
                  <a:tcPr marL="68580" marR="68580" marT="0" marB="0"/>
                </a:tc>
                <a:tc vMerge="1">
                  <a:txBody>
                    <a:bodyPr/>
                    <a:lstStyle/>
                    <a:p>
                      <a:endParaRPr lang="en-US"/>
                    </a:p>
                  </a:txBody>
                  <a:tcPr/>
                </a:tc>
              </a:tr>
            </a:tbl>
          </a:graphicData>
        </a:graphic>
      </p:graphicFrame>
      <p:sp>
        <p:nvSpPr>
          <p:cNvPr id="5" name="Rounded Rectangle 4"/>
          <p:cNvSpPr/>
          <p:nvPr/>
        </p:nvSpPr>
        <p:spPr>
          <a:xfrm>
            <a:off x="3581400" y="6248400"/>
            <a:ext cx="33528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567545" y="3124200"/>
            <a:ext cx="33528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3581400" y="4114800"/>
            <a:ext cx="33528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3581400" y="5181600"/>
            <a:ext cx="33528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543800" y="2209800"/>
            <a:ext cx="990600" cy="434340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DF8BD3FD-155B-4C0E-BAE2-5D53F5811928}" type="slidenum">
              <a:rPr lang="en-US" smtClean="0"/>
              <a:pPr/>
              <a:t>9</a:t>
            </a:fld>
            <a:endParaRPr lang="en-US"/>
          </a:p>
        </p:txBody>
      </p:sp>
    </p:spTree>
    <p:extLst>
      <p:ext uri="{BB962C8B-B14F-4D97-AF65-F5344CB8AC3E}">
        <p14:creationId xmlns:p14="http://schemas.microsoft.com/office/powerpoint/2010/main" xmlns="" val="784028256"/>
      </p:ext>
    </p:extLst>
  </p:cSld>
  <p:clrMapOvr>
    <a:masterClrMapping/>
  </p:clrMapOvr>
  <p:transition spd="slow">
    <p:pull/>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3419</TotalTime>
  <Words>1392</Words>
  <Application>Microsoft Office PowerPoint</Application>
  <PresentationFormat>On-screen Show (4:3)</PresentationFormat>
  <Paragraphs>154</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Title:  Comparison of Training Married Men by two Methods of Pamphlet and Short Message Regarding Premenstrual Syndrome and its Effect on Marital Satisfaction of the Couples in Yazd City  </vt:lpstr>
      <vt:lpstr>Introduction</vt:lpstr>
      <vt:lpstr>Introduction</vt:lpstr>
      <vt:lpstr>Study Aim</vt:lpstr>
      <vt:lpstr>Methods</vt:lpstr>
      <vt:lpstr>Methods</vt:lpstr>
      <vt:lpstr>Measures</vt:lpstr>
      <vt:lpstr>Results</vt:lpstr>
      <vt:lpstr>Table(1):Group Comparison on Pretest and Posttest Measure of Marital Satisfaction, PMS Knowledge, and PMS Practices</vt:lpstr>
      <vt:lpstr>Discussion and Conclusions</vt:lpstr>
      <vt:lpstr>Discussion and Conclusions</vt:lpstr>
      <vt:lpstr>Discussion and Conclusions</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web master</dc:creator>
  <cp:lastModifiedBy>Morovati</cp:lastModifiedBy>
  <cp:revision>163</cp:revision>
  <dcterms:created xsi:type="dcterms:W3CDTF">2015-04-27T09:57:24Z</dcterms:created>
  <dcterms:modified xsi:type="dcterms:W3CDTF">2015-05-15T04:14:04Z</dcterms:modified>
</cp:coreProperties>
</file>