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8"/>
  </p:notesMasterIdLst>
  <p:sldIdLst>
    <p:sldId id="321" r:id="rId3"/>
    <p:sldId id="320" r:id="rId4"/>
    <p:sldId id="347" r:id="rId5"/>
    <p:sldId id="349" r:id="rId6"/>
    <p:sldId id="343" r:id="rId7"/>
    <p:sldId id="348" r:id="rId8"/>
    <p:sldId id="306" r:id="rId9"/>
    <p:sldId id="312" r:id="rId10"/>
    <p:sldId id="317" r:id="rId11"/>
    <p:sldId id="307" r:id="rId12"/>
    <p:sldId id="353" r:id="rId13"/>
    <p:sldId id="302" r:id="rId14"/>
    <p:sldId id="261" r:id="rId15"/>
    <p:sldId id="354" r:id="rId16"/>
    <p:sldId id="323" r:id="rId17"/>
    <p:sldId id="351" r:id="rId18"/>
    <p:sldId id="324" r:id="rId19"/>
    <p:sldId id="350" r:id="rId20"/>
    <p:sldId id="331" r:id="rId21"/>
    <p:sldId id="332" r:id="rId22"/>
    <p:sldId id="337" r:id="rId23"/>
    <p:sldId id="342" r:id="rId24"/>
    <p:sldId id="352" r:id="rId25"/>
    <p:sldId id="358" r:id="rId26"/>
    <p:sldId id="35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399D7E-F169-493F-970A-14FDF98C4FF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fa-IR"/>
        </a:p>
      </dgm:t>
    </dgm:pt>
    <dgm:pt modelId="{BD832E55-1ECB-4D02-A4C9-9CC6DA7A53F4}">
      <dgm:prSet phldrT="[Text]" custT="1"/>
      <dgm:spPr>
        <a:solidFill>
          <a:schemeClr val="accent2">
            <a:lumMod val="50000"/>
          </a:schemeClr>
        </a:solidFill>
      </dgm:spPr>
      <dgm:t>
        <a:bodyPr/>
        <a:lstStyle/>
        <a:p>
          <a:pPr rtl="1"/>
          <a:r>
            <a:rPr lang="en-US" sz="5400" b="1" dirty="0" smtClean="0">
              <a:latin typeface="Times New Roman" pitchFamily="18" charset="0"/>
              <a:cs typeface="Times New Roman" pitchFamily="18" charset="0"/>
            </a:rPr>
            <a:t>Iron</a:t>
          </a:r>
          <a:endParaRPr lang="fa-IR" sz="5400" b="1" dirty="0">
            <a:latin typeface="Times New Roman" pitchFamily="18" charset="0"/>
            <a:cs typeface="Times New Roman" pitchFamily="18" charset="0"/>
          </a:endParaRPr>
        </a:p>
      </dgm:t>
    </dgm:pt>
    <dgm:pt modelId="{D17913EE-5F56-49F6-81A8-74C1B3325435}" type="parTrans" cxnId="{E0B9A280-507A-467E-9B0A-47D752A98113}">
      <dgm:prSet/>
      <dgm:spPr/>
      <dgm:t>
        <a:bodyPr/>
        <a:lstStyle/>
        <a:p>
          <a:pPr rtl="1"/>
          <a:endParaRPr lang="fa-IR"/>
        </a:p>
      </dgm:t>
    </dgm:pt>
    <dgm:pt modelId="{E01E4700-4E97-41FB-A935-AA0BC39BF5C2}" type="sibTrans" cxnId="{E0B9A280-507A-467E-9B0A-47D752A98113}">
      <dgm:prSet/>
      <dgm:spPr/>
      <dgm:t>
        <a:bodyPr/>
        <a:lstStyle/>
        <a:p>
          <a:pPr rtl="1"/>
          <a:endParaRPr lang="fa-IR"/>
        </a:p>
      </dgm:t>
    </dgm:pt>
    <dgm:pt modelId="{BE87E41A-9E07-41A6-BA6B-A246502E1BD1}">
      <dgm:prSet phldrT="[Text]" custT="1"/>
      <dgm:spPr>
        <a:solidFill>
          <a:schemeClr val="accent6">
            <a:lumMod val="40000"/>
            <a:lumOff val="60000"/>
          </a:schemeClr>
        </a:solidFill>
      </dgm:spPr>
      <dgm:t>
        <a:bodyPr/>
        <a:lstStyle/>
        <a:p>
          <a:pPr rtl="1"/>
          <a:r>
            <a:rPr lang="en-US" sz="4800" dirty="0" smtClean="0">
              <a:solidFill>
                <a:schemeClr val="tx1"/>
              </a:solidFill>
              <a:latin typeface="Times New Roman" pitchFamily="18" charset="0"/>
              <a:cs typeface="Times New Roman" pitchFamily="18" charset="0"/>
            </a:rPr>
            <a:t>Iron deficiency anemia</a:t>
          </a:r>
          <a:endParaRPr lang="fa-IR" sz="4800" dirty="0">
            <a:solidFill>
              <a:schemeClr val="tx1"/>
            </a:solidFill>
            <a:latin typeface="Times New Roman" pitchFamily="18" charset="0"/>
            <a:cs typeface="Times New Roman" pitchFamily="18" charset="0"/>
          </a:endParaRPr>
        </a:p>
      </dgm:t>
    </dgm:pt>
    <dgm:pt modelId="{2FFCE9E1-9FC6-42D4-9EB9-797DCB6AAA69}" type="parTrans" cxnId="{B4A83A09-E498-4F6C-8A04-86BF1C7B725D}">
      <dgm:prSet/>
      <dgm:spPr/>
      <dgm:t>
        <a:bodyPr/>
        <a:lstStyle/>
        <a:p>
          <a:pPr rtl="1"/>
          <a:endParaRPr lang="fa-IR"/>
        </a:p>
      </dgm:t>
    </dgm:pt>
    <dgm:pt modelId="{A0C1B220-A3B2-4C03-ACAD-BC0EAE0F3F00}" type="sibTrans" cxnId="{B4A83A09-E498-4F6C-8A04-86BF1C7B725D}">
      <dgm:prSet/>
      <dgm:spPr/>
      <dgm:t>
        <a:bodyPr/>
        <a:lstStyle/>
        <a:p>
          <a:pPr rtl="1"/>
          <a:endParaRPr lang="fa-IR"/>
        </a:p>
      </dgm:t>
    </dgm:pt>
    <dgm:pt modelId="{12BDC91B-4AC1-43ED-BDA4-3095C9AE8F1C}">
      <dgm:prSet phldrT="[Text]"/>
      <dgm:spPr>
        <a:solidFill>
          <a:schemeClr val="accent6">
            <a:lumMod val="40000"/>
            <a:lumOff val="60000"/>
          </a:schemeClr>
        </a:solidFill>
      </dgm:spPr>
      <dgm:t>
        <a:bodyPr/>
        <a:lstStyle/>
        <a:p>
          <a:pPr rtl="1"/>
          <a:r>
            <a:rPr lang="en-US" dirty="0" smtClean="0">
              <a:solidFill>
                <a:schemeClr val="tx1"/>
              </a:solidFill>
              <a:latin typeface="Times New Roman" pitchFamily="18" charset="0"/>
              <a:cs typeface="Times New Roman" pitchFamily="18" charset="0"/>
            </a:rPr>
            <a:t>Iron deficiency</a:t>
          </a:r>
          <a:endParaRPr lang="fa-IR" dirty="0">
            <a:solidFill>
              <a:schemeClr val="tx1"/>
            </a:solidFill>
            <a:latin typeface="Times New Roman" pitchFamily="18" charset="0"/>
            <a:cs typeface="Times New Roman" pitchFamily="18" charset="0"/>
          </a:endParaRPr>
        </a:p>
      </dgm:t>
    </dgm:pt>
    <dgm:pt modelId="{517C0D23-66E8-4870-8A1A-F8D830D80B64}" type="parTrans" cxnId="{1679E68C-1769-40BA-9FE5-AE9E152F9B68}">
      <dgm:prSet/>
      <dgm:spPr/>
      <dgm:t>
        <a:bodyPr/>
        <a:lstStyle/>
        <a:p>
          <a:pPr rtl="1"/>
          <a:endParaRPr lang="fa-IR"/>
        </a:p>
      </dgm:t>
    </dgm:pt>
    <dgm:pt modelId="{BB27454C-7E40-4132-9B16-9784B4A8E9A6}" type="sibTrans" cxnId="{1679E68C-1769-40BA-9FE5-AE9E152F9B68}">
      <dgm:prSet/>
      <dgm:spPr/>
      <dgm:t>
        <a:bodyPr/>
        <a:lstStyle/>
        <a:p>
          <a:pPr rtl="1"/>
          <a:endParaRPr lang="fa-IR"/>
        </a:p>
      </dgm:t>
    </dgm:pt>
    <dgm:pt modelId="{97468D66-50C9-4973-AA5D-8A6771BDC644}" type="pres">
      <dgm:prSet presAssocID="{A1399D7E-F169-493F-970A-14FDF98C4FFC}" presName="hierChild1" presStyleCnt="0">
        <dgm:presLayoutVars>
          <dgm:orgChart val="1"/>
          <dgm:chPref val="1"/>
          <dgm:dir/>
          <dgm:animOne val="branch"/>
          <dgm:animLvl val="lvl"/>
          <dgm:resizeHandles/>
        </dgm:presLayoutVars>
      </dgm:prSet>
      <dgm:spPr/>
    </dgm:pt>
    <dgm:pt modelId="{FC015C44-D3ED-434D-9638-EFBF43643037}" type="pres">
      <dgm:prSet presAssocID="{BD832E55-1ECB-4D02-A4C9-9CC6DA7A53F4}" presName="hierRoot1" presStyleCnt="0">
        <dgm:presLayoutVars>
          <dgm:hierBranch val="init"/>
        </dgm:presLayoutVars>
      </dgm:prSet>
      <dgm:spPr/>
    </dgm:pt>
    <dgm:pt modelId="{AF7E0054-7168-40C7-B8EB-76F455777D29}" type="pres">
      <dgm:prSet presAssocID="{BD832E55-1ECB-4D02-A4C9-9CC6DA7A53F4}" presName="rootComposite1" presStyleCnt="0"/>
      <dgm:spPr/>
    </dgm:pt>
    <dgm:pt modelId="{9FB9DFE1-FEB4-49BC-BC86-B2E7A83ED827}" type="pres">
      <dgm:prSet presAssocID="{BD832E55-1ECB-4D02-A4C9-9CC6DA7A53F4}" presName="rootText1" presStyleLbl="node0" presStyleIdx="0" presStyleCnt="1">
        <dgm:presLayoutVars>
          <dgm:chPref val="3"/>
        </dgm:presLayoutVars>
      </dgm:prSet>
      <dgm:spPr/>
      <dgm:t>
        <a:bodyPr/>
        <a:lstStyle/>
        <a:p>
          <a:pPr rtl="1"/>
          <a:endParaRPr lang="fa-IR"/>
        </a:p>
      </dgm:t>
    </dgm:pt>
    <dgm:pt modelId="{4B054DFE-BA2D-4BD3-91B2-4D8E68CC8652}" type="pres">
      <dgm:prSet presAssocID="{BD832E55-1ECB-4D02-A4C9-9CC6DA7A53F4}" presName="rootConnector1" presStyleLbl="node1" presStyleIdx="0" presStyleCnt="0"/>
      <dgm:spPr/>
    </dgm:pt>
    <dgm:pt modelId="{ECEAE822-44FD-4BA6-AB4F-0310DCE49FDC}" type="pres">
      <dgm:prSet presAssocID="{BD832E55-1ECB-4D02-A4C9-9CC6DA7A53F4}" presName="hierChild2" presStyleCnt="0"/>
      <dgm:spPr/>
    </dgm:pt>
    <dgm:pt modelId="{332420D9-F7EB-4870-B9B7-2146E9E0E12C}" type="pres">
      <dgm:prSet presAssocID="{517C0D23-66E8-4870-8A1A-F8D830D80B64}" presName="Name37" presStyleLbl="parChTrans1D2" presStyleIdx="0" presStyleCnt="2"/>
      <dgm:spPr/>
    </dgm:pt>
    <dgm:pt modelId="{04861B3F-8220-4D04-B5D8-989E84821FF7}" type="pres">
      <dgm:prSet presAssocID="{12BDC91B-4AC1-43ED-BDA4-3095C9AE8F1C}" presName="hierRoot2" presStyleCnt="0">
        <dgm:presLayoutVars>
          <dgm:hierBranch val="init"/>
        </dgm:presLayoutVars>
      </dgm:prSet>
      <dgm:spPr/>
    </dgm:pt>
    <dgm:pt modelId="{D13A3823-5F75-4301-A51C-7349B7B3F362}" type="pres">
      <dgm:prSet presAssocID="{12BDC91B-4AC1-43ED-BDA4-3095C9AE8F1C}" presName="rootComposite" presStyleCnt="0"/>
      <dgm:spPr/>
    </dgm:pt>
    <dgm:pt modelId="{8564607B-64C8-462D-9CD7-D39CBAF84EF4}" type="pres">
      <dgm:prSet presAssocID="{12BDC91B-4AC1-43ED-BDA4-3095C9AE8F1C}" presName="rootText" presStyleLbl="node2" presStyleIdx="0" presStyleCnt="2" custScaleX="259273" custScaleY="308103">
        <dgm:presLayoutVars>
          <dgm:chPref val="3"/>
        </dgm:presLayoutVars>
      </dgm:prSet>
      <dgm:spPr/>
      <dgm:t>
        <a:bodyPr/>
        <a:lstStyle/>
        <a:p>
          <a:pPr rtl="1"/>
          <a:endParaRPr lang="fa-IR"/>
        </a:p>
      </dgm:t>
    </dgm:pt>
    <dgm:pt modelId="{04C0E3AA-D625-4318-BC85-7DEEF91F544C}" type="pres">
      <dgm:prSet presAssocID="{12BDC91B-4AC1-43ED-BDA4-3095C9AE8F1C}" presName="rootConnector" presStyleLbl="node2" presStyleIdx="0" presStyleCnt="2"/>
      <dgm:spPr/>
    </dgm:pt>
    <dgm:pt modelId="{CCA0F81E-D076-4C51-B1E7-2C115AA7D6E9}" type="pres">
      <dgm:prSet presAssocID="{12BDC91B-4AC1-43ED-BDA4-3095C9AE8F1C}" presName="hierChild4" presStyleCnt="0"/>
      <dgm:spPr/>
    </dgm:pt>
    <dgm:pt modelId="{DD2CC3B6-C78C-481D-BC6A-1728067F10BA}" type="pres">
      <dgm:prSet presAssocID="{12BDC91B-4AC1-43ED-BDA4-3095C9AE8F1C}" presName="hierChild5" presStyleCnt="0"/>
      <dgm:spPr/>
    </dgm:pt>
    <dgm:pt modelId="{9D29635F-A09D-460A-8701-087D88D6EBEF}" type="pres">
      <dgm:prSet presAssocID="{2FFCE9E1-9FC6-42D4-9EB9-797DCB6AAA69}" presName="Name37" presStyleLbl="parChTrans1D2" presStyleIdx="1" presStyleCnt="2"/>
      <dgm:spPr/>
    </dgm:pt>
    <dgm:pt modelId="{B6FC25A8-6627-454C-BD7E-91DC965630E3}" type="pres">
      <dgm:prSet presAssocID="{BE87E41A-9E07-41A6-BA6B-A246502E1BD1}" presName="hierRoot2" presStyleCnt="0">
        <dgm:presLayoutVars>
          <dgm:hierBranch val="init"/>
        </dgm:presLayoutVars>
      </dgm:prSet>
      <dgm:spPr/>
    </dgm:pt>
    <dgm:pt modelId="{9D3B9208-A1C1-4D80-BA08-9415E9BB02FA}" type="pres">
      <dgm:prSet presAssocID="{BE87E41A-9E07-41A6-BA6B-A246502E1BD1}" presName="rootComposite" presStyleCnt="0"/>
      <dgm:spPr/>
    </dgm:pt>
    <dgm:pt modelId="{1A6159B0-70BF-43C7-BC41-66275B434DEB}" type="pres">
      <dgm:prSet presAssocID="{BE87E41A-9E07-41A6-BA6B-A246502E1BD1}" presName="rootText" presStyleLbl="node2" presStyleIdx="1" presStyleCnt="2" custScaleX="259273" custScaleY="314784">
        <dgm:presLayoutVars>
          <dgm:chPref val="3"/>
        </dgm:presLayoutVars>
      </dgm:prSet>
      <dgm:spPr/>
      <dgm:t>
        <a:bodyPr/>
        <a:lstStyle/>
        <a:p>
          <a:pPr rtl="1"/>
          <a:endParaRPr lang="fa-IR"/>
        </a:p>
      </dgm:t>
    </dgm:pt>
    <dgm:pt modelId="{C19247A6-76DF-451E-991E-7B504B3B0F71}" type="pres">
      <dgm:prSet presAssocID="{BE87E41A-9E07-41A6-BA6B-A246502E1BD1}" presName="rootConnector" presStyleLbl="node2" presStyleIdx="1" presStyleCnt="2"/>
      <dgm:spPr/>
    </dgm:pt>
    <dgm:pt modelId="{EED583B3-5887-461F-A0DA-D92257D737ED}" type="pres">
      <dgm:prSet presAssocID="{BE87E41A-9E07-41A6-BA6B-A246502E1BD1}" presName="hierChild4" presStyleCnt="0"/>
      <dgm:spPr/>
    </dgm:pt>
    <dgm:pt modelId="{B85407B6-1CB7-491F-B067-3C5B807131EF}" type="pres">
      <dgm:prSet presAssocID="{BE87E41A-9E07-41A6-BA6B-A246502E1BD1}" presName="hierChild5" presStyleCnt="0"/>
      <dgm:spPr/>
    </dgm:pt>
    <dgm:pt modelId="{B198A50B-F059-418F-9204-D3DFC094E6F4}" type="pres">
      <dgm:prSet presAssocID="{BD832E55-1ECB-4D02-A4C9-9CC6DA7A53F4}" presName="hierChild3" presStyleCnt="0"/>
      <dgm:spPr/>
    </dgm:pt>
  </dgm:ptLst>
  <dgm:cxnLst>
    <dgm:cxn modelId="{0C27AA4C-BF7B-44BF-A025-03618621F6CB}" type="presOf" srcId="{517C0D23-66E8-4870-8A1A-F8D830D80B64}" destId="{332420D9-F7EB-4870-B9B7-2146E9E0E12C}" srcOrd="0" destOrd="0" presId="urn:microsoft.com/office/officeart/2005/8/layout/orgChart1"/>
    <dgm:cxn modelId="{125113B0-BBD6-4B9B-9E45-E4A84D98A41D}" type="presOf" srcId="{12BDC91B-4AC1-43ED-BDA4-3095C9AE8F1C}" destId="{8564607B-64C8-462D-9CD7-D39CBAF84EF4}" srcOrd="0" destOrd="0" presId="urn:microsoft.com/office/officeart/2005/8/layout/orgChart1"/>
    <dgm:cxn modelId="{1E726B4E-B539-4FF0-8254-002938D9FCC5}" type="presOf" srcId="{A1399D7E-F169-493F-970A-14FDF98C4FFC}" destId="{97468D66-50C9-4973-AA5D-8A6771BDC644}" srcOrd="0" destOrd="0" presId="urn:microsoft.com/office/officeart/2005/8/layout/orgChart1"/>
    <dgm:cxn modelId="{E0B9A280-507A-467E-9B0A-47D752A98113}" srcId="{A1399D7E-F169-493F-970A-14FDF98C4FFC}" destId="{BD832E55-1ECB-4D02-A4C9-9CC6DA7A53F4}" srcOrd="0" destOrd="0" parTransId="{D17913EE-5F56-49F6-81A8-74C1B3325435}" sibTransId="{E01E4700-4E97-41FB-A935-AA0BC39BF5C2}"/>
    <dgm:cxn modelId="{1A82E45B-D611-4FEA-93BB-7120A45F02D7}" type="presOf" srcId="{2FFCE9E1-9FC6-42D4-9EB9-797DCB6AAA69}" destId="{9D29635F-A09D-460A-8701-087D88D6EBEF}" srcOrd="0" destOrd="0" presId="urn:microsoft.com/office/officeart/2005/8/layout/orgChart1"/>
    <dgm:cxn modelId="{B4A83A09-E498-4F6C-8A04-86BF1C7B725D}" srcId="{BD832E55-1ECB-4D02-A4C9-9CC6DA7A53F4}" destId="{BE87E41A-9E07-41A6-BA6B-A246502E1BD1}" srcOrd="1" destOrd="0" parTransId="{2FFCE9E1-9FC6-42D4-9EB9-797DCB6AAA69}" sibTransId="{A0C1B220-A3B2-4C03-ACAD-BC0EAE0F3F00}"/>
    <dgm:cxn modelId="{D2EEF3AE-9848-4042-99EC-46FEF8D7BD9A}" type="presOf" srcId="{BD832E55-1ECB-4D02-A4C9-9CC6DA7A53F4}" destId="{9FB9DFE1-FEB4-49BC-BC86-B2E7A83ED827}" srcOrd="0" destOrd="0" presId="urn:microsoft.com/office/officeart/2005/8/layout/orgChart1"/>
    <dgm:cxn modelId="{B306CF14-B5F9-460A-8A73-327AB0124638}" type="presOf" srcId="{BE87E41A-9E07-41A6-BA6B-A246502E1BD1}" destId="{C19247A6-76DF-451E-991E-7B504B3B0F71}" srcOrd="1" destOrd="0" presId="urn:microsoft.com/office/officeart/2005/8/layout/orgChart1"/>
    <dgm:cxn modelId="{1679E68C-1769-40BA-9FE5-AE9E152F9B68}" srcId="{BD832E55-1ECB-4D02-A4C9-9CC6DA7A53F4}" destId="{12BDC91B-4AC1-43ED-BDA4-3095C9AE8F1C}" srcOrd="0" destOrd="0" parTransId="{517C0D23-66E8-4870-8A1A-F8D830D80B64}" sibTransId="{BB27454C-7E40-4132-9B16-9784B4A8E9A6}"/>
    <dgm:cxn modelId="{2D40521B-A36E-4330-AB4D-A61353EF24E4}" type="presOf" srcId="{BE87E41A-9E07-41A6-BA6B-A246502E1BD1}" destId="{1A6159B0-70BF-43C7-BC41-66275B434DEB}" srcOrd="0" destOrd="0" presId="urn:microsoft.com/office/officeart/2005/8/layout/orgChart1"/>
    <dgm:cxn modelId="{547E6467-65C7-45EF-9531-1BAF08D2D2C2}" type="presOf" srcId="{BD832E55-1ECB-4D02-A4C9-9CC6DA7A53F4}" destId="{4B054DFE-BA2D-4BD3-91B2-4D8E68CC8652}" srcOrd="1" destOrd="0" presId="urn:microsoft.com/office/officeart/2005/8/layout/orgChart1"/>
    <dgm:cxn modelId="{B26199B6-814A-4D05-A78C-0239EC05C856}" type="presOf" srcId="{12BDC91B-4AC1-43ED-BDA4-3095C9AE8F1C}" destId="{04C0E3AA-D625-4318-BC85-7DEEF91F544C}" srcOrd="1" destOrd="0" presId="urn:microsoft.com/office/officeart/2005/8/layout/orgChart1"/>
    <dgm:cxn modelId="{074489C7-B80B-47BA-8D11-B882ACD6DC99}" type="presParOf" srcId="{97468D66-50C9-4973-AA5D-8A6771BDC644}" destId="{FC015C44-D3ED-434D-9638-EFBF43643037}" srcOrd="0" destOrd="0" presId="urn:microsoft.com/office/officeart/2005/8/layout/orgChart1"/>
    <dgm:cxn modelId="{1D06E1ED-5C99-4D06-BD5A-C7B99A41DF46}" type="presParOf" srcId="{FC015C44-D3ED-434D-9638-EFBF43643037}" destId="{AF7E0054-7168-40C7-B8EB-76F455777D29}" srcOrd="0" destOrd="0" presId="urn:microsoft.com/office/officeart/2005/8/layout/orgChart1"/>
    <dgm:cxn modelId="{0CCA9963-52D5-4CC4-AA73-1F0D86C2421F}" type="presParOf" srcId="{AF7E0054-7168-40C7-B8EB-76F455777D29}" destId="{9FB9DFE1-FEB4-49BC-BC86-B2E7A83ED827}" srcOrd="0" destOrd="0" presId="urn:microsoft.com/office/officeart/2005/8/layout/orgChart1"/>
    <dgm:cxn modelId="{9E69D72A-A283-410B-A65D-1B27500041E9}" type="presParOf" srcId="{AF7E0054-7168-40C7-B8EB-76F455777D29}" destId="{4B054DFE-BA2D-4BD3-91B2-4D8E68CC8652}" srcOrd="1" destOrd="0" presId="urn:microsoft.com/office/officeart/2005/8/layout/orgChart1"/>
    <dgm:cxn modelId="{7FDFEF4C-A482-45DD-8AB2-86AC5E5FF10B}" type="presParOf" srcId="{FC015C44-D3ED-434D-9638-EFBF43643037}" destId="{ECEAE822-44FD-4BA6-AB4F-0310DCE49FDC}" srcOrd="1" destOrd="0" presId="urn:microsoft.com/office/officeart/2005/8/layout/orgChart1"/>
    <dgm:cxn modelId="{EC74700B-57F4-4EA0-9101-03ABB98933FE}" type="presParOf" srcId="{ECEAE822-44FD-4BA6-AB4F-0310DCE49FDC}" destId="{332420D9-F7EB-4870-B9B7-2146E9E0E12C}" srcOrd="0" destOrd="0" presId="urn:microsoft.com/office/officeart/2005/8/layout/orgChart1"/>
    <dgm:cxn modelId="{7EE8D120-00DD-4E0A-85D2-676C0BEC6E06}" type="presParOf" srcId="{ECEAE822-44FD-4BA6-AB4F-0310DCE49FDC}" destId="{04861B3F-8220-4D04-B5D8-989E84821FF7}" srcOrd="1" destOrd="0" presId="urn:microsoft.com/office/officeart/2005/8/layout/orgChart1"/>
    <dgm:cxn modelId="{768855B0-082B-4ECA-95E1-C67E795FA518}" type="presParOf" srcId="{04861B3F-8220-4D04-B5D8-989E84821FF7}" destId="{D13A3823-5F75-4301-A51C-7349B7B3F362}" srcOrd="0" destOrd="0" presId="urn:microsoft.com/office/officeart/2005/8/layout/orgChart1"/>
    <dgm:cxn modelId="{65CD1958-9E00-4976-A472-06C4BD19C83B}" type="presParOf" srcId="{D13A3823-5F75-4301-A51C-7349B7B3F362}" destId="{8564607B-64C8-462D-9CD7-D39CBAF84EF4}" srcOrd="0" destOrd="0" presId="urn:microsoft.com/office/officeart/2005/8/layout/orgChart1"/>
    <dgm:cxn modelId="{BAA4FA1A-14E8-4AE5-86B7-8E299CE5E08B}" type="presParOf" srcId="{D13A3823-5F75-4301-A51C-7349B7B3F362}" destId="{04C0E3AA-D625-4318-BC85-7DEEF91F544C}" srcOrd="1" destOrd="0" presId="urn:microsoft.com/office/officeart/2005/8/layout/orgChart1"/>
    <dgm:cxn modelId="{601BD610-800A-4B44-A8C4-37D949194451}" type="presParOf" srcId="{04861B3F-8220-4D04-B5D8-989E84821FF7}" destId="{CCA0F81E-D076-4C51-B1E7-2C115AA7D6E9}" srcOrd="1" destOrd="0" presId="urn:microsoft.com/office/officeart/2005/8/layout/orgChart1"/>
    <dgm:cxn modelId="{D0D03320-FC49-4662-BF8D-4274E8142F05}" type="presParOf" srcId="{04861B3F-8220-4D04-B5D8-989E84821FF7}" destId="{DD2CC3B6-C78C-481D-BC6A-1728067F10BA}" srcOrd="2" destOrd="0" presId="urn:microsoft.com/office/officeart/2005/8/layout/orgChart1"/>
    <dgm:cxn modelId="{86D0BC80-075E-4558-86A0-649FCB8C3980}" type="presParOf" srcId="{ECEAE822-44FD-4BA6-AB4F-0310DCE49FDC}" destId="{9D29635F-A09D-460A-8701-087D88D6EBEF}" srcOrd="2" destOrd="0" presId="urn:microsoft.com/office/officeart/2005/8/layout/orgChart1"/>
    <dgm:cxn modelId="{32EDE212-0002-4B87-9CB1-0DCA18455DAC}" type="presParOf" srcId="{ECEAE822-44FD-4BA6-AB4F-0310DCE49FDC}" destId="{B6FC25A8-6627-454C-BD7E-91DC965630E3}" srcOrd="3" destOrd="0" presId="urn:microsoft.com/office/officeart/2005/8/layout/orgChart1"/>
    <dgm:cxn modelId="{E2BDB696-5085-404A-B267-312C01FA7E36}" type="presParOf" srcId="{B6FC25A8-6627-454C-BD7E-91DC965630E3}" destId="{9D3B9208-A1C1-4D80-BA08-9415E9BB02FA}" srcOrd="0" destOrd="0" presId="urn:microsoft.com/office/officeart/2005/8/layout/orgChart1"/>
    <dgm:cxn modelId="{86068C2D-8706-4C8E-B4B4-794432504D2E}" type="presParOf" srcId="{9D3B9208-A1C1-4D80-BA08-9415E9BB02FA}" destId="{1A6159B0-70BF-43C7-BC41-66275B434DEB}" srcOrd="0" destOrd="0" presId="urn:microsoft.com/office/officeart/2005/8/layout/orgChart1"/>
    <dgm:cxn modelId="{1A3E66B9-6A7F-4E19-A22F-9023BC14725A}" type="presParOf" srcId="{9D3B9208-A1C1-4D80-BA08-9415E9BB02FA}" destId="{C19247A6-76DF-451E-991E-7B504B3B0F71}" srcOrd="1" destOrd="0" presId="urn:microsoft.com/office/officeart/2005/8/layout/orgChart1"/>
    <dgm:cxn modelId="{39918E1F-3B0F-4576-9F25-781045898496}" type="presParOf" srcId="{B6FC25A8-6627-454C-BD7E-91DC965630E3}" destId="{EED583B3-5887-461F-A0DA-D92257D737ED}" srcOrd="1" destOrd="0" presId="urn:microsoft.com/office/officeart/2005/8/layout/orgChart1"/>
    <dgm:cxn modelId="{6DC634C9-3022-4A3B-87C7-0EB441EA8B5C}" type="presParOf" srcId="{B6FC25A8-6627-454C-BD7E-91DC965630E3}" destId="{B85407B6-1CB7-491F-B067-3C5B807131EF}" srcOrd="2" destOrd="0" presId="urn:microsoft.com/office/officeart/2005/8/layout/orgChart1"/>
    <dgm:cxn modelId="{DE74BAFC-9064-4F81-B3F7-B239DE1C94AC}" type="presParOf" srcId="{FC015C44-D3ED-434D-9638-EFBF43643037}" destId="{B198A50B-F059-418F-9204-D3DFC094E6F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9635F-A09D-460A-8701-087D88D6EBEF}">
      <dsp:nvSpPr>
        <dsp:cNvPr id="0" name=""/>
        <dsp:cNvSpPr/>
      </dsp:nvSpPr>
      <dsp:spPr>
        <a:xfrm>
          <a:off x="3962400" y="1877000"/>
          <a:ext cx="2057208" cy="308280"/>
        </a:xfrm>
        <a:custGeom>
          <a:avLst/>
          <a:gdLst/>
          <a:ahLst/>
          <a:cxnLst/>
          <a:rect l="0" t="0" r="0" b="0"/>
          <a:pathLst>
            <a:path>
              <a:moveTo>
                <a:pt x="0" y="0"/>
              </a:moveTo>
              <a:lnTo>
                <a:pt x="0" y="154140"/>
              </a:lnTo>
              <a:lnTo>
                <a:pt x="2057208" y="154140"/>
              </a:lnTo>
              <a:lnTo>
                <a:pt x="2057208" y="308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2420D9-F7EB-4870-B9B7-2146E9E0E12C}">
      <dsp:nvSpPr>
        <dsp:cNvPr id="0" name=""/>
        <dsp:cNvSpPr/>
      </dsp:nvSpPr>
      <dsp:spPr>
        <a:xfrm>
          <a:off x="1905191" y="1877000"/>
          <a:ext cx="2057208" cy="308280"/>
        </a:xfrm>
        <a:custGeom>
          <a:avLst/>
          <a:gdLst/>
          <a:ahLst/>
          <a:cxnLst/>
          <a:rect l="0" t="0" r="0" b="0"/>
          <a:pathLst>
            <a:path>
              <a:moveTo>
                <a:pt x="2057208" y="0"/>
              </a:moveTo>
              <a:lnTo>
                <a:pt x="2057208" y="154140"/>
              </a:lnTo>
              <a:lnTo>
                <a:pt x="0" y="154140"/>
              </a:lnTo>
              <a:lnTo>
                <a:pt x="0" y="308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B9DFE1-FEB4-49BC-BC86-B2E7A83ED827}">
      <dsp:nvSpPr>
        <dsp:cNvPr id="0" name=""/>
        <dsp:cNvSpPr/>
      </dsp:nvSpPr>
      <dsp:spPr>
        <a:xfrm>
          <a:off x="3228398" y="1142998"/>
          <a:ext cx="1468003" cy="734001"/>
        </a:xfrm>
        <a:prstGeom prst="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rtl="1">
            <a:lnSpc>
              <a:spcPct val="90000"/>
            </a:lnSpc>
            <a:spcBef>
              <a:spcPct val="0"/>
            </a:spcBef>
            <a:spcAft>
              <a:spcPct val="35000"/>
            </a:spcAft>
          </a:pPr>
          <a:r>
            <a:rPr lang="en-US" sz="5400" b="1" kern="1200" dirty="0" smtClean="0">
              <a:latin typeface="Times New Roman" pitchFamily="18" charset="0"/>
              <a:cs typeface="Times New Roman" pitchFamily="18" charset="0"/>
            </a:rPr>
            <a:t>Iron</a:t>
          </a:r>
          <a:endParaRPr lang="fa-IR" sz="5400" b="1" kern="1200" dirty="0">
            <a:latin typeface="Times New Roman" pitchFamily="18" charset="0"/>
            <a:cs typeface="Times New Roman" pitchFamily="18" charset="0"/>
          </a:endParaRPr>
        </a:p>
      </dsp:txBody>
      <dsp:txXfrm>
        <a:off x="3228398" y="1142998"/>
        <a:ext cx="1468003" cy="734001"/>
      </dsp:txXfrm>
    </dsp:sp>
    <dsp:sp modelId="{8564607B-64C8-462D-9CD7-D39CBAF84EF4}">
      <dsp:nvSpPr>
        <dsp:cNvPr id="0" name=""/>
        <dsp:cNvSpPr/>
      </dsp:nvSpPr>
      <dsp:spPr>
        <a:xfrm>
          <a:off x="2123" y="2185281"/>
          <a:ext cx="3806136" cy="2261481"/>
        </a:xfrm>
        <a:prstGeom prst="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en-US" sz="6500" kern="1200" dirty="0" smtClean="0">
              <a:solidFill>
                <a:schemeClr val="tx1"/>
              </a:solidFill>
              <a:latin typeface="Times New Roman" pitchFamily="18" charset="0"/>
              <a:cs typeface="Times New Roman" pitchFamily="18" charset="0"/>
            </a:rPr>
            <a:t>Iron deficiency</a:t>
          </a:r>
          <a:endParaRPr lang="fa-IR" sz="6500" kern="1200" dirty="0">
            <a:solidFill>
              <a:schemeClr val="tx1"/>
            </a:solidFill>
            <a:latin typeface="Times New Roman" pitchFamily="18" charset="0"/>
            <a:cs typeface="Times New Roman" pitchFamily="18" charset="0"/>
          </a:endParaRPr>
        </a:p>
      </dsp:txBody>
      <dsp:txXfrm>
        <a:off x="2123" y="2185281"/>
        <a:ext cx="3806136" cy="2261481"/>
      </dsp:txXfrm>
    </dsp:sp>
    <dsp:sp modelId="{1A6159B0-70BF-43C7-BC41-66275B434DEB}">
      <dsp:nvSpPr>
        <dsp:cNvPr id="0" name=""/>
        <dsp:cNvSpPr/>
      </dsp:nvSpPr>
      <dsp:spPr>
        <a:xfrm>
          <a:off x="4116540" y="2185281"/>
          <a:ext cx="3806136" cy="2310519"/>
        </a:xfrm>
        <a:prstGeom prst="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1">
            <a:lnSpc>
              <a:spcPct val="90000"/>
            </a:lnSpc>
            <a:spcBef>
              <a:spcPct val="0"/>
            </a:spcBef>
            <a:spcAft>
              <a:spcPct val="35000"/>
            </a:spcAft>
          </a:pPr>
          <a:r>
            <a:rPr lang="en-US" sz="4800" kern="1200" dirty="0" smtClean="0">
              <a:solidFill>
                <a:schemeClr val="tx1"/>
              </a:solidFill>
              <a:latin typeface="Times New Roman" pitchFamily="18" charset="0"/>
              <a:cs typeface="Times New Roman" pitchFamily="18" charset="0"/>
            </a:rPr>
            <a:t>Iron deficiency anemia</a:t>
          </a:r>
          <a:endParaRPr lang="fa-IR" sz="4800" kern="1200" dirty="0">
            <a:solidFill>
              <a:schemeClr val="tx1"/>
            </a:solidFill>
            <a:latin typeface="Times New Roman" pitchFamily="18" charset="0"/>
            <a:cs typeface="Times New Roman" pitchFamily="18" charset="0"/>
          </a:endParaRPr>
        </a:p>
      </dsp:txBody>
      <dsp:txXfrm>
        <a:off x="4116540" y="2185281"/>
        <a:ext cx="3806136" cy="231051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D76A4D-CE32-438D-A9B4-D0ACFD1334D6}" type="datetimeFigureOut">
              <a:rPr lang="en-US" smtClean="0"/>
              <a:pPr/>
              <a:t>5/18/2015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098F15-DEAC-4B08-B5AD-B7841817B2A6}" type="slidenum">
              <a:rPr lang="en-US" smtClean="0"/>
              <a:pPr/>
              <a:t>‹#›</a:t>
            </a:fld>
            <a:endParaRPr lang="en-US"/>
          </a:p>
        </p:txBody>
      </p:sp>
    </p:spTree>
    <p:extLst>
      <p:ext uri="{BB962C8B-B14F-4D97-AF65-F5344CB8AC3E}">
        <p14:creationId xmlns:p14="http://schemas.microsoft.com/office/powerpoint/2010/main" val="1816193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78992E-3A47-43CC-9489-33E28A37CD17}"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D07EB-F595-4F13-B8F5-215152E1D99B}"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CA4B2-0A31-44A4-BE4E-4AA169E322E8}"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7F52B75E-4494-406B-9D32-681D54E254F5}"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255F3C7-7497-48C0-AB6F-819F90F6D1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08721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C5052C9-1BDD-4442-9292-F87EFC1CF05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62661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30AE4CB-6D98-48E4-AE29-8F3A611124A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21857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4611A3-C8C8-4EC2-8F1E-E7096D2BBC3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76754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9AE2DF0-2D0B-4B6D-82CF-34FF7186026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17061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C4717A9-ECAB-4A2D-9692-324C2CE0990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56303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7CE8B00-932D-4D5F-8941-C4AE528AD7C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2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BF944-D276-4E99-AF12-5D80067BD613}"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9BAD602-8D4C-48D0-90CC-293D8FA7E2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760697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DD01DDA-5390-4C17-8AA8-22418496EDC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21089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3B12917-B9D5-42E9-8700-7AD7EF2CD8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00386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3344B8D-20C6-4D70-9F01-F52106D56A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63799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59CDFA3-7016-4CFB-AE5D-EE356129599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8051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F661C-8BCD-4BA5-8BCF-925B74ECC248}" type="datetime1">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2D8346-4654-4901-B5CE-3EB6FE482900}" type="datetime1">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E34E74-DE26-4851-AF28-A243C03FB0F1}" type="datetime1">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AA2036-2294-4BE8-A016-74A76FD0F658}" type="datetime1">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708EF-1AC5-4E08-9DB8-4A0F465F64EA}" type="datetime1">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BAF0D-8713-4EA0-A014-CFF146172219}" type="datetime1">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297FD-AE81-4826-B475-4161071B3F3E}" type="datetime1">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D2207-72B4-434E-ACE7-F062AD4F0C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46EFC-3878-4D4E-8715-DF482B641279}" type="datetime1">
              <a:rPr lang="en-US" smtClean="0"/>
              <a:pPr/>
              <a:t>5/18/2015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D2207-72B4-434E-ACE7-F062AD4F0C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FD898D9-B9A9-4BB1-AACC-70A36F7A0CA0}" type="slidenum">
              <a:rPr lang="en-US" smtClean="0">
                <a:solidFill>
                  <a:srgbClr val="000000"/>
                </a:solidFill>
              </a:rPr>
              <a:pPr fontAlgn="base">
                <a:spcBef>
                  <a:spcPct val="0"/>
                </a:spcBef>
                <a:spcAft>
                  <a:spcPct val="0"/>
                </a:spcAft>
              </a:pPr>
              <a:t>‹#›</a:t>
            </a:fld>
            <a:endParaRPr lang="en-US" smtClean="0">
              <a:solidFill>
                <a:srgbClr val="000000"/>
              </a:solidFill>
            </a:endParaRPr>
          </a:p>
        </p:txBody>
      </p:sp>
    </p:spTree>
    <p:extLst>
      <p:ext uri="{BB962C8B-B14F-4D97-AF65-F5344CB8AC3E}">
        <p14:creationId xmlns:p14="http://schemas.microsoft.com/office/powerpoint/2010/main" val="30601057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4638"/>
            <a:ext cx="8229600" cy="6354762"/>
          </a:xfrm>
          <a:gradFill rotWithShape="1">
            <a:gsLst>
              <a:gs pos="0">
                <a:srgbClr val="CCFF99"/>
              </a:gs>
              <a:gs pos="100000">
                <a:srgbClr val="CCFF99">
                  <a:gamma/>
                  <a:shade val="46275"/>
                  <a:invGamma/>
                </a:srgbClr>
              </a:gs>
            </a:gsLst>
            <a:path path="shape">
              <a:fillToRect l="50000" t="50000" r="50000" b="50000"/>
            </a:path>
          </a:gradFill>
        </p:spPr>
        <p:txBody>
          <a:bodyPr/>
          <a:lstStyle/>
          <a:p>
            <a:endParaRPr lang="en-US"/>
          </a:p>
        </p:txBody>
      </p:sp>
      <p:sp>
        <p:nvSpPr>
          <p:cNvPr id="75779" name="AutoShape 3"/>
          <p:cNvSpPr>
            <a:spLocks noChangeArrowheads="1"/>
          </p:cNvSpPr>
          <p:nvPr/>
        </p:nvSpPr>
        <p:spPr bwMode="auto">
          <a:xfrm>
            <a:off x="2209800" y="1219200"/>
            <a:ext cx="5029200" cy="4191000"/>
          </a:xfrm>
          <a:prstGeom prst="horizontalScroll">
            <a:avLst>
              <a:gd name="adj" fmla="val 13597"/>
            </a:avLst>
          </a:prstGeom>
          <a:solidFill>
            <a:srgbClr val="FFFF99"/>
          </a:solidFill>
          <a:ln w="9525">
            <a:solidFill>
              <a:schemeClr val="tx1"/>
            </a:solidFill>
            <a:round/>
            <a:headEnd/>
            <a:tailEnd/>
          </a:ln>
          <a:effectLst/>
        </p:spPr>
        <p:txBody>
          <a:bodyPr wrap="none" anchor="ctr"/>
          <a:lstStyle/>
          <a:p>
            <a:pPr algn="ctr"/>
            <a:r>
              <a:rPr lang="fa-IR" sz="6000">
                <a:solidFill>
                  <a:srgbClr val="000099"/>
                </a:solidFill>
              </a:rPr>
              <a:t>به نام خدا</a:t>
            </a:r>
            <a:endParaRPr lang="en-US" sz="6000">
              <a:solidFill>
                <a:srgbClr val="0000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7" descr="Absorptive%20phase"/>
          <p:cNvPicPr>
            <a:picLocks noGrp="1" noChangeAspect="1" noChangeArrowheads="1"/>
          </p:cNvPicPr>
          <p:nvPr>
            <p:ph/>
          </p:nvPr>
        </p:nvPicPr>
        <p:blipFill>
          <a:blip r:embed="rId2">
            <a:lum bright="-18000" contrast="30000"/>
          </a:blip>
          <a:srcRect l="1155" t="1863" r="1764"/>
          <a:stretch>
            <a:fillRect/>
          </a:stretch>
        </p:blipFill>
        <p:spPr>
          <a:xfrm>
            <a:off x="457200" y="533400"/>
            <a:ext cx="7921625" cy="5851525"/>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0"/>
          </a:xfrm>
        </p:spPr>
        <p:txBody>
          <a:bodyPr>
            <a:noAutofit/>
          </a:bodyPr>
          <a:lstStyle/>
          <a:p>
            <a:pPr lvl="0">
              <a:spcBef>
                <a:spcPts val="0"/>
              </a:spcBef>
            </a:pPr>
            <a:r>
              <a:rPr lang="en-US" dirty="0" smtClean="0">
                <a:solidFill>
                  <a:prstClr val="black"/>
                </a:solidFill>
                <a:latin typeface="Times New Roman" pitchFamily="18" charset="0"/>
                <a:ea typeface="+mn-ea"/>
                <a:cs typeface="Times New Roman" pitchFamily="18" charset="0"/>
              </a:rPr>
              <a:t/>
            </a:r>
            <a:br>
              <a:rPr lang="en-US" dirty="0" smtClean="0">
                <a:solidFill>
                  <a:prstClr val="black"/>
                </a:solidFill>
                <a:latin typeface="Times New Roman" pitchFamily="18" charset="0"/>
                <a:ea typeface="+mn-ea"/>
                <a:cs typeface="Times New Roman" pitchFamily="18" charset="0"/>
              </a:rPr>
            </a:br>
            <a:r>
              <a:rPr lang="en-US" dirty="0" smtClean="0">
                <a:solidFill>
                  <a:prstClr val="black"/>
                </a:solidFill>
                <a:latin typeface="Times New Roman" pitchFamily="18" charset="0"/>
                <a:ea typeface="+mn-ea"/>
                <a:cs typeface="Times New Roman" pitchFamily="18" charset="0"/>
              </a:rPr>
              <a:t>Reviews </a:t>
            </a:r>
            <a:r>
              <a:rPr lang="en-US" dirty="0">
                <a:solidFill>
                  <a:prstClr val="black"/>
                </a:solidFill>
                <a:latin typeface="Times New Roman" pitchFamily="18" charset="0"/>
                <a:ea typeface="+mn-ea"/>
                <a:cs typeface="Times New Roman" pitchFamily="18" charset="0"/>
              </a:rPr>
              <a:t>of the effects of breakfast on cognition</a:t>
            </a:r>
            <a:br>
              <a:rPr lang="en-US" dirty="0">
                <a:solidFill>
                  <a:prstClr val="black"/>
                </a:solidFill>
                <a:latin typeface="Times New Roman" pitchFamily="18" charset="0"/>
                <a:ea typeface="+mn-ea"/>
                <a:cs typeface="Times New Roman" pitchFamily="18" charset="0"/>
              </a:rPr>
            </a:br>
            <a:r>
              <a:rPr lang="en-US" dirty="0">
                <a:solidFill>
                  <a:prstClr val="black"/>
                </a:solidFill>
                <a:latin typeface="Times New Roman" pitchFamily="18" charset="0"/>
                <a:ea typeface="+mn-ea"/>
                <a:cs typeface="Times New Roman" pitchFamily="18" charset="0"/>
              </a:rPr>
              <a:t>and school performance suggest that children who go to</a:t>
            </a:r>
            <a:br>
              <a:rPr lang="en-US" dirty="0">
                <a:solidFill>
                  <a:prstClr val="black"/>
                </a:solidFill>
                <a:latin typeface="Times New Roman" pitchFamily="18" charset="0"/>
                <a:ea typeface="+mn-ea"/>
                <a:cs typeface="Times New Roman" pitchFamily="18" charset="0"/>
              </a:rPr>
            </a:br>
            <a:r>
              <a:rPr lang="en-US" dirty="0">
                <a:solidFill>
                  <a:prstClr val="black"/>
                </a:solidFill>
                <a:latin typeface="Times New Roman" pitchFamily="18" charset="0"/>
                <a:ea typeface="+mn-ea"/>
                <a:cs typeface="Times New Roman" pitchFamily="18" charset="0"/>
              </a:rPr>
              <a:t>school </a:t>
            </a:r>
            <a:r>
              <a:rPr lang="en-US" sz="4800" b="1" dirty="0">
                <a:solidFill>
                  <a:srgbClr val="FF0000"/>
                </a:solidFill>
                <a:latin typeface="Times New Roman" pitchFamily="18" charset="0"/>
                <a:ea typeface="+mn-ea"/>
                <a:cs typeface="Times New Roman" pitchFamily="18" charset="0"/>
              </a:rPr>
              <a:t>without breakfast </a:t>
            </a:r>
            <a:r>
              <a:rPr lang="en-US" dirty="0">
                <a:solidFill>
                  <a:prstClr val="black"/>
                </a:solidFill>
                <a:latin typeface="Times New Roman" pitchFamily="18" charset="0"/>
                <a:ea typeface="+mn-ea"/>
                <a:cs typeface="Times New Roman" pitchFamily="18" charset="0"/>
              </a:rPr>
              <a:t>are more likely to experience </a:t>
            </a:r>
            <a:r>
              <a:rPr lang="en-US" sz="5400" b="1" dirty="0">
                <a:solidFill>
                  <a:srgbClr val="FF0000"/>
                </a:solidFill>
                <a:latin typeface="Times New Roman" pitchFamily="18" charset="0"/>
                <a:ea typeface="+mn-ea"/>
                <a:cs typeface="Times New Roman" pitchFamily="18" charset="0"/>
              </a:rPr>
              <a:t>performance deficits </a:t>
            </a:r>
            <a:r>
              <a:rPr lang="en-US" dirty="0">
                <a:solidFill>
                  <a:prstClr val="black"/>
                </a:solidFill>
                <a:latin typeface="Times New Roman" pitchFamily="18" charset="0"/>
                <a:ea typeface="+mn-ea"/>
                <a:cs typeface="Times New Roman" pitchFamily="18" charset="0"/>
              </a:rPr>
              <a:t>than those who eat breakfast</a:t>
            </a:r>
            <a:br>
              <a:rPr lang="en-US" dirty="0">
                <a:solidFill>
                  <a:prstClr val="black"/>
                </a:solidFill>
                <a:latin typeface="Times New Roman" pitchFamily="18" charset="0"/>
                <a:ea typeface="+mn-ea"/>
                <a:cs typeface="Times New Roman" pitchFamily="18" charset="0"/>
              </a:rPr>
            </a:br>
            <a:endParaRPr lang="fa-IR" sz="7200" dirty="0"/>
          </a:p>
        </p:txBody>
      </p:sp>
      <p:sp>
        <p:nvSpPr>
          <p:cNvPr id="3" name="Slide Number Placeholder 2"/>
          <p:cNvSpPr>
            <a:spLocks noGrp="1"/>
          </p:cNvSpPr>
          <p:nvPr>
            <p:ph type="sldNum" sz="quarter" idx="12"/>
          </p:nvPr>
        </p:nvSpPr>
        <p:spPr/>
        <p:txBody>
          <a:bodyPr/>
          <a:lstStyle/>
          <a:p>
            <a:fld id="{6B2D2207-72B4-434E-ACE7-F062AD4F0C03}" type="slidenum">
              <a:rPr lang="en-US" smtClean="0"/>
              <a:pPr/>
              <a:t>11</a:t>
            </a:fld>
            <a:endParaRPr lang="en-US"/>
          </a:p>
        </p:txBody>
      </p:sp>
    </p:spTree>
    <p:extLst>
      <p:ext uri="{BB962C8B-B14F-4D97-AF65-F5344CB8AC3E}">
        <p14:creationId xmlns:p14="http://schemas.microsoft.com/office/powerpoint/2010/main" val="139178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B2D2207-72B4-434E-ACE7-F062AD4F0C03}" type="slidenum">
              <a:rPr lang="en-US" smtClean="0"/>
              <a:pPr/>
              <a:t>12</a:t>
            </a:fld>
            <a:endParaRPr lang="en-US"/>
          </a:p>
        </p:txBody>
      </p:sp>
      <p:sp>
        <p:nvSpPr>
          <p:cNvPr id="5" name="Rectangle 4"/>
          <p:cNvSpPr/>
          <p:nvPr/>
        </p:nvSpPr>
        <p:spPr>
          <a:xfrm>
            <a:off x="776514" y="533400"/>
            <a:ext cx="7620000" cy="2000548"/>
          </a:xfrm>
          <a:prstGeom prst="rect">
            <a:avLst/>
          </a:prstGeom>
          <a:solidFill>
            <a:schemeClr val="accent3">
              <a:lumMod val="20000"/>
              <a:lumOff val="80000"/>
            </a:schemeClr>
          </a:solidFill>
        </p:spPr>
        <p:txBody>
          <a:bodyPr wrap="square">
            <a:spAutoFit/>
          </a:bodyPr>
          <a:lstStyle/>
          <a:p>
            <a:pPr algn="ctr"/>
            <a:r>
              <a:rPr lang="en-US" sz="2400" dirty="0">
                <a:latin typeface="Times New Roman" pitchFamily="18" charset="0"/>
                <a:cs typeface="Times New Roman" pitchFamily="18" charset="0"/>
              </a:rPr>
              <a:t>Studies</a:t>
            </a:r>
          </a:p>
          <a:p>
            <a:pPr algn="ctr"/>
            <a:r>
              <a:rPr lang="en-US" sz="2400" dirty="0">
                <a:latin typeface="Times New Roman" pitchFamily="18" charset="0"/>
                <a:cs typeface="Times New Roman" pitchFamily="18" charset="0"/>
              </a:rPr>
              <a:t>of healthy 9- to </a:t>
            </a:r>
            <a:r>
              <a:rPr lang="en-US" sz="2400" dirty="0" err="1">
                <a:latin typeface="Times New Roman" pitchFamily="18" charset="0"/>
                <a:cs typeface="Times New Roman" pitchFamily="18" charset="0"/>
              </a:rPr>
              <a:t>ll</a:t>
            </a:r>
            <a:r>
              <a:rPr lang="en-US" sz="2400" dirty="0">
                <a:latin typeface="Times New Roman" pitchFamily="18" charset="0"/>
                <a:cs typeface="Times New Roman" pitchFamily="18" charset="0"/>
              </a:rPr>
              <a:t>-year-old children have shown that those</a:t>
            </a:r>
          </a:p>
          <a:p>
            <a:pPr algn="ctr"/>
            <a:r>
              <a:rPr lang="en-US" sz="2400" dirty="0">
                <a:latin typeface="Times New Roman" pitchFamily="18" charset="0"/>
                <a:cs typeface="Times New Roman" pitchFamily="18" charset="0"/>
              </a:rPr>
              <a:t>who </a:t>
            </a:r>
            <a:r>
              <a:rPr lang="en-US" sz="3600" b="1" dirty="0">
                <a:solidFill>
                  <a:srgbClr val="FF0000"/>
                </a:solidFill>
                <a:latin typeface="Times New Roman" pitchFamily="18" charset="0"/>
                <a:cs typeface="Times New Roman" pitchFamily="18" charset="0"/>
              </a:rPr>
              <a:t>skipped breakfast</a:t>
            </a:r>
            <a:r>
              <a:rPr lang="en-US" sz="32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and were then given a variety of </a:t>
            </a:r>
            <a:r>
              <a:rPr lang="en-US" sz="4000" b="1" dirty="0" smtClean="0">
                <a:solidFill>
                  <a:srgbClr val="FF0000"/>
                </a:solidFill>
                <a:latin typeface="Times New Roman" pitchFamily="18" charset="0"/>
                <a:cs typeface="Times New Roman" pitchFamily="18" charset="0"/>
              </a:rPr>
              <a:t>tests made </a:t>
            </a:r>
            <a:r>
              <a:rPr lang="en-US" sz="4000" b="1" dirty="0">
                <a:solidFill>
                  <a:srgbClr val="FF0000"/>
                </a:solidFill>
                <a:latin typeface="Times New Roman" pitchFamily="18" charset="0"/>
                <a:cs typeface="Times New Roman" pitchFamily="18" charset="0"/>
              </a:rPr>
              <a:t>more </a:t>
            </a:r>
            <a:r>
              <a:rPr lang="en-US" sz="4000" b="1" dirty="0" smtClean="0">
                <a:solidFill>
                  <a:srgbClr val="FF0000"/>
                </a:solidFill>
                <a:latin typeface="Times New Roman" pitchFamily="18" charset="0"/>
                <a:cs typeface="Times New Roman" pitchFamily="18" charset="0"/>
              </a:rPr>
              <a:t>errors</a:t>
            </a:r>
            <a:endParaRPr lang="en-US" sz="2400" dirty="0">
              <a:latin typeface="Times New Roman" pitchFamily="18" charset="0"/>
              <a:cs typeface="Times New Roman" pitchFamily="18" charset="0"/>
            </a:endParaRPr>
          </a:p>
        </p:txBody>
      </p:sp>
      <p:sp>
        <p:nvSpPr>
          <p:cNvPr id="6" name="Rectangle 5"/>
          <p:cNvSpPr/>
          <p:nvPr/>
        </p:nvSpPr>
        <p:spPr>
          <a:xfrm>
            <a:off x="533400" y="3276600"/>
            <a:ext cx="8382000" cy="2800767"/>
          </a:xfrm>
          <a:prstGeom prst="rect">
            <a:avLst/>
          </a:prstGeom>
          <a:solidFill>
            <a:schemeClr val="accent3">
              <a:lumMod val="60000"/>
              <a:lumOff val="40000"/>
            </a:schemeClr>
          </a:solidFill>
        </p:spPr>
        <p:txBody>
          <a:bodyPr wrap="square">
            <a:spAutoFit/>
          </a:bodyPr>
          <a:lstStyle/>
          <a:p>
            <a:pPr algn="ctr"/>
            <a:r>
              <a:rPr lang="en-US" sz="2400" dirty="0" smtClean="0">
                <a:latin typeface="Times New Roman" pitchFamily="18" charset="0"/>
                <a:cs typeface="Times New Roman" pitchFamily="18" charset="0"/>
              </a:rPr>
              <a:t>Similar studies</a:t>
            </a:r>
          </a:p>
          <a:p>
            <a:pPr algn="ctr"/>
            <a:r>
              <a:rPr lang="en-US" sz="2400" dirty="0" smtClean="0">
                <a:latin typeface="Times New Roman" pitchFamily="18" charset="0"/>
                <a:cs typeface="Times New Roman" pitchFamily="18" charset="0"/>
              </a:rPr>
              <a:t>in other countries with children who were at nutritional risk</a:t>
            </a:r>
          </a:p>
          <a:p>
            <a:pPr algn="ctr"/>
            <a:r>
              <a:rPr lang="en-US" sz="2400" dirty="0" smtClean="0">
                <a:latin typeface="Times New Roman" pitchFamily="18" charset="0"/>
                <a:cs typeface="Times New Roman" pitchFamily="18" charset="0"/>
              </a:rPr>
              <a:t>(i.e., had </a:t>
            </a:r>
            <a:r>
              <a:rPr lang="en-US" sz="3200" b="1" dirty="0" smtClean="0">
                <a:solidFill>
                  <a:srgbClr val="FF0000"/>
                </a:solidFill>
                <a:latin typeface="Times New Roman" pitchFamily="18" charset="0"/>
                <a:cs typeface="Times New Roman" pitchFamily="18" charset="0"/>
              </a:rPr>
              <a:t>wasted and stunted growth</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a:t>
            </a:r>
          </a:p>
          <a:p>
            <a:pPr algn="ctr"/>
            <a:r>
              <a:rPr lang="en-US" sz="2400" dirty="0" smtClean="0">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skipped breakfast</a:t>
            </a:r>
            <a:endParaRPr lang="en-US" sz="2400" b="1" dirty="0" smtClean="0">
              <a:solidFill>
                <a:srgbClr val="FF0000"/>
              </a:solidFill>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demonstrated even </a:t>
            </a:r>
            <a:r>
              <a:rPr lang="en-US" sz="3600" b="1" dirty="0" smtClean="0">
                <a:latin typeface="Times New Roman" pitchFamily="18" charset="0"/>
                <a:cs typeface="Times New Roman" pitchFamily="18" charset="0"/>
              </a:rPr>
              <a:t>poorer performance </a:t>
            </a:r>
            <a:r>
              <a:rPr lang="en-US" sz="2400" dirty="0" smtClean="0">
                <a:latin typeface="Times New Roman" pitchFamily="18" charset="0"/>
                <a:cs typeface="Times New Roman" pitchFamily="18" charset="0"/>
              </a:rPr>
              <a:t>on the learning tasks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09600"/>
            <a:ext cx="6934200" cy="2062103"/>
          </a:xfrm>
          <a:prstGeom prst="rect">
            <a:avLst/>
          </a:prstGeom>
          <a:solidFill>
            <a:schemeClr val="accent5">
              <a:lumMod val="40000"/>
              <a:lumOff val="60000"/>
            </a:schemeClr>
          </a:solidFill>
        </p:spPr>
        <p:txBody>
          <a:bodyPr wrap="square">
            <a:spAutoFit/>
          </a:bodyPr>
          <a:lstStyle/>
          <a:p>
            <a:pPr algn="ctr"/>
            <a:r>
              <a:rPr lang="en-US" sz="2800" dirty="0">
                <a:latin typeface="Times New Roman" pitchFamily="18" charset="0"/>
                <a:cs typeface="Times New Roman" pitchFamily="18" charset="0"/>
              </a:rPr>
              <a:t>Recent </a:t>
            </a:r>
            <a:r>
              <a:rPr lang="en-US" sz="4400" b="1" dirty="0">
                <a:solidFill>
                  <a:srgbClr val="FF0000"/>
                </a:solidFill>
                <a:latin typeface="Times New Roman" pitchFamily="18" charset="0"/>
                <a:cs typeface="Times New Roman" pitchFamily="18" charset="0"/>
              </a:rPr>
              <a:t>school-based breakfast</a:t>
            </a:r>
            <a:endParaRPr lang="en-US" sz="2800" b="1" dirty="0">
              <a:solidFill>
                <a:srgbClr val="FF0000"/>
              </a:solidFill>
              <a:latin typeface="Times New Roman" pitchFamily="18" charset="0"/>
              <a:cs typeface="Times New Roman" pitchFamily="18" charset="0"/>
            </a:endParaRPr>
          </a:p>
          <a:p>
            <a:pPr algn="ctr"/>
            <a:r>
              <a:rPr lang="en-US" sz="2800" dirty="0">
                <a:latin typeface="Times New Roman" pitchFamily="18" charset="0"/>
                <a:cs typeface="Times New Roman" pitchFamily="18" charset="0"/>
              </a:rPr>
              <a:t>experiments in 9- to </a:t>
            </a:r>
            <a:r>
              <a:rPr lang="en-US" sz="2800" dirty="0" err="1">
                <a:latin typeface="Times New Roman" pitchFamily="18" charset="0"/>
                <a:cs typeface="Times New Roman" pitchFamily="18" charset="0"/>
              </a:rPr>
              <a:t>ll</a:t>
            </a:r>
            <a:r>
              <a:rPr lang="en-US" sz="2800" dirty="0">
                <a:latin typeface="Times New Roman" pitchFamily="18" charset="0"/>
                <a:cs typeface="Times New Roman" pitchFamily="18" charset="0"/>
              </a:rPr>
              <a:t>-year-old and 6- to 8-year-old </a:t>
            </a:r>
            <a:r>
              <a:rPr lang="en-US" sz="2800" dirty="0" smtClean="0">
                <a:latin typeface="Times New Roman" pitchFamily="18" charset="0"/>
                <a:cs typeface="Times New Roman" pitchFamily="18" charset="0"/>
              </a:rPr>
              <a:t>children found </a:t>
            </a:r>
            <a:r>
              <a:rPr lang="en-US" sz="2800" dirty="0">
                <a:latin typeface="Times New Roman" pitchFamily="18" charset="0"/>
                <a:cs typeface="Times New Roman" pitchFamily="18" charset="0"/>
              </a:rPr>
              <a:t>similar positive results with breakfast </a:t>
            </a:r>
            <a:r>
              <a:rPr lang="en-US" sz="2800" dirty="0" smtClean="0">
                <a:latin typeface="Times New Roman" pitchFamily="18" charset="0"/>
                <a:cs typeface="Times New Roman" pitchFamily="18" charset="0"/>
              </a:rPr>
              <a:t>consumption</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B2D2207-72B4-434E-ACE7-F062AD4F0C03}" type="slidenum">
              <a:rPr lang="en-US" smtClean="0"/>
              <a:pPr/>
              <a:t>13</a:t>
            </a:fld>
            <a:endParaRPr lang="en-US"/>
          </a:p>
        </p:txBody>
      </p:sp>
      <p:sp>
        <p:nvSpPr>
          <p:cNvPr id="5" name="Rectangle 4"/>
          <p:cNvSpPr/>
          <p:nvPr/>
        </p:nvSpPr>
        <p:spPr>
          <a:xfrm>
            <a:off x="457200" y="2667000"/>
            <a:ext cx="8001000" cy="3416320"/>
          </a:xfrm>
          <a:prstGeom prst="rect">
            <a:avLst/>
          </a:prstGeom>
          <a:solidFill>
            <a:schemeClr val="accent1">
              <a:lumMod val="75000"/>
            </a:schemeClr>
          </a:solidFill>
        </p:spPr>
        <p:txBody>
          <a:bodyPr wrap="square">
            <a:spAutoFit/>
          </a:bodyPr>
          <a:lstStyle/>
          <a:p>
            <a:pPr algn="ctr"/>
            <a:r>
              <a:rPr lang="en-US" sz="5400" dirty="0" smtClean="0">
                <a:solidFill>
                  <a:srgbClr val="FFFF00"/>
                </a:solidFill>
                <a:latin typeface="Times New Roman" pitchFamily="18" charset="0"/>
                <a:cs typeface="Times New Roman" pitchFamily="18" charset="0"/>
              </a:rPr>
              <a:t>School breakfast programs </a:t>
            </a:r>
            <a:r>
              <a:rPr lang="en-US" sz="5400" dirty="0" smtClean="0">
                <a:solidFill>
                  <a:schemeClr val="bg1"/>
                </a:solidFill>
                <a:latin typeface="Times New Roman" pitchFamily="18" charset="0"/>
                <a:cs typeface="Times New Roman" pitchFamily="18" charset="0"/>
              </a:rPr>
              <a:t>result in better academic</a:t>
            </a:r>
          </a:p>
          <a:p>
            <a:pPr algn="ctr"/>
            <a:r>
              <a:rPr lang="en-US" sz="5400" dirty="0" smtClean="0">
                <a:solidFill>
                  <a:schemeClr val="bg1"/>
                </a:solidFill>
                <a:latin typeface="Times New Roman" pitchFamily="18" charset="0"/>
                <a:cs typeface="Times New Roman" pitchFamily="18" charset="0"/>
              </a:rPr>
              <a:t>performance, achievement test scores, and attendance</a:t>
            </a:r>
            <a:endParaRPr lang="en-US" sz="5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14</a:t>
            </a:fld>
            <a:endParaRPr lang="en-US"/>
          </a:p>
        </p:txBody>
      </p:sp>
      <p:graphicFrame>
        <p:nvGraphicFramePr>
          <p:cNvPr id="3" name="Diagram 2"/>
          <p:cNvGraphicFramePr/>
          <p:nvPr>
            <p:extLst>
              <p:ext uri="{D42A27DB-BD31-4B8C-83A1-F6EECF244321}">
                <p14:modId xmlns:p14="http://schemas.microsoft.com/office/powerpoint/2010/main" val="3591974644"/>
              </p:ext>
            </p:extLst>
          </p:nvPr>
        </p:nvGraphicFramePr>
        <p:xfrm>
          <a:off x="457200" y="228600"/>
          <a:ext cx="7924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8371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B2D2207-72B4-434E-ACE7-F062AD4F0C03}" type="slidenum">
              <a:rPr lang="en-US" smtClean="0"/>
              <a:pPr/>
              <a:t>15</a:t>
            </a:fld>
            <a:endParaRPr lang="en-US"/>
          </a:p>
        </p:txBody>
      </p:sp>
      <p:sp>
        <p:nvSpPr>
          <p:cNvPr id="4" name="Oval 3"/>
          <p:cNvSpPr/>
          <p:nvPr/>
        </p:nvSpPr>
        <p:spPr>
          <a:xfrm>
            <a:off x="2438400" y="609600"/>
            <a:ext cx="3886200" cy="14478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tx1"/>
                </a:solidFill>
                <a:latin typeface="Times New Roman" pitchFamily="18" charset="0"/>
                <a:cs typeface="Times New Roman" pitchFamily="18" charset="0"/>
              </a:rPr>
              <a:t>Iron</a:t>
            </a:r>
            <a:endParaRPr lang="en-US" sz="5400" b="1" dirty="0">
              <a:solidFill>
                <a:schemeClr val="tx1"/>
              </a:solidFill>
              <a:latin typeface="Times New Roman" pitchFamily="18" charset="0"/>
              <a:cs typeface="Times New Roman" pitchFamily="18" charset="0"/>
            </a:endParaRPr>
          </a:p>
        </p:txBody>
      </p:sp>
      <p:sp>
        <p:nvSpPr>
          <p:cNvPr id="6" name="Rounded Rectangle 5"/>
          <p:cNvSpPr/>
          <p:nvPr/>
        </p:nvSpPr>
        <p:spPr>
          <a:xfrm rot="10800000" flipH="1" flipV="1">
            <a:off x="838200" y="2362200"/>
            <a:ext cx="7315200" cy="32004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dirty="0" smtClean="0">
                <a:solidFill>
                  <a:schemeClr val="tx1"/>
                </a:solidFill>
                <a:latin typeface="Times New Roman" pitchFamily="18" charset="0"/>
                <a:cs typeface="Times New Roman" pitchFamily="18" charset="0"/>
              </a:rPr>
              <a:t>more than 30% of the world’s</a:t>
            </a:r>
          </a:p>
          <a:p>
            <a:pPr algn="ctr"/>
            <a:r>
              <a:rPr lang="en-US" sz="4000" i="1" dirty="0" smtClean="0">
                <a:solidFill>
                  <a:schemeClr val="tx1"/>
                </a:solidFill>
                <a:latin typeface="Times New Roman" pitchFamily="18" charset="0"/>
                <a:cs typeface="Times New Roman" pitchFamily="18" charset="0"/>
              </a:rPr>
              <a:t>population suffer from </a:t>
            </a:r>
          </a:p>
          <a:p>
            <a:pPr algn="ctr"/>
            <a:r>
              <a:rPr lang="en-US" sz="4800" b="1" i="1" dirty="0" smtClean="0">
                <a:solidFill>
                  <a:schemeClr val="tx1"/>
                </a:solidFill>
                <a:latin typeface="Times New Roman" pitchFamily="18" charset="0"/>
                <a:cs typeface="Times New Roman" pitchFamily="18" charset="0"/>
              </a:rPr>
              <a:t>iron deficiency anemia</a:t>
            </a:r>
            <a:endParaRPr lang="en-US" sz="4800" b="1"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0"/>
            <a:ext cx="7162800" cy="1077218"/>
          </a:xfrm>
          <a:prstGeom prst="rect">
            <a:avLst/>
          </a:prstGeom>
        </p:spPr>
        <p:txBody>
          <a:bodyPr wrap="square">
            <a:spAutoFit/>
          </a:bodyPr>
          <a:lstStyle/>
          <a:p>
            <a:pPr algn="ctr"/>
            <a:r>
              <a:rPr lang="en-US" sz="3200" dirty="0" smtClean="0">
                <a:solidFill>
                  <a:prstClr val="black"/>
                </a:solidFill>
                <a:latin typeface="Times New Roman" pitchFamily="18" charset="0"/>
                <a:cs typeface="Times New Roman" pitchFamily="18" charset="0"/>
              </a:rPr>
              <a:t>Iron is known to play a role in </a:t>
            </a:r>
          </a:p>
          <a:p>
            <a:pPr algn="ctr"/>
            <a:r>
              <a:rPr lang="en-US" sz="3200" b="1" dirty="0" err="1" smtClean="0">
                <a:solidFill>
                  <a:srgbClr val="FF0000"/>
                </a:solidFill>
                <a:latin typeface="Times New Roman" pitchFamily="18" charset="0"/>
                <a:cs typeface="Times New Roman" pitchFamily="18" charset="0"/>
              </a:rPr>
              <a:t>oligodendritic</a:t>
            </a:r>
            <a:r>
              <a:rPr lang="en-US" sz="3200" b="1" dirty="0" smtClean="0">
                <a:solidFill>
                  <a:srgbClr val="FF0000"/>
                </a:solidFill>
                <a:latin typeface="Times New Roman" pitchFamily="18" charset="0"/>
                <a:cs typeface="Times New Roman" pitchFamily="18" charset="0"/>
              </a:rPr>
              <a:t> function</a:t>
            </a:r>
            <a:endParaRPr lang="en-US" sz="3200" b="1" dirty="0">
              <a:solidFill>
                <a:srgbClr val="FF0000"/>
              </a:solidFill>
              <a:latin typeface="Times New Roman" pitchFamily="18" charset="0"/>
              <a:cs typeface="Times New Roman" pitchFamily="18" charset="0"/>
            </a:endParaRPr>
          </a:p>
        </p:txBody>
      </p:sp>
      <p:sp>
        <p:nvSpPr>
          <p:cNvPr id="3" name="Rectangle 2"/>
          <p:cNvSpPr/>
          <p:nvPr/>
        </p:nvSpPr>
        <p:spPr>
          <a:xfrm>
            <a:off x="333829" y="1981200"/>
            <a:ext cx="8229600" cy="1077218"/>
          </a:xfrm>
          <a:prstGeom prst="rect">
            <a:avLst/>
          </a:prstGeom>
        </p:spPr>
        <p:txBody>
          <a:bodyPr wrap="square">
            <a:spAutoFit/>
          </a:bodyPr>
          <a:lstStyle/>
          <a:p>
            <a:pPr algn="ctr"/>
            <a:r>
              <a:rPr lang="en-US" sz="3200" dirty="0" smtClean="0">
                <a:solidFill>
                  <a:prstClr val="black"/>
                </a:solidFill>
                <a:latin typeface="Times New Roman" pitchFamily="18" charset="0"/>
                <a:cs typeface="Times New Roman" pitchFamily="18" charset="0"/>
              </a:rPr>
              <a:t>Investigators have suggested that iron deficiency</a:t>
            </a:r>
          </a:p>
          <a:p>
            <a:pPr algn="ctr"/>
            <a:r>
              <a:rPr lang="en-US" sz="3200" b="1" dirty="0" smtClean="0">
                <a:solidFill>
                  <a:srgbClr val="FF0000"/>
                </a:solidFill>
                <a:latin typeface="Times New Roman" pitchFamily="18" charset="0"/>
                <a:cs typeface="Times New Roman" pitchFamily="18" charset="0"/>
              </a:rPr>
              <a:t>alters the energy metabolism of the brain</a:t>
            </a:r>
            <a:endParaRPr lang="en-US" sz="3200" b="1" dirty="0">
              <a:solidFill>
                <a:srgbClr val="FF0000"/>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6B2D2207-72B4-434E-ACE7-F062AD4F0C03}" type="slidenum">
              <a:rPr lang="en-US" smtClean="0">
                <a:solidFill>
                  <a:prstClr val="black">
                    <a:tint val="75000"/>
                  </a:prstClr>
                </a:solidFill>
              </a:rPr>
              <a:pPr/>
              <a:t>16</a:t>
            </a:fld>
            <a:endParaRPr lang="en-US">
              <a:solidFill>
                <a:prstClr val="black">
                  <a:tint val="75000"/>
                </a:prstClr>
              </a:solidFill>
            </a:endParaRPr>
          </a:p>
        </p:txBody>
      </p:sp>
      <p:sp>
        <p:nvSpPr>
          <p:cNvPr id="6" name="Rectangle 5"/>
          <p:cNvSpPr/>
          <p:nvPr/>
        </p:nvSpPr>
        <p:spPr>
          <a:xfrm>
            <a:off x="1409700" y="3733800"/>
            <a:ext cx="6019800" cy="1384995"/>
          </a:xfrm>
          <a:prstGeom prst="rect">
            <a:avLst/>
          </a:prstGeom>
        </p:spPr>
        <p:txBody>
          <a:bodyPr wrap="square">
            <a:spAutoFit/>
          </a:bodyPr>
          <a:lstStyle/>
          <a:p>
            <a:pPr algn="ctr"/>
            <a:r>
              <a:rPr lang="en-US" sz="2800" dirty="0" smtClean="0">
                <a:solidFill>
                  <a:prstClr val="black"/>
                </a:solidFill>
                <a:latin typeface="Times New Roman" pitchFamily="18" charset="0"/>
                <a:cs typeface="Times New Roman" pitchFamily="18" charset="0"/>
              </a:rPr>
              <a:t>iron deficiency anemia point to conditions associated with </a:t>
            </a:r>
            <a:r>
              <a:rPr lang="en-US" sz="2800" b="1" dirty="0" err="1" smtClean="0">
                <a:solidFill>
                  <a:srgbClr val="FF0000"/>
                </a:solidFill>
                <a:latin typeface="Times New Roman" pitchFamily="18" charset="0"/>
                <a:cs typeface="Times New Roman" pitchFamily="18" charset="0"/>
              </a:rPr>
              <a:t>hypomyelination</a:t>
            </a:r>
            <a:endParaRPr lang="en-US" sz="2800" b="1" dirty="0">
              <a:solidFill>
                <a:srgbClr val="FF0000"/>
              </a:solidFill>
              <a:latin typeface="Times New Roman" pitchFamily="18" charset="0"/>
              <a:cs typeface="Times New Roman" pitchFamily="18" charset="0"/>
            </a:endParaRPr>
          </a:p>
        </p:txBody>
      </p:sp>
      <p:sp>
        <p:nvSpPr>
          <p:cNvPr id="4" name="Flowchart: Connector 3"/>
          <p:cNvSpPr/>
          <p:nvPr/>
        </p:nvSpPr>
        <p:spPr>
          <a:xfrm>
            <a:off x="333829" y="228600"/>
            <a:ext cx="8429171" cy="1752600"/>
          </a:xfrm>
          <a:prstGeom prst="flowChartConnector">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5400" b="1" i="1" dirty="0" smtClean="0">
                <a:solidFill>
                  <a:srgbClr val="FFFF00"/>
                </a:solidFill>
              </a:rPr>
              <a:t>Energy  &amp; structure</a:t>
            </a:r>
            <a:endParaRPr lang="fa-IR" sz="5400" b="1" i="1" dirty="0">
              <a:solidFill>
                <a:srgbClr val="FFFF00"/>
              </a:solidFill>
            </a:endParaRPr>
          </a:p>
        </p:txBody>
      </p:sp>
    </p:spTree>
    <p:extLst>
      <p:ext uri="{BB962C8B-B14F-4D97-AF65-F5344CB8AC3E}">
        <p14:creationId xmlns:p14="http://schemas.microsoft.com/office/powerpoint/2010/main" val="877298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4971"/>
            <a:ext cx="8077200" cy="2616101"/>
          </a:xfrm>
          <a:prstGeom prst="rect">
            <a:avLst/>
          </a:prstGeom>
          <a:solidFill>
            <a:schemeClr val="accent3">
              <a:lumMod val="20000"/>
              <a:lumOff val="80000"/>
            </a:schemeClr>
          </a:solidFill>
        </p:spPr>
        <p:txBody>
          <a:bodyPr wrap="square">
            <a:spAutoFit/>
          </a:bodyPr>
          <a:lstStyle/>
          <a:p>
            <a:pPr algn="ctr"/>
            <a:r>
              <a:rPr lang="en-US" sz="3200" b="1" dirty="0" smtClean="0">
                <a:latin typeface="Times New Roman" pitchFamily="18" charset="0"/>
                <a:cs typeface="Times New Roman" pitchFamily="18" charset="0"/>
              </a:rPr>
              <a:t>Iron is present in large quantities in certain parts of the brain and is required for the activity of enzymes that are components of </a:t>
            </a:r>
            <a:r>
              <a:rPr lang="en-US" sz="3200" i="1" dirty="0" smtClean="0">
                <a:solidFill>
                  <a:srgbClr val="FF0000"/>
                </a:solidFill>
                <a:latin typeface="Times New Roman" pitchFamily="18" charset="0"/>
                <a:cs typeface="Times New Roman" pitchFamily="18" charset="0"/>
              </a:rPr>
              <a:t>neurotransmitter metabolism</a:t>
            </a:r>
            <a:r>
              <a:rPr lang="en-US" sz="3200" b="1" dirty="0" smtClean="0">
                <a:latin typeface="Times New Roman" pitchFamily="18" charset="0"/>
                <a:cs typeface="Times New Roman" pitchFamily="18" charset="0"/>
              </a:rPr>
              <a:t>, which is critical for </a:t>
            </a:r>
            <a:r>
              <a:rPr lang="en-US" sz="3600" b="1" i="1" dirty="0" smtClean="0">
                <a:solidFill>
                  <a:srgbClr val="FF0000"/>
                </a:solidFill>
                <a:latin typeface="Times New Roman" pitchFamily="18" charset="0"/>
                <a:cs typeface="Times New Roman" pitchFamily="18" charset="0"/>
              </a:rPr>
              <a:t>normal cognition</a:t>
            </a:r>
            <a:r>
              <a:rPr lang="en-US" b="1" dirty="0" smtClean="0"/>
              <a:t>.</a:t>
            </a:r>
            <a:endParaRPr lang="en-US" b="1" dirty="0"/>
          </a:p>
        </p:txBody>
      </p:sp>
      <p:sp>
        <p:nvSpPr>
          <p:cNvPr id="3" name="Rectangle 2"/>
          <p:cNvSpPr/>
          <p:nvPr/>
        </p:nvSpPr>
        <p:spPr>
          <a:xfrm>
            <a:off x="762000" y="3329970"/>
            <a:ext cx="7391400" cy="2062103"/>
          </a:xfrm>
          <a:prstGeom prst="rect">
            <a:avLst/>
          </a:prstGeom>
          <a:solidFill>
            <a:schemeClr val="accent3">
              <a:lumMod val="40000"/>
              <a:lumOff val="60000"/>
            </a:schemeClr>
          </a:solidFill>
        </p:spPr>
        <p:txBody>
          <a:bodyPr wrap="square">
            <a:spAutoFit/>
          </a:bodyPr>
          <a:lstStyle/>
          <a:p>
            <a:pPr algn="ctr"/>
            <a:r>
              <a:rPr lang="en-US" sz="3200" b="1" dirty="0" smtClean="0">
                <a:latin typeface="Times New Roman" pitchFamily="18" charset="0"/>
                <a:cs typeface="Times New Roman" pitchFamily="18" charset="0"/>
              </a:rPr>
              <a:t>The iron content</a:t>
            </a:r>
          </a:p>
          <a:p>
            <a:pPr algn="ctr"/>
            <a:r>
              <a:rPr lang="en-US" sz="3200" b="1" dirty="0" smtClean="0">
                <a:latin typeface="Times New Roman" pitchFamily="18" charset="0"/>
                <a:cs typeface="Times New Roman" pitchFamily="18" charset="0"/>
              </a:rPr>
              <a:t>of parts of the brain is comparable to that of liver and continues to increase until the third decade of life</a:t>
            </a:r>
            <a:endParaRPr lang="en-US" sz="3200" b="1"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6B2D2207-72B4-434E-ACE7-F062AD4F0C0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fontScale="90000"/>
          </a:bodyPr>
          <a:lstStyle/>
          <a:p>
            <a:r>
              <a:rPr lang="en-US" sz="6700" b="1" i="1" dirty="0">
                <a:solidFill>
                  <a:srgbClr val="FF0000"/>
                </a:solidFill>
                <a:latin typeface="Times New Roman" pitchFamily="18" charset="0"/>
                <a:cs typeface="Times New Roman" pitchFamily="18" charset="0"/>
              </a:rPr>
              <a:t>Iron-deficient children</a:t>
            </a:r>
            <a:r>
              <a:rPr lang="en-US" sz="4800" b="1" dirty="0">
                <a:solidFill>
                  <a:srgbClr val="FF0000"/>
                </a:solidFill>
                <a:latin typeface="Times New Roman" pitchFamily="18" charset="0"/>
                <a:cs typeface="Times New Roman" pitchFamily="18" charset="0"/>
              </a:rPr>
              <a:t/>
            </a:r>
            <a:br>
              <a:rPr lang="en-US" sz="4800" b="1" dirty="0">
                <a:solidFill>
                  <a:srgbClr val="FF0000"/>
                </a:solidFill>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 </a:t>
            </a:r>
            <a:r>
              <a:rPr lang="en-US" sz="7300" b="1" dirty="0">
                <a:solidFill>
                  <a:schemeClr val="tx2">
                    <a:lumMod val="75000"/>
                  </a:schemeClr>
                </a:solidFill>
                <a:latin typeface="Times New Roman" pitchFamily="18" charset="0"/>
                <a:cs typeface="Times New Roman" pitchFamily="18" charset="0"/>
              </a:rPr>
              <a:t>showed reduced attention </a:t>
            </a:r>
            <a:r>
              <a:rPr lang="en-US" sz="7300" b="1" dirty="0" smtClean="0">
                <a:solidFill>
                  <a:schemeClr val="tx2">
                    <a:lumMod val="75000"/>
                  </a:schemeClr>
                </a:solidFill>
                <a:latin typeface="Times New Roman" pitchFamily="18" charset="0"/>
                <a:cs typeface="Times New Roman" pitchFamily="18" charset="0"/>
              </a:rPr>
              <a:t>and </a:t>
            </a:r>
            <a:r>
              <a:rPr lang="en-US" sz="6700" b="1" dirty="0" smtClean="0">
                <a:solidFill>
                  <a:schemeClr val="tx2">
                    <a:lumMod val="75000"/>
                  </a:schemeClr>
                </a:solidFill>
                <a:latin typeface="Times New Roman" pitchFamily="18" charset="0"/>
                <a:cs typeface="Times New Roman" pitchFamily="18" charset="0"/>
              </a:rPr>
              <a:t>poor </a:t>
            </a:r>
            <a:r>
              <a:rPr lang="en-US" sz="6700" b="1" dirty="0">
                <a:solidFill>
                  <a:schemeClr val="tx2">
                    <a:lumMod val="75000"/>
                  </a:schemeClr>
                </a:solidFill>
                <a:latin typeface="Times New Roman" pitchFamily="18" charset="0"/>
                <a:cs typeface="Times New Roman" pitchFamily="18" charset="0"/>
              </a:rPr>
              <a:t>learning </a:t>
            </a:r>
            <a:r>
              <a:rPr lang="en-US" sz="6700" b="1" dirty="0" smtClean="0">
                <a:solidFill>
                  <a:schemeClr val="tx2">
                    <a:lumMod val="75000"/>
                  </a:schemeClr>
                </a:solidFill>
                <a:latin typeface="Times New Roman" pitchFamily="18" charset="0"/>
                <a:cs typeface="Times New Roman" pitchFamily="18" charset="0"/>
              </a:rPr>
              <a:t>performance</a:t>
            </a:r>
            <a:r>
              <a:rPr lang="en-US" sz="6000" dirty="0">
                <a:solidFill>
                  <a:srgbClr val="FF0000"/>
                </a:solidFill>
                <a:latin typeface="Times New Roman" pitchFamily="18" charset="0"/>
                <a:cs typeface="Times New Roman" pitchFamily="18" charset="0"/>
              </a:rPr>
              <a:t/>
            </a:r>
            <a:br>
              <a:rPr lang="en-US" sz="6000" dirty="0">
                <a:solidFill>
                  <a:srgbClr val="FF0000"/>
                </a:solidFill>
                <a:latin typeface="Times New Roman" pitchFamily="18" charset="0"/>
                <a:cs typeface="Times New Roman" pitchFamily="18" charset="0"/>
              </a:rPr>
            </a:br>
            <a:endParaRPr lang="fa-IR" sz="6000" dirty="0"/>
          </a:p>
        </p:txBody>
      </p:sp>
      <p:sp>
        <p:nvSpPr>
          <p:cNvPr id="3" name="Slide Number Placeholder 2"/>
          <p:cNvSpPr>
            <a:spLocks noGrp="1"/>
          </p:cNvSpPr>
          <p:nvPr>
            <p:ph type="sldNum" sz="quarter" idx="12"/>
          </p:nvPr>
        </p:nvSpPr>
        <p:spPr/>
        <p:txBody>
          <a:bodyPr/>
          <a:lstStyle/>
          <a:p>
            <a:fld id="{6B2D2207-72B4-434E-ACE7-F062AD4F0C03}" type="slidenum">
              <a:rPr lang="en-US" smtClean="0"/>
              <a:pPr/>
              <a:t>18</a:t>
            </a:fld>
            <a:endParaRPr lang="en-US"/>
          </a:p>
        </p:txBody>
      </p:sp>
    </p:spTree>
    <p:extLst>
      <p:ext uri="{BB962C8B-B14F-4D97-AF65-F5344CB8AC3E}">
        <p14:creationId xmlns:p14="http://schemas.microsoft.com/office/powerpoint/2010/main" val="2482598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B2D2207-72B4-434E-ACE7-F062AD4F0C03}" type="slidenum">
              <a:rPr lang="en-US" smtClean="0"/>
              <a:pPr/>
              <a:t>19</a:t>
            </a:fld>
            <a:endParaRPr lang="en-US"/>
          </a:p>
        </p:txBody>
      </p:sp>
      <p:sp>
        <p:nvSpPr>
          <p:cNvPr id="8" name="Rounded Rectangle 7"/>
          <p:cNvSpPr/>
          <p:nvPr/>
        </p:nvSpPr>
        <p:spPr>
          <a:xfrm>
            <a:off x="533400" y="457200"/>
            <a:ext cx="8229600" cy="56388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85800" y="685800"/>
            <a:ext cx="7924800" cy="51816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Because the profound influence of iron deficiency on</a:t>
            </a:r>
          </a:p>
          <a:p>
            <a:pPr algn="ctr"/>
            <a:r>
              <a:rPr lang="en-US" sz="4400" b="1" dirty="0" smtClean="0">
                <a:solidFill>
                  <a:srgbClr val="FFFF00"/>
                </a:solidFill>
                <a:latin typeface="Times New Roman" pitchFamily="18" charset="0"/>
                <a:cs typeface="Times New Roman" pitchFamily="18" charset="0"/>
              </a:rPr>
              <a:t>brain</a:t>
            </a:r>
            <a:r>
              <a:rPr lang="en-US" sz="2800" b="1" dirty="0" smtClean="0">
                <a:latin typeface="Times New Roman" pitchFamily="18" charset="0"/>
                <a:cs typeface="Times New Roman" pitchFamily="18" charset="0"/>
              </a:rPr>
              <a:t> development and function </a:t>
            </a:r>
            <a:r>
              <a:rPr lang="en-US" sz="3200" b="1" dirty="0" smtClean="0">
                <a:latin typeface="Times New Roman" pitchFamily="18" charset="0"/>
                <a:cs typeface="Times New Roman" pitchFamily="18" charset="0"/>
              </a:rPr>
              <a:t>does </a:t>
            </a:r>
            <a:r>
              <a:rPr lang="en-US" sz="6600" b="1" dirty="0" smtClean="0">
                <a:solidFill>
                  <a:srgbClr val="FFFF00"/>
                </a:solidFill>
                <a:latin typeface="Times New Roman" pitchFamily="18" charset="0"/>
                <a:cs typeface="Times New Roman" pitchFamily="18" charset="0"/>
              </a:rPr>
              <a:t>not</a:t>
            </a:r>
            <a:r>
              <a:rPr lang="en-US" sz="3200" b="1" dirty="0" smtClean="0">
                <a:latin typeface="Times New Roman" pitchFamily="18" charset="0"/>
                <a:cs typeface="Times New Roman" pitchFamily="18" charset="0"/>
              </a:rPr>
              <a:t> appear to be</a:t>
            </a:r>
          </a:p>
          <a:p>
            <a:pPr algn="ctr"/>
            <a:r>
              <a:rPr lang="en-US" sz="4800" b="1" dirty="0" smtClean="0">
                <a:solidFill>
                  <a:srgbClr val="FFFF00"/>
                </a:solidFill>
                <a:latin typeface="Times New Roman" pitchFamily="18" charset="0"/>
                <a:cs typeface="Times New Roman" pitchFamily="18" charset="0"/>
              </a:rPr>
              <a:t>reversed</a:t>
            </a:r>
            <a:r>
              <a:rPr lang="en-US" sz="28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by </a:t>
            </a:r>
            <a:r>
              <a:rPr lang="en-US" sz="2800" b="1" dirty="0" smtClean="0">
                <a:latin typeface="Times New Roman" pitchFamily="18" charset="0"/>
                <a:cs typeface="Times New Roman" pitchFamily="18" charset="0"/>
              </a:rPr>
              <a:t>later iron </a:t>
            </a:r>
            <a:r>
              <a:rPr lang="en-US" sz="2800" b="1" dirty="0" smtClean="0">
                <a:latin typeface="Times New Roman" pitchFamily="18" charset="0"/>
                <a:cs typeface="Times New Roman" pitchFamily="18" charset="0"/>
              </a:rPr>
              <a:t>repletion</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2</a:t>
            </a:fld>
            <a:endParaRPr lang="en-US"/>
          </a:p>
        </p:txBody>
      </p:sp>
      <p:sp>
        <p:nvSpPr>
          <p:cNvPr id="3" name="Vertical Scroll 2"/>
          <p:cNvSpPr/>
          <p:nvPr/>
        </p:nvSpPr>
        <p:spPr>
          <a:xfrm>
            <a:off x="533400" y="609600"/>
            <a:ext cx="8153400" cy="5562600"/>
          </a:xfrm>
          <a:prstGeom prst="verticalScroll">
            <a:avLst>
              <a:gd name="adj" fmla="val 20500"/>
            </a:avLst>
          </a:prstGeom>
          <a:solidFill>
            <a:schemeClr val="accent2">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latin typeface="Times New Roman" pitchFamily="18" charset="0"/>
                <a:cs typeface="Times New Roman" pitchFamily="18" charset="0"/>
              </a:rPr>
              <a:t>The healthy children ready</a:t>
            </a:r>
          </a:p>
          <a:p>
            <a:pPr algn="ctr"/>
            <a:r>
              <a:rPr lang="en-US" sz="6000" b="1" dirty="0" smtClean="0">
                <a:latin typeface="Times New Roman" pitchFamily="18" charset="0"/>
                <a:cs typeface="Times New Roman" pitchFamily="18" charset="0"/>
              </a:rPr>
              <a:t> to learn</a:t>
            </a:r>
            <a:endParaRPr lang="en-US" sz="6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20</a:t>
            </a:fld>
            <a:endParaRPr lang="en-US"/>
          </a:p>
        </p:txBody>
      </p:sp>
      <p:sp>
        <p:nvSpPr>
          <p:cNvPr id="4" name="Flowchart: Preparation 3"/>
          <p:cNvSpPr/>
          <p:nvPr/>
        </p:nvSpPr>
        <p:spPr>
          <a:xfrm>
            <a:off x="304800" y="304800"/>
            <a:ext cx="8686800" cy="6324600"/>
          </a:xfrm>
          <a:prstGeom prst="flowChartPreparati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85800" y="457200"/>
            <a:ext cx="7924800" cy="58674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dirty="0" smtClean="0">
                <a:solidFill>
                  <a:schemeClr val="tx1"/>
                </a:solidFill>
                <a:latin typeface="Times New Roman" pitchFamily="18" charset="0"/>
                <a:cs typeface="Times New Roman" pitchFamily="18" charset="0"/>
              </a:rPr>
              <a:t>Some researcher</a:t>
            </a:r>
            <a:endParaRPr lang="en-US" sz="4000" i="1" dirty="0" smtClean="0">
              <a:solidFill>
                <a:schemeClr val="tx1"/>
              </a:solidFill>
              <a:latin typeface="Times New Roman" pitchFamily="18" charset="0"/>
              <a:cs typeface="Times New Roman" pitchFamily="18" charset="0"/>
            </a:endParaRPr>
          </a:p>
          <a:p>
            <a:pPr algn="ctr"/>
            <a:r>
              <a:rPr lang="en-US" sz="4000" i="1" dirty="0" smtClean="0">
                <a:solidFill>
                  <a:schemeClr val="tx1"/>
                </a:solidFill>
                <a:latin typeface="Times New Roman" pitchFamily="18" charset="0"/>
                <a:cs typeface="Times New Roman" pitchFamily="18" charset="0"/>
              </a:rPr>
              <a:t> showed that severe and </a:t>
            </a:r>
            <a:r>
              <a:rPr lang="en-US" sz="4000" i="1" dirty="0" smtClean="0">
                <a:solidFill>
                  <a:schemeClr val="tx1"/>
                </a:solidFill>
                <a:latin typeface="Times New Roman" pitchFamily="18" charset="0"/>
                <a:cs typeface="Times New Roman" pitchFamily="18" charset="0"/>
              </a:rPr>
              <a:t>chronic  </a:t>
            </a:r>
            <a:r>
              <a:rPr lang="en-US" sz="4400" b="1" i="1" dirty="0" smtClean="0">
                <a:solidFill>
                  <a:srgbClr val="FF0000"/>
                </a:solidFill>
                <a:latin typeface="Times New Roman" pitchFamily="18" charset="0"/>
                <a:cs typeface="Times New Roman" pitchFamily="18" charset="0"/>
              </a:rPr>
              <a:t>iron deficiency </a:t>
            </a:r>
            <a:r>
              <a:rPr lang="en-US" sz="4000" i="1" dirty="0" smtClean="0">
                <a:solidFill>
                  <a:schemeClr val="tx1"/>
                </a:solidFill>
                <a:latin typeface="Times New Roman" pitchFamily="18" charset="0"/>
                <a:cs typeface="Times New Roman" pitchFamily="18" charset="0"/>
              </a:rPr>
              <a:t>continues </a:t>
            </a:r>
            <a:r>
              <a:rPr lang="en-US" sz="4000" i="1" dirty="0" smtClean="0">
                <a:solidFill>
                  <a:schemeClr val="tx1"/>
                </a:solidFill>
                <a:latin typeface="Times New Roman" pitchFamily="18" charset="0"/>
                <a:cs typeface="Times New Roman" pitchFamily="18" charset="0"/>
              </a:rPr>
              <a:t>to </a:t>
            </a:r>
            <a:r>
              <a:rPr lang="en-US" sz="4000" i="1" dirty="0" smtClean="0">
                <a:solidFill>
                  <a:schemeClr val="tx1"/>
                </a:solidFill>
                <a:latin typeface="Times New Roman" pitchFamily="18" charset="0"/>
                <a:cs typeface="Times New Roman" pitchFamily="18" charset="0"/>
              </a:rPr>
              <a:t>cause developmental </a:t>
            </a:r>
            <a:r>
              <a:rPr lang="en-US" sz="4000" i="1" dirty="0" smtClean="0">
                <a:solidFill>
                  <a:schemeClr val="tx1"/>
                </a:solidFill>
                <a:latin typeface="Times New Roman" pitchFamily="18" charset="0"/>
                <a:cs typeface="Times New Roman" pitchFamily="18" charset="0"/>
              </a:rPr>
              <a:t>and </a:t>
            </a:r>
            <a:r>
              <a:rPr lang="en-US" sz="4000" i="1" dirty="0" smtClean="0">
                <a:solidFill>
                  <a:schemeClr val="tx1"/>
                </a:solidFill>
                <a:latin typeface="Times New Roman" pitchFamily="18" charset="0"/>
                <a:cs typeface="Times New Roman" pitchFamily="18" charset="0"/>
              </a:rPr>
              <a:t>behavioral delay </a:t>
            </a:r>
            <a:r>
              <a:rPr lang="en-US" sz="4000" i="1" dirty="0" smtClean="0">
                <a:solidFill>
                  <a:schemeClr val="tx1"/>
                </a:solidFill>
                <a:latin typeface="Times New Roman" pitchFamily="18" charset="0"/>
                <a:cs typeface="Times New Roman" pitchFamily="18" charset="0"/>
              </a:rPr>
              <a:t>more than </a:t>
            </a:r>
            <a:r>
              <a:rPr lang="en-US" sz="4400" b="1" i="1" dirty="0" smtClean="0">
                <a:solidFill>
                  <a:srgbClr val="FF0000"/>
                </a:solidFill>
                <a:latin typeface="Times New Roman" pitchFamily="18" charset="0"/>
                <a:cs typeface="Times New Roman" pitchFamily="18" charset="0"/>
              </a:rPr>
              <a:t>10 years </a:t>
            </a:r>
            <a:r>
              <a:rPr lang="en-US" sz="4000" i="1" dirty="0" smtClean="0">
                <a:solidFill>
                  <a:schemeClr val="tx1"/>
                </a:solidFill>
                <a:latin typeface="Times New Roman" pitchFamily="18" charset="0"/>
                <a:cs typeface="Times New Roman" pitchFamily="18" charset="0"/>
              </a:rPr>
              <a:t>after iron treatment</a:t>
            </a:r>
            <a:endParaRPr lang="en-US" sz="4000"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21</a:t>
            </a:fld>
            <a:endParaRPr lang="en-US"/>
          </a:p>
        </p:txBody>
      </p:sp>
      <p:sp>
        <p:nvSpPr>
          <p:cNvPr id="3" name="Round Diagonal Corner Rectangle 2"/>
          <p:cNvSpPr/>
          <p:nvPr/>
        </p:nvSpPr>
        <p:spPr>
          <a:xfrm>
            <a:off x="990600" y="638628"/>
            <a:ext cx="7086600" cy="5609771"/>
          </a:xfrm>
          <a:prstGeom prst="round2Diag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There is also a clear relationship between increased susceptibility to </a:t>
            </a:r>
            <a:r>
              <a:rPr lang="en-US" sz="3200" b="1" dirty="0" smtClean="0">
                <a:solidFill>
                  <a:srgbClr val="FF0000"/>
                </a:solidFill>
                <a:latin typeface="Times New Roman" pitchFamily="18" charset="0"/>
                <a:cs typeface="Times New Roman" pitchFamily="18" charset="0"/>
              </a:rPr>
              <a:t>infections</a:t>
            </a:r>
            <a:r>
              <a:rPr lang="en-US" sz="3200" b="1" dirty="0" smtClean="0">
                <a:solidFill>
                  <a:schemeClr val="tx1"/>
                </a:solidFill>
                <a:latin typeface="Times New Roman" pitchFamily="18" charset="0"/>
                <a:cs typeface="Times New Roman" pitchFamily="18" charset="0"/>
              </a:rPr>
              <a:t> among children with iron deficiency . </a:t>
            </a:r>
          </a:p>
          <a:p>
            <a:pPr algn="ctr"/>
            <a:r>
              <a:rPr lang="en-US" sz="3200" b="1" dirty="0" smtClean="0">
                <a:solidFill>
                  <a:schemeClr val="tx1"/>
                </a:solidFill>
                <a:latin typeface="Times New Roman" pitchFamily="18" charset="0"/>
                <a:cs typeface="Times New Roman" pitchFamily="18" charset="0"/>
              </a:rPr>
              <a:t>Such children are more frequently </a:t>
            </a:r>
            <a:r>
              <a:rPr lang="en-US" sz="3200" b="1" dirty="0" smtClean="0">
                <a:solidFill>
                  <a:srgbClr val="FF0000"/>
                </a:solidFill>
                <a:latin typeface="Times New Roman" pitchFamily="18" charset="0"/>
                <a:cs typeface="Times New Roman" pitchFamily="18" charset="0"/>
              </a:rPr>
              <a:t>absent</a:t>
            </a:r>
            <a:r>
              <a:rPr lang="en-US" sz="3200" b="1" dirty="0" smtClean="0">
                <a:solidFill>
                  <a:schemeClr val="tx1"/>
                </a:solidFill>
                <a:latin typeface="Times New Roman" pitchFamily="18" charset="0"/>
                <a:cs typeface="Times New Roman" pitchFamily="18" charset="0"/>
              </a:rPr>
              <a:t> (</a:t>
            </a:r>
            <a:r>
              <a:rPr lang="en-US" sz="3200" b="1" dirty="0" smtClean="0">
                <a:solidFill>
                  <a:schemeClr val="tx1"/>
                </a:solidFill>
                <a:latin typeface="Times New Roman" pitchFamily="18" charset="0"/>
                <a:cs typeface="Times New Roman" pitchFamily="18" charset="0"/>
              </a:rPr>
              <a:t>because of frequent infections) </a:t>
            </a:r>
            <a:r>
              <a:rPr lang="en-US" sz="3200" b="1" dirty="0" smtClean="0">
                <a:solidFill>
                  <a:schemeClr val="tx1"/>
                </a:solidFill>
                <a:latin typeface="Times New Roman" pitchFamily="18" charset="0"/>
                <a:cs typeface="Times New Roman" pitchFamily="18" charset="0"/>
              </a:rPr>
              <a:t>and </a:t>
            </a:r>
            <a:r>
              <a:rPr lang="en-US" sz="3200" b="1" dirty="0" smtClean="0">
                <a:solidFill>
                  <a:schemeClr val="tx1"/>
                </a:solidFill>
                <a:latin typeface="Times New Roman" pitchFamily="18" charset="0"/>
                <a:cs typeface="Times New Roman" pitchFamily="18" charset="0"/>
              </a:rPr>
              <a:t>when they do attend school, their overall </a:t>
            </a:r>
            <a:r>
              <a:rPr lang="en-US" sz="3200" b="1" dirty="0" smtClean="0">
                <a:solidFill>
                  <a:schemeClr val="tx1"/>
                </a:solidFill>
                <a:latin typeface="Times New Roman" pitchFamily="18" charset="0"/>
                <a:cs typeface="Times New Roman" pitchFamily="18" charset="0"/>
              </a:rPr>
              <a:t> </a:t>
            </a:r>
            <a:r>
              <a:rPr lang="en-US" sz="3200" b="1" dirty="0" smtClean="0">
                <a:solidFill>
                  <a:schemeClr val="tx1"/>
                </a:solidFill>
                <a:latin typeface="Times New Roman" pitchFamily="18" charset="0"/>
                <a:cs typeface="Times New Roman" pitchFamily="18" charset="0"/>
              </a:rPr>
              <a:t>school performance may be </a:t>
            </a:r>
            <a:r>
              <a:rPr lang="en-US" sz="3600" b="1" dirty="0" smtClean="0">
                <a:solidFill>
                  <a:srgbClr val="FF0000"/>
                </a:solidFill>
                <a:latin typeface="Times New Roman" pitchFamily="18" charset="0"/>
                <a:cs typeface="Times New Roman" pitchFamily="18" charset="0"/>
              </a:rPr>
              <a:t>poor</a:t>
            </a:r>
            <a:endParaRPr lang="en-US" sz="3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22</a:t>
            </a:fld>
            <a:endParaRPr lang="en-US"/>
          </a:p>
        </p:txBody>
      </p:sp>
      <p:sp>
        <p:nvSpPr>
          <p:cNvPr id="4" name="Flowchart: Preparation 3"/>
          <p:cNvSpPr/>
          <p:nvPr/>
        </p:nvSpPr>
        <p:spPr>
          <a:xfrm>
            <a:off x="381000" y="609600"/>
            <a:ext cx="8458200" cy="5181600"/>
          </a:xfrm>
          <a:prstGeom prst="flowChartPreparation">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itchFamily="18" charset="0"/>
                <a:cs typeface="Times New Roman" pitchFamily="18" charset="0"/>
              </a:rPr>
              <a:t>A constant dietary supply of appropriate nutrients including</a:t>
            </a:r>
          </a:p>
          <a:p>
            <a:pPr algn="ctr"/>
            <a:r>
              <a:rPr lang="en-US" sz="3200" b="1" dirty="0" smtClean="0">
                <a:latin typeface="Times New Roman" pitchFamily="18" charset="0"/>
                <a:cs typeface="Times New Roman" pitchFamily="18" charset="0"/>
              </a:rPr>
              <a:t>glucose, amino acids, fatty acids, vitamins, and minerals is</a:t>
            </a:r>
          </a:p>
          <a:p>
            <a:pPr algn="ctr"/>
            <a:r>
              <a:rPr lang="en-US" sz="3200" b="1" dirty="0" smtClean="0">
                <a:latin typeface="Times New Roman" pitchFamily="18" charset="0"/>
                <a:cs typeface="Times New Roman" pitchFamily="18" charset="0"/>
              </a:rPr>
              <a:t>required for normal brain function</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4495800" cy="868362"/>
          </a:xfrm>
          <a:solidFill>
            <a:schemeClr val="accent6">
              <a:lumMod val="75000"/>
            </a:schemeClr>
          </a:solidFill>
        </p:spPr>
        <p:txBody>
          <a:bodyPr/>
          <a:lstStyle/>
          <a:p>
            <a:r>
              <a:rPr lang="en-US" b="1" dirty="0" smtClean="0">
                <a:latin typeface="Times New Roman" pitchFamily="18" charset="0"/>
                <a:cs typeface="Times New Roman" pitchFamily="18" charset="0"/>
              </a:rPr>
              <a:t>Out lines</a:t>
            </a:r>
            <a:endParaRPr lang="fa-IR" b="1" dirty="0">
              <a:latin typeface="Times New Roman" pitchFamily="18" charset="0"/>
              <a:cs typeface="Times New Roman"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normAutofit lnSpcReduction="10000"/>
          </a:bodyPr>
          <a:lstStyle/>
          <a:p>
            <a:r>
              <a:rPr lang="en-US" dirty="0" smtClean="0">
                <a:latin typeface="Times New Roman" pitchFamily="18" charset="0"/>
                <a:cs typeface="Times New Roman" pitchFamily="18" charset="0"/>
              </a:rPr>
              <a:t>Near to </a:t>
            </a:r>
            <a:r>
              <a:rPr lang="en-US" sz="4000" b="1" dirty="0" smtClean="0">
                <a:solidFill>
                  <a:srgbClr val="FF0000"/>
                </a:solidFill>
                <a:latin typeface="Times New Roman" pitchFamily="18" charset="0"/>
                <a:cs typeface="Times New Roman" pitchFamily="18" charset="0"/>
              </a:rPr>
              <a:t>13,000,000</a:t>
            </a:r>
          </a:p>
          <a:p>
            <a:r>
              <a:rPr lang="en-US" dirty="0" smtClean="0">
                <a:latin typeface="Times New Roman" pitchFamily="18" charset="0"/>
                <a:cs typeface="Times New Roman" pitchFamily="18" charset="0"/>
              </a:rPr>
              <a:t>Now &amp; future</a:t>
            </a:r>
          </a:p>
          <a:p>
            <a:r>
              <a:rPr lang="en-US" dirty="0" smtClean="0">
                <a:latin typeface="Times New Roman" pitchFamily="18" charset="0"/>
                <a:cs typeface="Times New Roman" pitchFamily="18" charset="0"/>
              </a:rPr>
              <a:t>Not forget Education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Training</a:t>
            </a:r>
          </a:p>
          <a:p>
            <a:r>
              <a:rPr lang="en-US" dirty="0" smtClean="0">
                <a:latin typeface="Times New Roman" pitchFamily="18" charset="0"/>
                <a:cs typeface="Times New Roman" pitchFamily="18" charset="0"/>
              </a:rPr>
              <a:t>Investment</a:t>
            </a:r>
          </a:p>
          <a:p>
            <a:r>
              <a:rPr lang="en-US" dirty="0">
                <a:latin typeface="Times New Roman" pitchFamily="18" charset="0"/>
                <a:cs typeface="Times New Roman" pitchFamily="18" charset="0"/>
              </a:rPr>
              <a:t>Comprehensive and imperative rules</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independent </a:t>
            </a:r>
            <a:r>
              <a:rPr lang="en-US" dirty="0" smtClean="0">
                <a:latin typeface="Times New Roman" pitchFamily="18" charset="0"/>
                <a:cs typeface="Times New Roman" pitchFamily="18" charset="0"/>
              </a:rPr>
              <a:t>management</a:t>
            </a:r>
          </a:p>
          <a:p>
            <a:r>
              <a:rPr lang="en-US" dirty="0">
                <a:latin typeface="Times New Roman" pitchFamily="18" charset="0"/>
                <a:cs typeface="Times New Roman" pitchFamily="18" charset="0"/>
              </a:rPr>
              <a:t>Promote </a:t>
            </a:r>
            <a:r>
              <a:rPr lang="en-US" dirty="0" smtClean="0">
                <a:latin typeface="Times New Roman" pitchFamily="18" charset="0"/>
                <a:cs typeface="Times New Roman" pitchFamily="18" charset="0"/>
              </a:rPr>
              <a:t>cooperation</a:t>
            </a:r>
          </a:p>
          <a:p>
            <a:r>
              <a:rPr lang="en-US" dirty="0">
                <a:latin typeface="Times New Roman" pitchFamily="18" charset="0"/>
                <a:cs typeface="Times New Roman" pitchFamily="18" charset="0"/>
              </a:rPr>
              <a:t>Continuous </a:t>
            </a:r>
            <a:r>
              <a:rPr lang="en-US" dirty="0" smtClean="0">
                <a:latin typeface="Times New Roman" pitchFamily="18" charset="0"/>
                <a:cs typeface="Times New Roman" pitchFamily="18" charset="0"/>
              </a:rPr>
              <a:t>monitoring </a:t>
            </a:r>
            <a:endParaRPr lang="fa-IR"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B2D2207-72B4-434E-ACE7-F062AD4F0C03}" type="slidenum">
              <a:rPr lang="en-US" smtClean="0"/>
              <a:pPr/>
              <a:t>23</a:t>
            </a:fld>
            <a:endParaRPr lang="en-US"/>
          </a:p>
        </p:txBody>
      </p:sp>
    </p:spTree>
    <p:extLst>
      <p:ext uri="{BB962C8B-B14F-4D97-AF65-F5344CB8AC3E}">
        <p14:creationId xmlns:p14="http://schemas.microsoft.com/office/powerpoint/2010/main" val="1952968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24</a:t>
            </a:fld>
            <a:endParaRPr lang="en-US"/>
          </a:p>
        </p:txBody>
      </p:sp>
      <p:sp>
        <p:nvSpPr>
          <p:cNvPr id="3" name="Flowchart: Alternate Process 2"/>
          <p:cNvSpPr/>
          <p:nvPr/>
        </p:nvSpPr>
        <p:spPr>
          <a:xfrm>
            <a:off x="685800" y="762000"/>
            <a:ext cx="7924800" cy="4800600"/>
          </a:xfrm>
          <a:prstGeom prst="flowChartAlternateProces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en-US" sz="4400" dirty="0">
                <a:solidFill>
                  <a:srgbClr val="FFFF00"/>
                </a:solidFill>
                <a:latin typeface="Times New Roman" pitchFamily="18" charset="0"/>
                <a:cs typeface="Times New Roman" pitchFamily="18" charset="0"/>
              </a:rPr>
              <a:t>It would be beautiful and excellent if teachers ensure  from health of students before starting to teach</a:t>
            </a:r>
            <a:endParaRPr lang="fa-IR" sz="44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87508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AutoShape 2" descr="flower5"/>
          <p:cNvSpPr>
            <a:spLocks noChangeAspect="1" noChangeArrowheads="1"/>
          </p:cNvSpPr>
          <p:nvPr/>
        </p:nvSpPr>
        <p:spPr bwMode="auto">
          <a:xfrm>
            <a:off x="2185988" y="1519238"/>
            <a:ext cx="4772025" cy="3819525"/>
          </a:xfrm>
          <a:prstGeom prst="rect">
            <a:avLst/>
          </a:prstGeom>
          <a:noFill/>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fa-IR" smtClean="0">
              <a:solidFill>
                <a:srgbClr val="000000"/>
              </a:solidFill>
            </a:endParaRPr>
          </a:p>
        </p:txBody>
      </p:sp>
      <p:pic>
        <p:nvPicPr>
          <p:cNvPr id="76803" name="Picture 3" descr="flower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549275"/>
            <a:ext cx="7777163" cy="5832475"/>
          </a:xfrm>
          <a:prstGeom prst="rect">
            <a:avLst/>
          </a:prstGeom>
          <a:noFill/>
          <a:extLst>
            <a:ext uri="{909E8E84-426E-40DD-AFC4-6F175D3DCCD1}">
              <a14:hiddenFill xmlns:a14="http://schemas.microsoft.com/office/drawing/2010/main">
                <a:solidFill>
                  <a:srgbClr val="FFFFFF"/>
                </a:solidFill>
              </a14:hiddenFill>
            </a:ext>
          </a:extLst>
        </p:spPr>
      </p:pic>
      <p:sp>
        <p:nvSpPr>
          <p:cNvPr id="76804" name="Rectangle 4"/>
          <p:cNvSpPr>
            <a:spLocks noChangeArrowheads="1"/>
          </p:cNvSpPr>
          <p:nvPr/>
        </p:nvSpPr>
        <p:spPr bwMode="auto">
          <a:xfrm>
            <a:off x="1042988" y="3141663"/>
            <a:ext cx="4103687" cy="7921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en-US" sz="4000" b="1" dirty="0" smtClean="0">
                <a:solidFill>
                  <a:srgbClr val="0033CC"/>
                </a:solidFill>
                <a:cs typeface="Nazanin" pitchFamily="2" charset="-78"/>
              </a:rPr>
              <a:t>Thanks a lot</a:t>
            </a:r>
            <a:endParaRPr lang="en-US" sz="4000" b="1" dirty="0" smtClean="0">
              <a:solidFill>
                <a:srgbClr val="0033CC"/>
              </a:solidFill>
              <a:cs typeface="Nazanin" pitchFamily="2" charset="-78"/>
            </a:endParaRPr>
          </a:p>
        </p:txBody>
      </p:sp>
    </p:spTree>
    <p:extLst>
      <p:ext uri="{BB962C8B-B14F-4D97-AF65-F5344CB8AC3E}">
        <p14:creationId xmlns:p14="http://schemas.microsoft.com/office/powerpoint/2010/main" val="765399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43400"/>
            <a:ext cx="8229600" cy="1219200"/>
          </a:xfrm>
          <a:solidFill>
            <a:schemeClr val="accent3">
              <a:lumMod val="50000"/>
            </a:schemeClr>
          </a:solidFill>
          <a:ln>
            <a:solidFill>
              <a:srgbClr val="FFFF00"/>
            </a:solidFill>
          </a:ln>
        </p:spPr>
        <p:txBody>
          <a:bodyPr/>
          <a:lstStyle/>
          <a:p>
            <a:r>
              <a:rPr lang="en-US" b="1" dirty="0" smtClean="0">
                <a:solidFill>
                  <a:srgbClr val="FFFF00"/>
                </a:solidFill>
                <a:latin typeface="Times New Roman" pitchFamily="18" charset="0"/>
                <a:cs typeface="Times New Roman" pitchFamily="18" charset="0"/>
              </a:rPr>
              <a:t>Children</a:t>
            </a:r>
            <a:endParaRPr lang="en-US" b="1" dirty="0">
              <a:solidFill>
                <a:srgbClr val="FFFF00"/>
              </a:solidFill>
              <a:latin typeface="Times New Roman" pitchFamily="18" charset="0"/>
              <a:cs typeface="Times New Roman" pitchFamily="18" charset="0"/>
            </a:endParaRPr>
          </a:p>
        </p:txBody>
      </p:sp>
      <p:sp>
        <p:nvSpPr>
          <p:cNvPr id="4" name="Oval 3"/>
          <p:cNvSpPr/>
          <p:nvPr/>
        </p:nvSpPr>
        <p:spPr>
          <a:xfrm>
            <a:off x="381000" y="533400"/>
            <a:ext cx="8382000" cy="35052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rgbClr val="FFFF00"/>
                </a:solidFill>
                <a:latin typeface="Times New Roman" pitchFamily="18" charset="0"/>
                <a:cs typeface="Times New Roman" pitchFamily="18" charset="0"/>
              </a:rPr>
              <a:t>Nutrition and Learning </a:t>
            </a:r>
          </a:p>
          <a:p>
            <a:pPr algn="ctr"/>
            <a:r>
              <a:rPr lang="en-US" sz="4400" b="1" dirty="0" smtClean="0">
                <a:solidFill>
                  <a:srgbClr val="FFFF00"/>
                </a:solidFill>
                <a:latin typeface="Times New Roman" pitchFamily="18" charset="0"/>
                <a:cs typeface="Times New Roman" pitchFamily="18" charset="0"/>
              </a:rPr>
              <a:t>in</a:t>
            </a:r>
            <a:endParaRPr lang="en-US" sz="4400" dirty="0">
              <a:solidFill>
                <a:prstClr val="white"/>
              </a:solidFill>
            </a:endParaRPr>
          </a:p>
        </p:txBody>
      </p:sp>
      <p:sp>
        <p:nvSpPr>
          <p:cNvPr id="7" name="Slide Number Placeholder 6"/>
          <p:cNvSpPr>
            <a:spLocks noGrp="1"/>
          </p:cNvSpPr>
          <p:nvPr>
            <p:ph type="sldNum" sz="quarter" idx="12"/>
          </p:nvPr>
        </p:nvSpPr>
        <p:spPr/>
        <p:txBody>
          <a:bodyPr/>
          <a:lstStyle/>
          <a:p>
            <a:fld id="{6B2D2207-72B4-434E-ACE7-F062AD4F0C03}"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251433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B2D2207-72B4-434E-ACE7-F062AD4F0C03}" type="slidenum">
              <a:rPr lang="en-US" smtClean="0">
                <a:solidFill>
                  <a:prstClr val="black">
                    <a:tint val="75000"/>
                  </a:prstClr>
                </a:solidFill>
              </a:rPr>
              <a:pPr/>
              <a:t>4</a:t>
            </a:fld>
            <a:endParaRPr lang="en-US">
              <a:solidFill>
                <a:prstClr val="black">
                  <a:tint val="75000"/>
                </a:prstClr>
              </a:solidFill>
            </a:endParaRPr>
          </a:p>
        </p:txBody>
      </p:sp>
      <p:sp>
        <p:nvSpPr>
          <p:cNvPr id="5" name="Snip Diagonal Corner Rectangle 4"/>
          <p:cNvSpPr/>
          <p:nvPr/>
        </p:nvSpPr>
        <p:spPr>
          <a:xfrm>
            <a:off x="304800" y="304800"/>
            <a:ext cx="8458200" cy="6172200"/>
          </a:xfrm>
          <a:prstGeom prst="snip2Diag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i="1" dirty="0" smtClean="0">
                <a:solidFill>
                  <a:prstClr val="white"/>
                </a:solidFill>
                <a:latin typeface="Times New Roman" pitchFamily="18" charset="0"/>
                <a:cs typeface="Times New Roman" pitchFamily="18" charset="0"/>
              </a:rPr>
              <a:t> </a:t>
            </a:r>
            <a:r>
              <a:rPr lang="en-US" sz="4000" i="1" dirty="0" smtClean="0">
                <a:solidFill>
                  <a:prstClr val="white"/>
                </a:solidFill>
                <a:latin typeface="Times New Roman" pitchFamily="18" charset="0"/>
                <a:cs typeface="Times New Roman" pitchFamily="18" charset="0"/>
              </a:rPr>
              <a:t>More severe learning difficulties resulted in worse school performance, higher school desertion, and lower enrollment in higher education institutions in those with </a:t>
            </a:r>
            <a:r>
              <a:rPr lang="en-US" sz="4400" b="1" i="1" dirty="0" smtClean="0">
                <a:solidFill>
                  <a:srgbClr val="FFFF00"/>
                </a:solidFill>
                <a:latin typeface="Times New Roman" pitchFamily="18" charset="0"/>
                <a:cs typeface="Times New Roman" pitchFamily="18" charset="0"/>
              </a:rPr>
              <a:t>malnutrition</a:t>
            </a:r>
            <a:r>
              <a:rPr lang="en-US" sz="4000" i="1" dirty="0" smtClean="0">
                <a:solidFill>
                  <a:prstClr val="white"/>
                </a:solidFill>
                <a:latin typeface="Times New Roman" pitchFamily="18" charset="0"/>
                <a:cs typeface="Times New Roman" pitchFamily="18" charset="0"/>
              </a:rPr>
              <a:t>, compared with classmates from </a:t>
            </a:r>
            <a:r>
              <a:rPr lang="en-US" sz="4000" i="1" dirty="0" smtClean="0">
                <a:solidFill>
                  <a:prstClr val="white"/>
                </a:solidFill>
                <a:latin typeface="Times New Roman" pitchFamily="18" charset="0"/>
                <a:cs typeface="Times New Roman" pitchFamily="18" charset="0"/>
              </a:rPr>
              <a:t>a</a:t>
            </a:r>
          </a:p>
          <a:p>
            <a:pPr algn="ctr"/>
            <a:r>
              <a:rPr lang="en-US" sz="4000" i="1" dirty="0" smtClean="0">
                <a:solidFill>
                  <a:prstClr val="white"/>
                </a:solidFill>
                <a:latin typeface="Times New Roman" pitchFamily="18" charset="0"/>
                <a:cs typeface="Times New Roman" pitchFamily="18" charset="0"/>
              </a:rPr>
              <a:t> </a:t>
            </a:r>
            <a:r>
              <a:rPr lang="en-US" sz="4400" b="1" i="1" dirty="0" smtClean="0">
                <a:solidFill>
                  <a:srgbClr val="FFFF00"/>
                </a:solidFill>
                <a:latin typeface="Times New Roman" pitchFamily="18" charset="0"/>
                <a:cs typeface="Times New Roman" pitchFamily="18" charset="0"/>
              </a:rPr>
              <a:t>common socioeconomic </a:t>
            </a:r>
            <a:r>
              <a:rPr lang="en-US" sz="4000" i="1" dirty="0" smtClean="0">
                <a:solidFill>
                  <a:prstClr val="white"/>
                </a:solidFill>
                <a:latin typeface="Times New Roman" pitchFamily="18" charset="0"/>
                <a:cs typeface="Times New Roman" pitchFamily="18" charset="0"/>
              </a:rPr>
              <a:t>background who had a normal nutrition</a:t>
            </a:r>
            <a:endParaRPr lang="en-US" sz="4000" i="1"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1839337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50000"/>
            </a:schemeClr>
          </a:solidFill>
        </p:spPr>
        <p:txBody>
          <a:bodyPr/>
          <a:lstStyle/>
          <a:p>
            <a:r>
              <a:rPr lang="en-US" b="1" dirty="0" smtClean="0">
                <a:solidFill>
                  <a:schemeClr val="bg1"/>
                </a:solidFill>
                <a:latin typeface="Times New Roman" pitchFamily="18" charset="0"/>
                <a:cs typeface="Times New Roman" pitchFamily="18" charset="0"/>
              </a:rPr>
              <a:t>Nutrition and Learning </a:t>
            </a:r>
          </a:p>
        </p:txBody>
      </p:sp>
      <p:sp>
        <p:nvSpPr>
          <p:cNvPr id="3" name="Content Placeholder 2"/>
          <p:cNvSpPr>
            <a:spLocks noGrp="1"/>
          </p:cNvSpPr>
          <p:nvPr>
            <p:ph idx="1"/>
          </p:nvPr>
        </p:nvSpPr>
        <p:spPr/>
        <p:txBody>
          <a:bodyPr>
            <a:normAutofit fontScale="92500" lnSpcReduction="20000"/>
          </a:bodyPr>
          <a:lstStyle/>
          <a:p>
            <a:r>
              <a:rPr lang="en-US" sz="5400" b="1" i="1" dirty="0" smtClean="0">
                <a:solidFill>
                  <a:srgbClr val="FF0000"/>
                </a:solidFill>
                <a:latin typeface="Times New Roman" pitchFamily="18" charset="0"/>
                <a:cs typeface="Times New Roman" pitchFamily="18" charset="0"/>
              </a:rPr>
              <a:t>Energy</a:t>
            </a:r>
            <a:r>
              <a:rPr lang="en-US" sz="4000" dirty="0" smtClean="0">
                <a:latin typeface="Times New Roman" pitchFamily="18" charset="0"/>
                <a:cs typeface="Times New Roman" pitchFamily="18" charset="0"/>
              </a:rPr>
              <a:t> (breakfast)</a:t>
            </a:r>
          </a:p>
          <a:p>
            <a:r>
              <a:rPr lang="en-US" sz="5400" b="1" i="1" dirty="0" smtClean="0">
                <a:solidFill>
                  <a:srgbClr val="FF0000"/>
                </a:solidFill>
                <a:latin typeface="Times New Roman" pitchFamily="18" charset="0"/>
                <a:cs typeface="Times New Roman" pitchFamily="18" charset="0"/>
              </a:rPr>
              <a:t>Iron</a:t>
            </a:r>
          </a:p>
          <a:p>
            <a:r>
              <a:rPr lang="en-US" sz="4000" dirty="0" smtClean="0">
                <a:latin typeface="Times New Roman" pitchFamily="18" charset="0"/>
                <a:cs typeface="Times New Roman" pitchFamily="18" charset="0"/>
              </a:rPr>
              <a:t>Omega 3</a:t>
            </a:r>
          </a:p>
          <a:p>
            <a:r>
              <a:rPr lang="en-US" sz="4000" dirty="0" smtClean="0">
                <a:latin typeface="Times New Roman" pitchFamily="18" charset="0"/>
                <a:cs typeface="Times New Roman" pitchFamily="18" charset="0"/>
              </a:rPr>
              <a:t>Iodine</a:t>
            </a:r>
          </a:p>
          <a:p>
            <a:r>
              <a:rPr lang="en-US" sz="4000" dirty="0" smtClean="0">
                <a:latin typeface="Times New Roman" pitchFamily="18" charset="0"/>
                <a:cs typeface="Times New Roman" pitchFamily="18" charset="0"/>
              </a:rPr>
              <a:t>Zinc</a:t>
            </a:r>
          </a:p>
          <a:p>
            <a:r>
              <a:rPr lang="en-US" sz="4000" dirty="0" smtClean="0">
                <a:latin typeface="Times New Roman" pitchFamily="18" charset="0"/>
                <a:cs typeface="Times New Roman" pitchFamily="18" charset="0"/>
              </a:rPr>
              <a:t>Magnesium</a:t>
            </a:r>
          </a:p>
          <a:p>
            <a:r>
              <a:rPr lang="en-US" sz="4000" dirty="0" smtClean="0">
                <a:latin typeface="Times New Roman" pitchFamily="18" charset="0"/>
                <a:cs typeface="Times New Roman" pitchFamily="18" charset="0"/>
              </a:rPr>
              <a:t>DMFT</a:t>
            </a:r>
            <a:endParaRPr lang="en-US" sz="4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B2D2207-72B4-434E-ACE7-F062AD4F0C0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6</a:t>
            </a:fld>
            <a:endParaRPr lang="en-US"/>
          </a:p>
        </p:txBody>
      </p:sp>
      <p:sp>
        <p:nvSpPr>
          <p:cNvPr id="3" name="Oval 2"/>
          <p:cNvSpPr/>
          <p:nvPr/>
        </p:nvSpPr>
        <p:spPr>
          <a:xfrm>
            <a:off x="518886" y="4114800"/>
            <a:ext cx="8153400" cy="22098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400" b="1" dirty="0" smtClean="0">
                <a:solidFill>
                  <a:schemeClr val="accent3">
                    <a:lumMod val="50000"/>
                  </a:schemeClr>
                </a:solidFill>
              </a:rPr>
              <a:t>Breakfast &amp; Snacking </a:t>
            </a:r>
            <a:endParaRPr lang="fa-IR" sz="4400" b="1" dirty="0">
              <a:solidFill>
                <a:schemeClr val="accent3">
                  <a:lumMod val="50000"/>
                </a:schemeClr>
              </a:solidFill>
            </a:endParaRPr>
          </a:p>
        </p:txBody>
      </p:sp>
      <p:sp>
        <p:nvSpPr>
          <p:cNvPr id="5" name="7-Point Star 4"/>
          <p:cNvSpPr/>
          <p:nvPr/>
        </p:nvSpPr>
        <p:spPr>
          <a:xfrm>
            <a:off x="533400" y="457200"/>
            <a:ext cx="8153400" cy="3352800"/>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9600" b="1" i="1" dirty="0">
                <a:solidFill>
                  <a:srgbClr val="FFFF00"/>
                </a:solidFill>
              </a:rPr>
              <a:t>Energy</a:t>
            </a:r>
            <a:r>
              <a:rPr lang="en-US" sz="9600" b="1" i="1" dirty="0"/>
              <a:t> </a:t>
            </a:r>
          </a:p>
        </p:txBody>
      </p:sp>
    </p:spTree>
    <p:extLst>
      <p:ext uri="{BB962C8B-B14F-4D97-AF65-F5344CB8AC3E}">
        <p14:creationId xmlns:p14="http://schemas.microsoft.com/office/powerpoint/2010/main" val="3619561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7</a:t>
            </a:fld>
            <a:endParaRPr lang="en-US"/>
          </a:p>
        </p:txBody>
      </p:sp>
      <p:sp>
        <p:nvSpPr>
          <p:cNvPr id="4" name="Flowchart: Alternate Process 3"/>
          <p:cNvSpPr/>
          <p:nvPr/>
        </p:nvSpPr>
        <p:spPr>
          <a:xfrm>
            <a:off x="685800" y="533400"/>
            <a:ext cx="7543799" cy="54102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chemeClr val="tx1"/>
                </a:solidFill>
                <a:latin typeface="Times New Roman" pitchFamily="18" charset="0"/>
                <a:cs typeface="Times New Roman" pitchFamily="18" charset="0"/>
              </a:rPr>
              <a:t>Although the</a:t>
            </a:r>
          </a:p>
          <a:p>
            <a:pPr algn="ctr"/>
            <a:r>
              <a:rPr lang="en-US" sz="4800" dirty="0" smtClean="0">
                <a:solidFill>
                  <a:schemeClr val="tx1"/>
                </a:solidFill>
                <a:latin typeface="Times New Roman" pitchFamily="18" charset="0"/>
                <a:cs typeface="Times New Roman" pitchFamily="18" charset="0"/>
              </a:rPr>
              <a:t>brain represents only 2% of the body mass, it consumes</a:t>
            </a:r>
          </a:p>
          <a:p>
            <a:pPr algn="ctr"/>
            <a:r>
              <a:rPr lang="en-US" sz="4800" dirty="0" smtClean="0">
                <a:solidFill>
                  <a:schemeClr val="tx1"/>
                </a:solidFill>
                <a:latin typeface="Times New Roman" pitchFamily="18" charset="0"/>
                <a:cs typeface="Times New Roman" pitchFamily="18" charset="0"/>
              </a:rPr>
              <a:t>20% of the energy provided by the diet and 20% of the</a:t>
            </a:r>
          </a:p>
          <a:p>
            <a:pPr algn="ctr"/>
            <a:r>
              <a:rPr lang="en-US" sz="4800" dirty="0" smtClean="0">
                <a:solidFill>
                  <a:schemeClr val="tx1"/>
                </a:solidFill>
                <a:latin typeface="Times New Roman" pitchFamily="18" charset="0"/>
                <a:cs typeface="Times New Roman" pitchFamily="18" charset="0"/>
              </a:rPr>
              <a:t>oxygen inhaled</a:t>
            </a:r>
            <a:endParaRPr lang="en-US" sz="4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2590799"/>
          </a:xfrm>
          <a:solidFill>
            <a:schemeClr val="accent1">
              <a:lumMod val="40000"/>
              <a:lumOff val="60000"/>
            </a:schemeClr>
          </a:solidFill>
        </p:spPr>
        <p:txBody>
          <a:bodyPr>
            <a:normAutofit fontScale="90000"/>
          </a:bodyPr>
          <a:lstStyle/>
          <a:p>
            <a:r>
              <a:rPr lang="en-US" dirty="0" smtClean="0"/>
              <a:t> </a:t>
            </a:r>
            <a:r>
              <a:rPr lang="en-US" sz="4800" dirty="0" smtClean="0">
                <a:latin typeface="Times New Roman" pitchFamily="18" charset="0"/>
                <a:cs typeface="Times New Roman" pitchFamily="18" charset="0"/>
              </a:rPr>
              <a:t>brain functioning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is </a:t>
            </a:r>
            <a:r>
              <a:rPr lang="en-US" sz="4800" dirty="0">
                <a:latin typeface="Times New Roman" pitchFamily="18" charset="0"/>
                <a:cs typeface="Times New Roman" pitchFamily="18" charset="0"/>
              </a:rPr>
              <a:t>sensitive to short-term variations in nutrient</a:t>
            </a:r>
            <a:br>
              <a:rPr lang="en-US" sz="4800" dirty="0">
                <a:latin typeface="Times New Roman" pitchFamily="18" charset="0"/>
                <a:cs typeface="Times New Roman" pitchFamily="18" charset="0"/>
              </a:rPr>
            </a:br>
            <a:r>
              <a:rPr lang="en-US" sz="4800" dirty="0" smtClean="0">
                <a:latin typeface="Times New Roman" pitchFamily="18" charset="0"/>
                <a:cs typeface="Times New Roman" pitchFamily="18" charset="0"/>
              </a:rPr>
              <a:t>availability</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3124200"/>
            <a:ext cx="8534400" cy="3200400"/>
          </a:xfrm>
          <a:solidFill>
            <a:schemeClr val="accent1">
              <a:lumMod val="50000"/>
            </a:schemeClr>
          </a:solidFill>
        </p:spPr>
        <p:txBody>
          <a:bodyPr>
            <a:noAutofit/>
          </a:bodyPr>
          <a:lstStyle/>
          <a:p>
            <a:r>
              <a:rPr lang="en-US" sz="3600" dirty="0">
                <a:solidFill>
                  <a:srgbClr val="FFFF00"/>
                </a:solidFill>
                <a:latin typeface="Times New Roman" pitchFamily="18" charset="0"/>
                <a:cs typeface="Times New Roman" pitchFamily="18" charset="0"/>
              </a:rPr>
              <a:t>A short fast may impose greater stress on </a:t>
            </a:r>
            <a:r>
              <a:rPr lang="en-US" sz="4800" b="1" dirty="0" smtClean="0">
                <a:solidFill>
                  <a:srgbClr val="FF0000"/>
                </a:solidFill>
                <a:latin typeface="Times New Roman" pitchFamily="18" charset="0"/>
                <a:cs typeface="Times New Roman" pitchFamily="18" charset="0"/>
              </a:rPr>
              <a:t>young children </a:t>
            </a:r>
            <a:r>
              <a:rPr lang="en-US" sz="3600" dirty="0">
                <a:solidFill>
                  <a:srgbClr val="FFFF00"/>
                </a:solidFill>
                <a:latin typeface="Times New Roman" pitchFamily="18" charset="0"/>
                <a:cs typeface="Times New Roman" pitchFamily="18" charset="0"/>
              </a:rPr>
              <a:t>than on adults, resulting in metabolic alterations </a:t>
            </a:r>
            <a:r>
              <a:rPr lang="en-US" sz="3600" dirty="0" smtClean="0">
                <a:solidFill>
                  <a:srgbClr val="FFFF00"/>
                </a:solidFill>
                <a:latin typeface="Times New Roman" pitchFamily="18" charset="0"/>
                <a:cs typeface="Times New Roman" pitchFamily="18" charset="0"/>
              </a:rPr>
              <a:t>as various </a:t>
            </a:r>
            <a:r>
              <a:rPr lang="en-US" sz="3600" dirty="0">
                <a:solidFill>
                  <a:srgbClr val="FFFF00"/>
                </a:solidFill>
                <a:latin typeface="Times New Roman" pitchFamily="18" charset="0"/>
                <a:cs typeface="Times New Roman" pitchFamily="18" charset="0"/>
              </a:rPr>
              <a:t>homeostatic mechanisms work to maintain </a:t>
            </a:r>
            <a:r>
              <a:rPr lang="en-US" sz="3600" dirty="0" smtClean="0">
                <a:solidFill>
                  <a:srgbClr val="FFFF00"/>
                </a:solidFill>
                <a:latin typeface="Times New Roman" pitchFamily="18" charset="0"/>
                <a:cs typeface="Times New Roman" pitchFamily="18" charset="0"/>
              </a:rPr>
              <a:t>circulating glucose </a:t>
            </a:r>
            <a:r>
              <a:rPr lang="en-US" sz="3600" dirty="0">
                <a:solidFill>
                  <a:srgbClr val="FFFF00"/>
                </a:solidFill>
                <a:latin typeface="Times New Roman" pitchFamily="18" charset="0"/>
                <a:cs typeface="Times New Roman" pitchFamily="18" charset="0"/>
              </a:rPr>
              <a:t>concentrations</a:t>
            </a:r>
          </a:p>
        </p:txBody>
      </p:sp>
      <p:sp>
        <p:nvSpPr>
          <p:cNvPr id="5" name="Slide Number Placeholder 4"/>
          <p:cNvSpPr>
            <a:spLocks noGrp="1"/>
          </p:cNvSpPr>
          <p:nvPr>
            <p:ph type="sldNum" sz="quarter" idx="12"/>
          </p:nvPr>
        </p:nvSpPr>
        <p:spPr/>
        <p:txBody>
          <a:bodyPr/>
          <a:lstStyle/>
          <a:p>
            <a:fld id="{6B2D2207-72B4-434E-ACE7-F062AD4F0C0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2D2207-72B4-434E-ACE7-F062AD4F0C03}" type="slidenum">
              <a:rPr lang="en-US" smtClean="0"/>
              <a:pPr/>
              <a:t>9</a:t>
            </a:fld>
            <a:endParaRPr lang="en-US"/>
          </a:p>
        </p:txBody>
      </p:sp>
      <p:sp>
        <p:nvSpPr>
          <p:cNvPr id="5" name="Rectangle 4"/>
          <p:cNvSpPr/>
          <p:nvPr/>
        </p:nvSpPr>
        <p:spPr>
          <a:xfrm>
            <a:off x="381000" y="762000"/>
            <a:ext cx="8382000" cy="5139869"/>
          </a:xfrm>
          <a:prstGeom prst="rect">
            <a:avLst/>
          </a:prstGeom>
          <a:solidFill>
            <a:schemeClr val="accent3">
              <a:lumMod val="40000"/>
              <a:lumOff val="60000"/>
            </a:schemeClr>
          </a:solidFill>
        </p:spPr>
        <p:txBody>
          <a:bodyPr wrap="square">
            <a:spAutoFit/>
          </a:bodyPr>
          <a:lstStyle/>
          <a:p>
            <a:pPr algn="ctr"/>
            <a:r>
              <a:rPr lang="en-US" sz="2800" dirty="0" smtClean="0">
                <a:latin typeface="Times New Roman" pitchFamily="18" charset="0"/>
                <a:cs typeface="Times New Roman" pitchFamily="18" charset="0"/>
              </a:rPr>
              <a:t> </a:t>
            </a:r>
          </a:p>
          <a:p>
            <a:pPr algn="ctr"/>
            <a:r>
              <a:rPr lang="en-US" sz="4800" dirty="0" smtClean="0">
                <a:latin typeface="Times New Roman" pitchFamily="18" charset="0"/>
                <a:cs typeface="Times New Roman" pitchFamily="18" charset="0"/>
              </a:rPr>
              <a:t>The effects of prolonged</a:t>
            </a:r>
          </a:p>
          <a:p>
            <a:pPr algn="ctr"/>
            <a:r>
              <a:rPr lang="en-US" sz="4800" dirty="0" smtClean="0">
                <a:latin typeface="Times New Roman" pitchFamily="18" charset="0"/>
                <a:cs typeface="Times New Roman" pitchFamily="18" charset="0"/>
              </a:rPr>
              <a:t>hypoglycemia can be devastating for </a:t>
            </a:r>
            <a:r>
              <a:rPr lang="en-US" sz="6000" b="1" dirty="0" smtClean="0">
                <a:solidFill>
                  <a:srgbClr val="FF0000"/>
                </a:solidFill>
                <a:latin typeface="Times New Roman" pitchFamily="18" charset="0"/>
                <a:cs typeface="Times New Roman" pitchFamily="18" charset="0"/>
              </a:rPr>
              <a:t>children</a:t>
            </a:r>
            <a:r>
              <a:rPr lang="en-US" sz="4800" dirty="0" smtClean="0">
                <a:latin typeface="Times New Roman" pitchFamily="18" charset="0"/>
                <a:cs typeface="Times New Roman" pitchFamily="18" charset="0"/>
              </a:rPr>
              <a:t>, given that the brain is totally dependent on dietary glucose, and glycogen reserves are limited</a:t>
            </a:r>
            <a:endParaRPr lang="en-US" sz="4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1423</TotalTime>
  <Words>552</Words>
  <Application>Microsoft Office PowerPoint</Application>
  <PresentationFormat>On-screen Show (4:3)</PresentationFormat>
  <Paragraphs>100</Paragraphs>
  <Slides>25</Slides>
  <Notes>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Default Design</vt:lpstr>
      <vt:lpstr>PowerPoint Presentation</vt:lpstr>
      <vt:lpstr>PowerPoint Presentation</vt:lpstr>
      <vt:lpstr>Children</vt:lpstr>
      <vt:lpstr>PowerPoint Presentation</vt:lpstr>
      <vt:lpstr>Nutrition and Learning </vt:lpstr>
      <vt:lpstr>PowerPoint Presentation</vt:lpstr>
      <vt:lpstr>PowerPoint Presentation</vt:lpstr>
      <vt:lpstr> brain functioning  is sensitive to short-term variations in nutrient availability</vt:lpstr>
      <vt:lpstr>PowerPoint Presentation</vt:lpstr>
      <vt:lpstr>PowerPoint Presentation</vt:lpstr>
      <vt:lpstr> Reviews of the effects of breakfast on cognition and school performance suggest that children who go to school without breakfast are more likely to experience performance deficits than those who eat breakfast </vt:lpstr>
      <vt:lpstr>PowerPoint Presentation</vt:lpstr>
      <vt:lpstr>PowerPoint Presentation</vt:lpstr>
      <vt:lpstr>PowerPoint Presentation</vt:lpstr>
      <vt:lpstr>PowerPoint Presentation</vt:lpstr>
      <vt:lpstr>PowerPoint Presentation</vt:lpstr>
      <vt:lpstr>PowerPoint Presentation</vt:lpstr>
      <vt:lpstr>Iron-deficient children  showed reduced attention and poor learning performance </vt:lpstr>
      <vt:lpstr>PowerPoint Presentation</vt:lpstr>
      <vt:lpstr>PowerPoint Presentation</vt:lpstr>
      <vt:lpstr>PowerPoint Presentation</vt:lpstr>
      <vt:lpstr>PowerPoint Presentation</vt:lpstr>
      <vt:lpstr>Out lines</vt:lpstr>
      <vt:lpstr>PowerPoint Presentation</vt:lpstr>
      <vt:lpstr>PowerPoint Presentation</vt:lpstr>
    </vt:vector>
  </TitlesOfParts>
  <Company>smnachvak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smn</dc:creator>
  <cp:lastModifiedBy>Dr.n</cp:lastModifiedBy>
  <cp:revision>198</cp:revision>
  <dcterms:created xsi:type="dcterms:W3CDTF">2002-12-31T20:42:01Z</dcterms:created>
  <dcterms:modified xsi:type="dcterms:W3CDTF">2015-05-18T08:05:27Z</dcterms:modified>
</cp:coreProperties>
</file>