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7" r:id="rId9"/>
    <p:sldId id="268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3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AC27F99-2741-476A-99AA-40B4E9CC17D6}" type="datetimeFigureOut">
              <a:rPr lang="fa-IR" smtClean="0"/>
              <a:pPr/>
              <a:t>1436/07/30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ECC35F4-BA1A-4927-BBD2-F7DDB96BE4A5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8E16F10-FEAA-4132-85B0-D1F11DFFC17E}" type="datetimeFigureOut">
              <a:rPr lang="fa-IR" smtClean="0"/>
              <a:pPr/>
              <a:t>1436/07/30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99BAAE3-5FF5-41BC-87B5-6F92466BAF7E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DF1A0-710D-4097-B739-BDAD36930FDD}" type="datetime1">
              <a:rPr lang="en-US" smtClean="0"/>
              <a:pPr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8152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4DDFF-7583-472A-A22A-229E501EAD93}" type="datetime1">
              <a:rPr lang="en-US" smtClean="0"/>
              <a:pPr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53720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E504-070E-45D9-B3C5-9A5B31BB62BF}" type="datetime1">
              <a:rPr lang="en-US" smtClean="0"/>
              <a:pPr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4710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A030-D028-4768-8BD5-65E1CF2848E7}" type="datetime1">
              <a:rPr lang="en-US" smtClean="0"/>
              <a:pPr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94671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6AD13-D224-4E57-B73B-E26934815314}" type="datetime1">
              <a:rPr lang="en-US" smtClean="0"/>
              <a:pPr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2892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EAC4-B1E2-4589-B601-DD95370F2B26}" type="datetime1">
              <a:rPr lang="en-US" smtClean="0"/>
              <a:pPr/>
              <a:t>5/18/2015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8792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80573-D463-4A8C-85C2-18908A61B930}" type="datetime1">
              <a:rPr lang="en-US" smtClean="0"/>
              <a:pPr/>
              <a:t>5/18/2015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06365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F136F-2EBB-4B6A-B87E-6A4A5130A60A}" type="datetime1">
              <a:rPr lang="en-US" smtClean="0"/>
              <a:pPr/>
              <a:t>5/18/2015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6535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15075-AD75-4514-9DC7-497DDAE08DAA}" type="datetime1">
              <a:rPr lang="en-US" smtClean="0"/>
              <a:pPr/>
              <a:t>5/18/2015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2984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A9F6B-6E13-42C7-9582-2DC4E43966D3}" type="datetime1">
              <a:rPr lang="en-US" smtClean="0"/>
              <a:pPr/>
              <a:t>5/18/2015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4475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B7873-0EB9-4C0D-BC25-9A351944D5E7}" type="datetime1">
              <a:rPr lang="en-US" smtClean="0"/>
              <a:pPr/>
              <a:t>5/18/2015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19602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0C8D4-28FC-4948-95D9-A4F117ABB313}" type="datetime1">
              <a:rPr lang="en-US" smtClean="0"/>
              <a:pPr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BD3FD-155B-4C0E-BAE2-5D53F58119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38416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916832"/>
            <a:ext cx="8229600" cy="1470025"/>
          </a:xfrm>
        </p:spPr>
        <p:txBody>
          <a:bodyPr>
            <a:normAutofit fontScale="90000"/>
          </a:bodyPr>
          <a:lstStyle/>
          <a:p>
            <a:pPr rtl="1"/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Factors associated with home-related injuries among children under 5 years, using PRECED model, in rural areas of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Toyserkan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in 2012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Bookman Old Style" pitchFamily="18" charset="0"/>
              </a:rPr>
              <a:t> </a:t>
            </a:r>
            <a:endParaRPr lang="en-US" b="1" dirty="0">
              <a:latin typeface="Bookman Old Styl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86200"/>
            <a:ext cx="8153400" cy="2286000"/>
          </a:xfrm>
        </p:spPr>
        <p:txBody>
          <a:bodyPr>
            <a:normAutofit fontScale="55000" lnSpcReduction="20000"/>
          </a:bodyPr>
          <a:lstStyle/>
          <a:p>
            <a:r>
              <a:rPr lang="en-US" sz="3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Forouzan Rezapur-Shahkolai</a:t>
            </a:r>
          </a:p>
          <a:p>
            <a:endParaRPr lang="en-US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Assistant professor of  Health Promotion with speciality in Safety Promotion and Injury Prevention</a:t>
            </a:r>
          </a:p>
          <a:p>
            <a:pPr lvl="0"/>
            <a:endParaRPr lang="en-US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Department of Public Health, School of Public Health &amp; Research Center for Health Sciences </a:t>
            </a:r>
          </a:p>
          <a:p>
            <a:pPr lvl="0"/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Hamadan University of Medical Sciences </a:t>
            </a:r>
          </a:p>
          <a:p>
            <a:pPr lvl="0"/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Hamadan </a:t>
            </a:r>
          </a:p>
          <a:p>
            <a:pPr lvl="0"/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Iran</a:t>
            </a:r>
          </a:p>
          <a:p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119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523999"/>
            <a:ext cx="7772400" cy="685801"/>
          </a:xfrm>
        </p:spPr>
        <p:txBody>
          <a:bodyPr>
            <a:normAutofit fontScale="90000"/>
          </a:bodyPr>
          <a:lstStyle/>
          <a:p>
            <a:pPr rtl="1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Conclusion: </a:t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Bookman Old Style" pitchFamily="18" charset="0"/>
              </a:rPr>
              <a:t> </a:t>
            </a:r>
            <a:endParaRPr lang="en-US" b="1" dirty="0">
              <a:latin typeface="Bookman Old Styl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057400"/>
            <a:ext cx="8458200" cy="4267200"/>
          </a:xfrm>
        </p:spPr>
        <p:txBody>
          <a:bodyPr>
            <a:normAutofit/>
          </a:bodyPr>
          <a:lstStyle/>
          <a:p>
            <a:pPr algn="just"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Home-related injuries are important health problem in rural areas of  Toyserkan and their prediction and prevention are necessary. </a:t>
            </a:r>
          </a:p>
          <a:p>
            <a:pPr algn="just">
              <a:buClr>
                <a:schemeClr val="accent6">
                  <a:lumMod val="50000"/>
                </a:schemeClr>
              </a:buClr>
              <a:buSzPct val="80000"/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The PRECED model can be helpful to determine the predicting factors of home-related injuries among children under 5 years. </a:t>
            </a:r>
          </a:p>
        </p:txBody>
      </p:sp>
    </p:spTree>
    <p:extLst>
      <p:ext uri="{BB962C8B-B14F-4D97-AF65-F5344CB8AC3E}">
        <p14:creationId xmlns:p14="http://schemas.microsoft.com/office/powerpoint/2010/main" xmlns="" val="220119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600200"/>
            <a:ext cx="7772400" cy="762000"/>
          </a:xfrm>
        </p:spPr>
        <p:txBody>
          <a:bodyPr>
            <a:normAutofit fontScale="90000"/>
          </a:bodyPr>
          <a:lstStyle/>
          <a:p>
            <a:pPr rtl="1"/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Conclusion:…</a:t>
            </a:r>
            <a:r>
              <a:rPr lang="en-US" sz="4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Bookman Old Style" pitchFamily="18" charset="0"/>
              </a:rPr>
              <a:t> </a:t>
            </a:r>
            <a:endParaRPr lang="en-US" b="1" dirty="0">
              <a:latin typeface="Bookman Old Styl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438400"/>
            <a:ext cx="8458200" cy="3886200"/>
          </a:xfrm>
        </p:spPr>
        <p:txBody>
          <a:bodyPr>
            <a:normAutofit/>
          </a:bodyPr>
          <a:lstStyle/>
          <a:p>
            <a:pPr algn="just"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Therefore the improvement of knowledge, attitudes and behaviors of rural mothers through planning the education program can be helpful .</a:t>
            </a:r>
          </a:p>
          <a:p>
            <a:pPr algn="just"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Using the model applied in the current study for the planning an educational intervention, may be effective on injury prevention and safety promotion among children under five years.</a:t>
            </a:r>
          </a:p>
          <a:p>
            <a:pPr algn="just"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chemeClr val="accent6">
                  <a:lumMod val="50000"/>
                </a:schemeClr>
              </a:buClr>
              <a:buSzPct val="80000"/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119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0_210208001336832409_jazzaab_i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905000"/>
            <a:ext cx="9144000" cy="4343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600200"/>
            <a:ext cx="7772400" cy="762000"/>
          </a:xfrm>
        </p:spPr>
        <p:txBody>
          <a:bodyPr>
            <a:normAutofit fontScale="90000"/>
          </a:bodyPr>
          <a:lstStyle/>
          <a:p>
            <a:pPr rtl="1"/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Bookman Old Style" pitchFamily="18" charset="0"/>
              </a:rPr>
              <a:t> </a:t>
            </a:r>
            <a:endParaRPr lang="en-US" b="1" dirty="0">
              <a:latin typeface="Bookman Old Styl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438400"/>
            <a:ext cx="8458200" cy="3886200"/>
          </a:xfrm>
        </p:spPr>
        <p:txBody>
          <a:bodyPr>
            <a:normAutofit/>
          </a:bodyPr>
          <a:lstStyle/>
          <a:p>
            <a:pPr algn="just">
              <a:buClr>
                <a:schemeClr val="accent6">
                  <a:lumMod val="50000"/>
                </a:schemeClr>
              </a:buClr>
              <a:buSzPct val="80000"/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chemeClr val="accent6">
                  <a:lumMod val="50000"/>
                </a:schemeClr>
              </a:buClr>
              <a:buSzPct val="80000"/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2743200"/>
            <a:ext cx="7772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Thank you for your attention!</a:t>
            </a:r>
            <a:endParaRPr lang="fa-IR" sz="54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119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523999"/>
            <a:ext cx="7772400" cy="762001"/>
          </a:xfrm>
        </p:spPr>
        <p:txBody>
          <a:bodyPr>
            <a:normAutofit fontScale="90000"/>
          </a:bodyPr>
          <a:lstStyle/>
          <a:p>
            <a:pPr rtl="1"/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Introduction: </a:t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Bookman Old Style" pitchFamily="18" charset="0"/>
              </a:rPr>
              <a:t> </a:t>
            </a:r>
            <a:endParaRPr lang="en-US" b="1" dirty="0">
              <a:latin typeface="Bookman Old Styl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09800"/>
            <a:ext cx="8458200" cy="4267200"/>
          </a:xfrm>
        </p:spPr>
        <p:txBody>
          <a:bodyPr>
            <a:normAutofit lnSpcReduction="10000"/>
          </a:bodyPr>
          <a:lstStyle/>
          <a:p>
            <a:pPr algn="just"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Ø"/>
            </a:pP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Injuries are one of the major causes of death and disability among children in the world and especially in the low and middle-income countries.</a:t>
            </a:r>
          </a:p>
          <a:p>
            <a:pPr algn="just">
              <a:buClr>
                <a:schemeClr val="accent6">
                  <a:lumMod val="50000"/>
                </a:schemeClr>
              </a:buClr>
              <a:buSzPct val="80000"/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Prevention of them is an important public health priority that needs comprehensive interventional approaches, including educational strategies.</a:t>
            </a:r>
          </a:p>
          <a:p>
            <a:pPr algn="just">
              <a:buClr>
                <a:schemeClr val="accent6">
                  <a:lumMod val="50000"/>
                </a:schemeClr>
              </a:buClr>
              <a:buSzPct val="80000"/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This study aimed to access factors associated with home-related injuries among children under 5 years of rural areas of  Toyserkan, using PRECED model.</a:t>
            </a:r>
          </a:p>
          <a:p>
            <a:pPr algn="just"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Ø"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119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676400"/>
            <a:ext cx="7772400" cy="533400"/>
          </a:xfrm>
        </p:spPr>
        <p:txBody>
          <a:bodyPr>
            <a:normAutofit fontScale="90000"/>
          </a:bodyPr>
          <a:lstStyle/>
          <a:p>
            <a:pPr rtl="1"/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Methods:</a:t>
            </a:r>
            <a:r>
              <a:rPr lang="en-US" sz="3600" dirty="0" smtClean="0"/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Bookman Old Style" pitchFamily="18" charset="0"/>
              </a:rPr>
              <a:t> </a:t>
            </a:r>
            <a:endParaRPr lang="en-US" b="1" dirty="0">
              <a:latin typeface="Bookman Old Styl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09800"/>
            <a:ext cx="8458200" cy="4114800"/>
          </a:xfrm>
        </p:spPr>
        <p:txBody>
          <a:bodyPr>
            <a:normAutofit fontScale="92500" lnSpcReduction="20000"/>
          </a:bodyPr>
          <a:lstStyle/>
          <a:p>
            <a:pPr algn="just"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This cross-sectional study has been conducted in rural areas of Toyserkan County, during  December 2012 through January 2013. </a:t>
            </a:r>
          </a:p>
          <a:p>
            <a:pPr algn="just">
              <a:buClr>
                <a:schemeClr val="accent6">
                  <a:lumMod val="50000"/>
                </a:schemeClr>
              </a:buClr>
              <a:buSzPct val="80000"/>
            </a:pPr>
            <a:endParaRPr lang="en-US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chemeClr val="accent6">
                  <a:lumMod val="50000"/>
                </a:schemeClr>
              </a:buClr>
              <a:buSzPct val="80000"/>
            </a:pPr>
            <a:endParaRPr lang="en-US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Ø"/>
            </a:pP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The registered data of all home-related injuries which occurred among under-five children, between 21 March 2011 and 20 March 2012.</a:t>
            </a:r>
          </a:p>
          <a:p>
            <a:pPr algn="just"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Ø"/>
            </a:pPr>
            <a:endParaRPr lang="en-US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Ø"/>
            </a:pP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Data were obtained from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Toyserkan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district health center.</a:t>
            </a:r>
          </a:p>
          <a:p>
            <a:pPr algn="just">
              <a:buClr>
                <a:schemeClr val="accent6">
                  <a:lumMod val="50000"/>
                </a:schemeClr>
              </a:buClr>
              <a:buSzPct val="80000"/>
            </a:pPr>
            <a:endParaRPr lang="en-US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chemeClr val="accent6">
                  <a:lumMod val="50000"/>
                </a:schemeClr>
              </a:buClr>
              <a:buSzPct val="80000"/>
            </a:pP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119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523999"/>
            <a:ext cx="7772400" cy="685801"/>
          </a:xfrm>
        </p:spPr>
        <p:txBody>
          <a:bodyPr>
            <a:normAutofit fontScale="90000"/>
          </a:bodyPr>
          <a:lstStyle/>
          <a:p>
            <a:pPr rtl="1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Methods:…</a:t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Bookman Old Style" pitchFamily="18" charset="0"/>
              </a:rPr>
              <a:t> </a:t>
            </a:r>
            <a:endParaRPr lang="en-US" b="1" dirty="0">
              <a:latin typeface="Bookman Old Styl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09800"/>
            <a:ext cx="8534400" cy="4419600"/>
          </a:xfrm>
        </p:spPr>
        <p:txBody>
          <a:bodyPr>
            <a:normAutofit fontScale="25000" lnSpcReduction="20000"/>
          </a:bodyPr>
          <a:lstStyle/>
          <a:p>
            <a:pPr algn="just"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Ø"/>
            </a:pPr>
            <a:r>
              <a:rPr lang="en-US" sz="9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Victims were identified at the village level and then the details about injury characteristics, injured children, and their mothers' beliefs and behaviours regarding child-injury prevention.</a:t>
            </a:r>
          </a:p>
          <a:p>
            <a:pPr algn="just">
              <a:buClr>
                <a:schemeClr val="accent6">
                  <a:lumMod val="50000"/>
                </a:schemeClr>
              </a:buClr>
              <a:buSzPct val="80000"/>
            </a:pPr>
            <a:endParaRPr lang="en-US" sz="9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Ø"/>
            </a:pPr>
            <a:r>
              <a:rPr lang="en-US" sz="9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Based on PRECED model, focusing on predisposing factors, enabling factors, reinforcing factors and preventive behaviors with home- related injuries.</a:t>
            </a:r>
          </a:p>
          <a:p>
            <a:pPr algn="just">
              <a:buClr>
                <a:schemeClr val="accent6">
                  <a:lumMod val="50000"/>
                </a:schemeClr>
              </a:buClr>
              <a:buSzPct val="80000"/>
            </a:pPr>
            <a:endParaRPr lang="en-US" sz="9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Ø"/>
            </a:pPr>
            <a:r>
              <a:rPr lang="en-US" sz="9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The interviews were done with the mothers of injured children by trained interviewers, using questionnaire. To analysis the data, the SPSS,16 was used.</a:t>
            </a:r>
          </a:p>
          <a:p>
            <a:pPr algn="just">
              <a:buClr>
                <a:schemeClr val="accent6">
                  <a:lumMod val="50000"/>
                </a:schemeClr>
              </a:buClr>
              <a:buSzPct val="80000"/>
            </a:pPr>
            <a:r>
              <a:rPr lang="en-US" sz="9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9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119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523999"/>
            <a:ext cx="7772400" cy="685801"/>
          </a:xfrm>
        </p:spPr>
        <p:txBody>
          <a:bodyPr>
            <a:normAutofit fontScale="90000"/>
          </a:bodyPr>
          <a:lstStyle/>
          <a:p>
            <a:pPr rtl="1"/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Results: </a:t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Bookman Old Style" pitchFamily="18" charset="0"/>
              </a:rPr>
              <a:t> </a:t>
            </a:r>
            <a:endParaRPr lang="en-US" b="1" dirty="0">
              <a:latin typeface="Bookman Old Styl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057400"/>
            <a:ext cx="8458200" cy="4267200"/>
          </a:xfrm>
        </p:spPr>
        <p:txBody>
          <a:bodyPr>
            <a:normAutofit/>
          </a:bodyPr>
          <a:lstStyle/>
          <a:p>
            <a:pPr algn="just"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The rate of reported home- related injuries among children under five years, in rural areas of Toyserkan, was 100 per 1000 person-years.</a:t>
            </a:r>
          </a:p>
          <a:p>
            <a:pPr algn="just">
              <a:buClr>
                <a:schemeClr val="accent6">
                  <a:lumMod val="50000"/>
                </a:schemeClr>
              </a:buClr>
              <a:buSzPct val="80000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Most of injured children were in age between 36 and 47 months (30%). Most of injury mechanisms were falls and burns (35% and 31.5%, respectively).   </a:t>
            </a:r>
          </a:p>
        </p:txBody>
      </p:sp>
    </p:spTree>
    <p:extLst>
      <p:ext uri="{BB962C8B-B14F-4D97-AF65-F5344CB8AC3E}">
        <p14:creationId xmlns:p14="http://schemas.microsoft.com/office/powerpoint/2010/main" xmlns="" val="220119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523999"/>
            <a:ext cx="7772400" cy="609601"/>
          </a:xfrm>
        </p:spPr>
        <p:txBody>
          <a:bodyPr>
            <a:normAutofit fontScale="90000"/>
          </a:bodyPr>
          <a:lstStyle/>
          <a:p>
            <a:pPr rtl="1"/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Results:… </a:t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Bookman Old Style" pitchFamily="18" charset="0"/>
              </a:rPr>
              <a:t> </a:t>
            </a:r>
            <a:endParaRPr lang="en-US" b="1" dirty="0">
              <a:latin typeface="Bookman Old Styl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057400"/>
            <a:ext cx="8458200" cy="4267200"/>
          </a:xfrm>
        </p:spPr>
        <p:txBody>
          <a:bodyPr>
            <a:normAutofit/>
          </a:bodyPr>
          <a:lstStyle/>
          <a:p>
            <a:pPr algn="just"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No injury death was reported among study population. Injury rate was higher in boys than girls (56% vs. 44%). </a:t>
            </a:r>
          </a:p>
          <a:p>
            <a:pPr algn="just"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Hand was the most common injured body region (33/5%). </a:t>
            </a:r>
          </a:p>
          <a:p>
            <a:pPr algn="just"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The most injuries were in the summer and the first aids for injured people were related to domestic actions (43%).</a:t>
            </a:r>
          </a:p>
          <a:p>
            <a:pPr algn="just"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Complete recovery was the most frequent result of injuries (81%)</a:t>
            </a:r>
          </a:p>
        </p:txBody>
      </p:sp>
    </p:spTree>
    <p:extLst>
      <p:ext uri="{BB962C8B-B14F-4D97-AF65-F5344CB8AC3E}">
        <p14:creationId xmlns:p14="http://schemas.microsoft.com/office/powerpoint/2010/main" xmlns="" val="220119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523999"/>
            <a:ext cx="7772400" cy="685801"/>
          </a:xfrm>
        </p:spPr>
        <p:txBody>
          <a:bodyPr>
            <a:normAutofit fontScale="90000"/>
          </a:bodyPr>
          <a:lstStyle/>
          <a:p>
            <a:pPr rtl="1"/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Results:… </a:t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Bookman Old Style" pitchFamily="18" charset="0"/>
              </a:rPr>
              <a:t> </a:t>
            </a:r>
            <a:endParaRPr lang="en-US" b="1" dirty="0">
              <a:latin typeface="Bookman Old Styl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057400"/>
            <a:ext cx="8458200" cy="4267200"/>
          </a:xfrm>
        </p:spPr>
        <p:txBody>
          <a:bodyPr>
            <a:normAutofit/>
          </a:bodyPr>
          <a:lstStyle/>
          <a:p>
            <a:pPr algn="just"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Regarding injury severity, majority of injuries were mild injuries (49%). </a:t>
            </a:r>
          </a:p>
          <a:p>
            <a:pPr algn="just">
              <a:buClr>
                <a:schemeClr val="accent6">
                  <a:lumMod val="50000"/>
                </a:schemeClr>
              </a:buClr>
              <a:buSzPct val="80000"/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2590800"/>
            <a:ext cx="6934199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20119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523999"/>
            <a:ext cx="7772400" cy="457201"/>
          </a:xfrm>
        </p:spPr>
        <p:txBody>
          <a:bodyPr>
            <a:normAutofit fontScale="90000"/>
          </a:bodyPr>
          <a:lstStyle/>
          <a:p>
            <a:pPr rtl="1"/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Results:… </a:t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Bookman Old Style" pitchFamily="18" charset="0"/>
              </a:rPr>
              <a:t> </a:t>
            </a:r>
            <a:endParaRPr lang="en-US" b="1" dirty="0">
              <a:latin typeface="Bookman Old Styl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057400"/>
            <a:ext cx="8458200" cy="4267200"/>
          </a:xfrm>
        </p:spPr>
        <p:txBody>
          <a:bodyPr>
            <a:normAutofit/>
          </a:bodyPr>
          <a:lstStyle/>
          <a:p>
            <a:pPr algn="just"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Regarding PRECED model, there were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significant relationship </a:t>
            </a:r>
            <a:r>
              <a:rPr lang="en-US" sz="2400" dirty="0" smtClean="0">
                <a:solidFill>
                  <a:schemeClr val="tx1"/>
                </a:solidFill>
              </a:rPr>
              <a:t>between predisposing factors (knowledge and attitudes), reinforcing factors, preventive behaviors of mothers and the occurred home-related injuries among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&lt;5 year old </a:t>
            </a:r>
            <a:r>
              <a:rPr lang="en-US" sz="2400" dirty="0" smtClean="0">
                <a:solidFill>
                  <a:schemeClr val="tx1"/>
                </a:solidFill>
              </a:rPr>
              <a:t>children (p&lt;0.05).</a:t>
            </a:r>
            <a:endParaRPr lang="en-US" sz="24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just"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But, there was no significant relationship between enabling factors and injury mechanisms among &lt;</a:t>
            </a:r>
            <a:r>
              <a:rPr 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year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old children.</a:t>
            </a:r>
          </a:p>
          <a:p>
            <a:pPr algn="just">
              <a:buClr>
                <a:schemeClr val="accent6">
                  <a:lumMod val="50000"/>
                </a:schemeClr>
              </a:buClr>
              <a:buSzPct val="80000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20119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523999"/>
            <a:ext cx="7772400" cy="685801"/>
          </a:xfrm>
        </p:spPr>
        <p:txBody>
          <a:bodyPr>
            <a:normAutofit fontScale="90000"/>
          </a:bodyPr>
          <a:lstStyle/>
          <a:p>
            <a:pPr rtl="1"/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Results:… </a:t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Bookman Old Style" pitchFamily="18" charset="0"/>
              </a:rPr>
              <a:t> </a:t>
            </a:r>
            <a:endParaRPr lang="en-US" b="1" dirty="0">
              <a:latin typeface="Bookman Old Styl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981200"/>
            <a:ext cx="8458200" cy="4343400"/>
          </a:xfrm>
        </p:spPr>
        <p:txBody>
          <a:bodyPr>
            <a:normAutofit/>
          </a:bodyPr>
          <a:lstStyle/>
          <a:p>
            <a:pPr algn="l" rtl="1">
              <a:buClr>
                <a:schemeClr val="accent6">
                  <a:lumMod val="50000"/>
                </a:schemeClr>
              </a:buClr>
              <a:buSzPct val="80000"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</a:rPr>
              <a:t>Relationship </a:t>
            </a:r>
            <a:r>
              <a:rPr lang="en-US" sz="2000" dirty="0" smtClean="0">
                <a:solidFill>
                  <a:schemeClr val="tx1"/>
                </a:solidFill>
              </a:rPr>
              <a:t>between PRECED model constructs  among mothers and  the occurred home-related injury mechanisms among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</a:rPr>
              <a:t>&lt;5 year old </a:t>
            </a:r>
            <a:r>
              <a:rPr lang="en-US" sz="2000" dirty="0" smtClean="0">
                <a:solidFill>
                  <a:schemeClr val="tx1"/>
                </a:solidFill>
              </a:rPr>
              <a:t>children (n=197) </a:t>
            </a:r>
            <a:r>
              <a:rPr lang="fa-IR" sz="2000" dirty="0" smtClean="0">
                <a:solidFill>
                  <a:schemeClr val="tx1"/>
                </a:solidFill>
              </a:rPr>
              <a:t>   (</a:t>
            </a:r>
            <a:r>
              <a:rPr lang="en-US" sz="2000" dirty="0" smtClean="0">
                <a:solidFill>
                  <a:schemeClr val="tx1"/>
                </a:solidFill>
              </a:rPr>
              <a:t>(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rPr>
              <a:t>ANOVA</a:t>
            </a:r>
            <a:r>
              <a:rPr lang="fa-IR" sz="2000" dirty="0" smtClean="0"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rPr>
              <a:t> </a:t>
            </a: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pPr>
              <a:buClr>
                <a:schemeClr val="accent6">
                  <a:lumMod val="50000"/>
                </a:schemeClr>
              </a:buClr>
              <a:buSzPct val="80000"/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accent6">
                  <a:lumMod val="50000"/>
                </a:schemeClr>
              </a:buClr>
              <a:buSzPct val="80000"/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42686" y="3048000"/>
          <a:ext cx="8396513" cy="3320288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460937"/>
                <a:gridCol w="1008994"/>
                <a:gridCol w="1308536"/>
                <a:gridCol w="882870"/>
                <a:gridCol w="1174656"/>
                <a:gridCol w="2560520"/>
              </a:tblGrid>
              <a:tr h="408940">
                <a:tc>
                  <a:txBody>
                    <a:bodyPr/>
                    <a:lstStyle/>
                    <a:p>
                      <a:pPr marL="36195" marR="36195" algn="ctr" rtl="1">
                        <a:spcAft>
                          <a:spcPts val="0"/>
                        </a:spcAft>
                      </a:pPr>
                      <a:r>
                        <a:rPr lang="en-US" sz="2000" b="1" i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P- 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value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6195" marR="36195" algn="ctr" rtl="1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f</a:t>
                      </a:r>
                      <a:endParaRPr lang="en-US" sz="20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6195" marR="36195" algn="ctr" rtl="1"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Mean squares </a:t>
                      </a:r>
                      <a:endParaRPr lang="en-US" sz="20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6195" marR="36195" algn="ctr" rtl="1"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df</a:t>
                      </a:r>
                      <a:endParaRPr lang="en-US" sz="20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6195" marR="36195" algn="ctr" rtl="1">
                        <a:spcAft>
                          <a:spcPts val="0"/>
                        </a:spcAft>
                      </a:pPr>
                      <a:r>
                        <a:rPr lang="fa-IR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Sum of square</a:t>
                      </a:r>
                      <a:endParaRPr lang="en-US" sz="20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36195" marR="36195"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Calibri"/>
                          <a:cs typeface="+mj-cs"/>
                        </a:rPr>
                        <a:t>Constructs</a:t>
                      </a:r>
                      <a:endParaRPr lang="en-US" sz="2000" b="1" dirty="0"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68580" marR="68580" marT="0" marB="0"/>
                </a:tc>
              </a:tr>
              <a:tr h="408940">
                <a:tc>
                  <a:txBody>
                    <a:bodyPr/>
                    <a:lstStyle/>
                    <a:p>
                      <a:pPr marL="36195" marR="36195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0.005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6195" marR="36195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2.83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6195" marR="36195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7.07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6195" marR="36195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6195" marR="36195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56.61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36195" marR="36195"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Times New Roman"/>
                          <a:ea typeface="Calibri"/>
                          <a:cs typeface="+mj-cs"/>
                        </a:rPr>
                        <a:t>Predisposing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+mj-cs"/>
                        </a:rPr>
                        <a:t> </a:t>
                      </a:r>
                      <a:r>
                        <a:rPr lang="en-US" sz="1800" b="1" dirty="0" smtClean="0">
                          <a:latin typeface="Times New Roman"/>
                          <a:ea typeface="Calibri"/>
                          <a:cs typeface="+mj-cs"/>
                        </a:rPr>
                        <a:t>Factor (Knowledge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+mj-cs"/>
                        </a:rPr>
                        <a:t>)</a:t>
                      </a:r>
                      <a:endParaRPr lang="en-US" sz="1800" b="1" dirty="0"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68580" marR="68580" marT="0" marB="0"/>
                </a:tc>
              </a:tr>
              <a:tr h="408940">
                <a:tc>
                  <a:txBody>
                    <a:bodyPr/>
                    <a:lstStyle/>
                    <a:p>
                      <a:pPr marL="36195" marR="36195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0.020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6195" marR="36195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2.34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6195" marR="36195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52.37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6195" marR="36195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6195" marR="36195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419.01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36195" marR="36195"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+mj-cs"/>
                        </a:rPr>
                        <a:t>Predisposing Factor (Attitude)</a:t>
                      </a:r>
                      <a:endParaRPr lang="en-US" sz="1800" b="1" dirty="0"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68580" marR="68580" marT="0" marB="0"/>
                </a:tc>
              </a:tr>
              <a:tr h="408940">
                <a:tc>
                  <a:txBody>
                    <a:bodyPr/>
                    <a:lstStyle/>
                    <a:p>
                      <a:pPr marL="36195" marR="36195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0.022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6195" marR="36195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0.24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6195" marR="36195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0.21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6195" marR="36195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6195" marR="36195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1.72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36195" marR="36195"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+mj-cs"/>
                        </a:rPr>
                        <a:t>Reinforcing factors</a:t>
                      </a:r>
                      <a:endParaRPr lang="en-US" sz="1800" b="1" dirty="0"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68580" marR="68580" marT="0" marB="0"/>
                </a:tc>
              </a:tr>
              <a:tr h="408940">
                <a:tc>
                  <a:txBody>
                    <a:bodyPr/>
                    <a:lstStyle/>
                    <a:p>
                      <a:pPr marL="36195" marR="36195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0.982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6195" marR="36195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2.30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6195" marR="36195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1.53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6195" marR="36195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6195" marR="36195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12.24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36195" marR="36195"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+mj-cs"/>
                        </a:rPr>
                        <a:t>Enabling  factors</a:t>
                      </a:r>
                      <a:endParaRPr lang="en-US" sz="1800" b="1" dirty="0"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68580" marR="68580" marT="0" marB="0"/>
                </a:tc>
              </a:tr>
              <a:tr h="408940">
                <a:tc>
                  <a:txBody>
                    <a:bodyPr/>
                    <a:lstStyle/>
                    <a:p>
                      <a:pPr marL="36195" marR="36195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0.046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6195" marR="36195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2.01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6195" marR="36195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15.62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6195" marR="36195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6195" marR="36195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125.01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36195" marR="36195"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Times New Roman"/>
                          <a:ea typeface="Times New Roman"/>
                          <a:cs typeface="+mj-cs"/>
                        </a:rPr>
                        <a:t>Preventive 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+mj-cs"/>
                        </a:rPr>
                        <a:t>behaviors &amp;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+mj-cs"/>
                        </a:rPr>
                        <a:t> measures</a:t>
                      </a:r>
                      <a:endParaRPr lang="en-US" sz="1800" b="1" dirty="0"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0119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3418</TotalTime>
  <Words>633</Words>
  <Application>Microsoft Office PowerPoint</Application>
  <PresentationFormat>On-screen Show (4:3)</PresentationFormat>
  <Paragraphs>100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  Factors associated with home-related injuries among children under 5 years, using PRECED model, in rural areas of Toyserkan in 2012  </vt:lpstr>
      <vt:lpstr>  Introduction:   </vt:lpstr>
      <vt:lpstr>  Methods:   </vt:lpstr>
      <vt:lpstr> Methods:…  </vt:lpstr>
      <vt:lpstr>  Results:   </vt:lpstr>
      <vt:lpstr>  Results:…   </vt:lpstr>
      <vt:lpstr>  Results:…   </vt:lpstr>
      <vt:lpstr>  Results:…   </vt:lpstr>
      <vt:lpstr>  Results:…   </vt:lpstr>
      <vt:lpstr>  Conclusion:   </vt:lpstr>
      <vt:lpstr> Conclusion:…   </vt:lpstr>
      <vt:lpstr>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Title:</dc:title>
  <dc:creator>web master</dc:creator>
  <cp:lastModifiedBy>rezapour</cp:lastModifiedBy>
  <cp:revision>181</cp:revision>
  <dcterms:created xsi:type="dcterms:W3CDTF">2015-04-27T09:57:24Z</dcterms:created>
  <dcterms:modified xsi:type="dcterms:W3CDTF">2015-05-18T08:49:27Z</dcterms:modified>
</cp:coreProperties>
</file>