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0" r:id="rId2"/>
    <p:sldId id="271" r:id="rId3"/>
    <p:sldId id="286" r:id="rId4"/>
    <p:sldId id="288" r:id="rId5"/>
    <p:sldId id="289" r:id="rId6"/>
    <p:sldId id="287" r:id="rId7"/>
    <p:sldId id="272" r:id="rId8"/>
    <p:sldId id="273" r:id="rId9"/>
    <p:sldId id="292" r:id="rId10"/>
    <p:sldId id="274" r:id="rId11"/>
    <p:sldId id="290" r:id="rId12"/>
    <p:sldId id="291" r:id="rId13"/>
    <p:sldId id="276" r:id="rId14"/>
    <p:sldId id="279" r:id="rId15"/>
    <p:sldId id="275" r:id="rId16"/>
    <p:sldId id="28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22" autoAdjust="0"/>
  </p:normalViewPr>
  <p:slideViewPr>
    <p:cSldViewPr>
      <p:cViewPr varScale="1">
        <p:scale>
          <a:sx n="81" d="100"/>
          <a:sy n="81" d="100"/>
        </p:scale>
        <p:origin x="167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2F011E-845A-403B-B3E8-7DE334534F0F}" type="datetimeFigureOut">
              <a:rPr lang="en-US" smtClean="0"/>
              <a:t>5/25/2015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905CC0-07DB-4001-BDDA-CA672FB2AC86}" type="slidenum">
              <a:rPr lang="en-US" smtClean="0"/>
              <a:t>‹#›</a:t>
            </a:fld>
            <a:endParaRPr lang="en-US"/>
          </a:p>
        </p:txBody>
      </p:sp>
    </p:spTree>
    <p:extLst>
      <p:ext uri="{BB962C8B-B14F-4D97-AF65-F5344CB8AC3E}">
        <p14:creationId xmlns:p14="http://schemas.microsoft.com/office/powerpoint/2010/main" val="229474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present study, since the research team thinks that the available resources for designing reliable tools are not sufficient and suitable and in order to explain the social exclusion following divorce among women; inductive approach of grounded theory was used to identify direct experiences of the participants without applying preconceived dimensions or existing theoretical viewpoints. Therefore, this investigation is a part of a mixed-method research which was conducted to design and validate a social exclusion measurement tool derived from the lived experiences of divorced women in the qualitative part of the study.</a:t>
            </a:r>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6</a:t>
            </a:fld>
            <a:endParaRPr lang="en-US"/>
          </a:p>
        </p:txBody>
      </p:sp>
    </p:spTree>
    <p:extLst>
      <p:ext uri="{BB962C8B-B14F-4D97-AF65-F5344CB8AC3E}">
        <p14:creationId xmlns:p14="http://schemas.microsoft.com/office/powerpoint/2010/main" val="358863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Qualitative methods (focus group discussion and individual interview) were applied to generate items and develop the questionnaire.</a:t>
            </a:r>
          </a:p>
          <a:p>
            <a:r>
              <a:rPr lang="en-US" dirty="0" smtClean="0"/>
              <a:t> </a:t>
            </a:r>
          </a:p>
          <a:p>
            <a:r>
              <a:rPr lang="en-US" dirty="0" smtClean="0"/>
              <a:t>Quantitative  Phase:</a:t>
            </a:r>
            <a:r>
              <a:rPr lang="en-US" baseline="0" dirty="0" smtClean="0"/>
              <a:t> </a:t>
            </a:r>
            <a:r>
              <a:rPr lang="en-US" dirty="0" smtClean="0"/>
              <a:t>psychometric properties (validity and reliability) of the scale were measured.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7</a:t>
            </a:fld>
            <a:endParaRPr lang="en-US"/>
          </a:p>
        </p:txBody>
      </p:sp>
    </p:spTree>
    <p:extLst>
      <p:ext uri="{BB962C8B-B14F-4D97-AF65-F5344CB8AC3E}">
        <p14:creationId xmlns:p14="http://schemas.microsoft.com/office/powerpoint/2010/main" val="177381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11</a:t>
            </a:fld>
            <a:endParaRPr lang="en-US"/>
          </a:p>
        </p:txBody>
      </p:sp>
    </p:spTree>
    <p:extLst>
      <p:ext uri="{BB962C8B-B14F-4D97-AF65-F5344CB8AC3E}">
        <p14:creationId xmlns:p14="http://schemas.microsoft.com/office/powerpoint/2010/main" val="2700920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Items included in ‘  Discriminative marital status’ subscales  reflected inequality which occur after a marital status change by separation such as job opportunities problems for a divorcee woman</a:t>
            </a:r>
          </a:p>
          <a:p>
            <a:r>
              <a:rPr lang="en-US" dirty="0" smtClean="0"/>
              <a:t>The ‘Economic dependence on marital status’ subscales were designed to reflect on insecure financial emerges after separation for woman dramatically. In fact, the dependency of a divorcee woman to her husband threatened. Items in the ‘exclusionary marital status’ subscale referred to social rejection particularly. </a:t>
            </a:r>
          </a:p>
          <a:p>
            <a:r>
              <a:rPr lang="en-US" dirty="0" smtClean="0"/>
              <a:t>In comparison to a married woman, a divorcee woman socially is Undesirable .</a:t>
            </a:r>
          </a:p>
          <a:p>
            <a:r>
              <a:rPr lang="en-US" dirty="0" smtClean="0"/>
              <a:t>Items included in Traumatic marital status (health risks) was designed to reflect probable health risky behavior which jeopardizes woman health after divorce. Some woman after divorce obliged to earn money through temporary marriage and sex working. </a:t>
            </a:r>
          </a:p>
          <a:p>
            <a:r>
              <a:rPr lang="en-US" dirty="0" smtClean="0"/>
              <a:t>The frightening marital status subscale was designed to reflect items on the concept of divorce culturally. In other word, a divorced woman is a threat for a married woman and married women avoid divorced women. </a:t>
            </a:r>
          </a:p>
          <a:p>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12</a:t>
            </a:fld>
            <a:endParaRPr lang="en-US"/>
          </a:p>
        </p:txBody>
      </p:sp>
    </p:spTree>
    <p:extLst>
      <p:ext uri="{BB962C8B-B14F-4D97-AF65-F5344CB8AC3E}">
        <p14:creationId xmlns:p14="http://schemas.microsoft.com/office/powerpoint/2010/main" val="3225000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en-US" dirty="0" smtClean="0"/>
              <a:t>To our knowledge, There is no instrument for assessing social exclusion in divorce.</a:t>
            </a:r>
          </a:p>
          <a:p>
            <a:pPr marL="0" indent="0" algn="just">
              <a:buNone/>
            </a:pPr>
            <a:endParaRPr lang="en-US" dirty="0" smtClean="0"/>
          </a:p>
          <a:p>
            <a:pPr marL="0" indent="0" algn="just">
              <a:buNone/>
            </a:pPr>
            <a:r>
              <a:rPr lang="en-US" dirty="0" smtClean="0"/>
              <a:t> the FDAS as a psychological diagnostic tool  contain 100  items aimed to identify the strengths and weaknesses of the post-divorce adaptation of divorcees.</a:t>
            </a:r>
          </a:p>
          <a:p>
            <a:pPr marL="0" indent="0" algn="just">
              <a:buNone/>
            </a:pPr>
            <a:r>
              <a:rPr lang="en-US" dirty="0" smtClean="0"/>
              <a:t> This scale  included in five subscale ; Scale of Adjustment to ending of a love relationship, Subscale of Feeling of Self Worth, Subscale of Disentanglement from Love Relationship, Subscale of Feeling of Self Anger, Subscale of Symptoms of Grief, Subscale of Rebuilding Social </a:t>
            </a:r>
            <a:r>
              <a:rPr lang="en-US" dirty="0" err="1" smtClean="0"/>
              <a:t>Trust,Subscale</a:t>
            </a:r>
            <a:r>
              <a:rPr lang="en-US" dirty="0" smtClean="0"/>
              <a:t> of Social Self Worth. Compare to our scale , the FDAS focused on post- divorce in individual level, although  the fifth sub scale of FDAS designed to reflect social aspects of divorce, but seems the  sub scale of "social self" mainly focused on individual Another point about comparing SEAS-</a:t>
            </a:r>
            <a:r>
              <a:rPr lang="en-US" dirty="0" err="1" smtClean="0"/>
              <a:t>DWto</a:t>
            </a:r>
            <a:r>
              <a:rPr lang="en-US" dirty="0" smtClean="0"/>
              <a:t> FDAS is gender role. In fact, not only the SEAS-</a:t>
            </a:r>
            <a:r>
              <a:rPr lang="en-US" dirty="0" err="1" smtClean="0"/>
              <a:t>DWconcentrated</a:t>
            </a:r>
            <a:r>
              <a:rPr lang="en-US" dirty="0" smtClean="0"/>
              <a:t> on the social aspect of post divorce but specified for divorcee women.</a:t>
            </a:r>
          </a:p>
          <a:p>
            <a:pPr marL="0" indent="0" algn="just">
              <a:buNone/>
            </a:pPr>
            <a:endParaRPr lang="en-US" dirty="0" smtClean="0"/>
          </a:p>
          <a:p>
            <a:pPr marL="0" indent="0" algn="just">
              <a:buNone/>
            </a:pPr>
            <a:r>
              <a:rPr lang="en-US" dirty="0" smtClean="0">
                <a:solidFill>
                  <a:schemeClr val="accent2">
                    <a:lumMod val="75000"/>
                  </a:schemeClr>
                </a:solidFill>
              </a:rPr>
              <a:t>is another tool aimed to assess co-parenting interactions and parenting skills of divorced parents from the child's  perspective. The CBQ contains 86 items  with 12 subscales reflecting 4 parental interaction variables, 4 father-parenting variables, and 4 mothers-parenting variables (</a:t>
            </a:r>
            <a:r>
              <a:rPr lang="en-US" dirty="0" err="1" smtClean="0">
                <a:solidFill>
                  <a:schemeClr val="accent2">
                    <a:lumMod val="75000"/>
                  </a:schemeClr>
                </a:solidFill>
              </a:rPr>
              <a:t>Mullett</a:t>
            </a:r>
            <a:r>
              <a:rPr lang="en-US" dirty="0" smtClean="0">
                <a:solidFill>
                  <a:schemeClr val="accent2">
                    <a:lumMod val="75000"/>
                  </a:schemeClr>
                </a:solidFill>
              </a:rPr>
              <a:t>, E. K., &amp; Stolberg, A. (1999). Contrast to the SEAS-DW, this scale is as an instrument for children of divorce. While items in  SEAS-</a:t>
            </a:r>
            <a:r>
              <a:rPr lang="en-US" dirty="0" err="1" smtClean="0">
                <a:solidFill>
                  <a:schemeClr val="accent2">
                    <a:lumMod val="75000"/>
                  </a:schemeClr>
                </a:solidFill>
              </a:rPr>
              <a:t>DWreflects</a:t>
            </a:r>
            <a:r>
              <a:rPr lang="en-US" dirty="0" smtClean="0">
                <a:solidFill>
                  <a:schemeClr val="accent2">
                    <a:lumMod val="75000"/>
                  </a:schemeClr>
                </a:solidFill>
              </a:rPr>
              <a:t> divorced woman's viewpoint. Furthermore, the CBQ  constitutionals and assess post divorce life parent behavior psychologically.  Several factors must be considered while constructing a scale in divorce assessment as a complex phenomena. Despite of economic consequences divorce will affect women psychologically, socially, and physically. (Lorenz, </a:t>
            </a:r>
            <a:r>
              <a:rPr lang="en-US" dirty="0" err="1" smtClean="0">
                <a:solidFill>
                  <a:schemeClr val="accent2">
                    <a:lumMod val="75000"/>
                  </a:schemeClr>
                </a:solidFill>
              </a:rPr>
              <a:t>Wickrama</a:t>
            </a:r>
            <a:r>
              <a:rPr lang="en-US" dirty="0" smtClean="0">
                <a:solidFill>
                  <a:schemeClr val="accent2">
                    <a:lumMod val="75000"/>
                  </a:schemeClr>
                </a:solidFill>
              </a:rPr>
              <a:t> et al. 2006, Fagan and Churchill 2012, </a:t>
            </a:r>
            <a:r>
              <a:rPr lang="en-US" dirty="0" err="1" smtClean="0">
                <a:solidFill>
                  <a:schemeClr val="accent2">
                    <a:lumMod val="75000"/>
                  </a:schemeClr>
                </a:solidFill>
              </a:rPr>
              <a:t>Kalmijn</a:t>
            </a:r>
            <a:r>
              <a:rPr lang="en-US" dirty="0" smtClean="0">
                <a:solidFill>
                  <a:schemeClr val="accent2">
                    <a:lumMod val="75000"/>
                  </a:schemeClr>
                </a:solidFill>
              </a:rPr>
              <a:t> 2013, </a:t>
            </a:r>
            <a:r>
              <a:rPr lang="en-US" dirty="0" err="1" smtClean="0">
                <a:solidFill>
                  <a:schemeClr val="accent2">
                    <a:lumMod val="75000"/>
                  </a:schemeClr>
                </a:solidFill>
              </a:rPr>
              <a:t>Zarei</a:t>
            </a:r>
            <a:r>
              <a:rPr lang="en-US" dirty="0" smtClean="0">
                <a:solidFill>
                  <a:schemeClr val="accent2">
                    <a:lumMod val="75000"/>
                  </a:schemeClr>
                </a:solidFill>
              </a:rPr>
              <a:t>, </a:t>
            </a:r>
            <a:r>
              <a:rPr lang="en-US" dirty="0" err="1" smtClean="0">
                <a:solidFill>
                  <a:schemeClr val="accent2">
                    <a:lumMod val="75000"/>
                  </a:schemeClr>
                </a:solidFill>
              </a:rPr>
              <a:t>Merghati</a:t>
            </a:r>
            <a:r>
              <a:rPr lang="en-US" dirty="0" smtClean="0">
                <a:solidFill>
                  <a:schemeClr val="accent2">
                    <a:lumMod val="75000"/>
                  </a:schemeClr>
                </a:solidFill>
              </a:rPr>
              <a:t> </a:t>
            </a:r>
            <a:r>
              <a:rPr lang="en-US" dirty="0" err="1" smtClean="0">
                <a:solidFill>
                  <a:schemeClr val="accent2">
                    <a:lumMod val="75000"/>
                  </a:schemeClr>
                </a:solidFill>
              </a:rPr>
              <a:t>Khoei</a:t>
            </a:r>
            <a:r>
              <a:rPr lang="en-US" dirty="0" smtClean="0">
                <a:solidFill>
                  <a:schemeClr val="accent2">
                    <a:lumMod val="75000"/>
                  </a:schemeClr>
                </a:solidFill>
              </a:rPr>
              <a:t> et al. 2013</a:t>
            </a:r>
          </a:p>
          <a:p>
            <a:pPr marL="0" indent="0" algn="just">
              <a:buNone/>
            </a:pPr>
            <a:endParaRPr lang="en-US" dirty="0" smtClean="0">
              <a:solidFill>
                <a:schemeClr val="accent2">
                  <a:lumMod val="75000"/>
                </a:schemeClr>
              </a:solidFill>
            </a:endParaRPr>
          </a:p>
          <a:p>
            <a:pPr marL="0" indent="0" algn="just">
              <a:buNone/>
            </a:pPr>
            <a:endParaRPr lang="en-US" dirty="0" smtClean="0">
              <a:solidFill>
                <a:schemeClr val="accent2">
                  <a:lumMod val="75000"/>
                </a:schemeClr>
              </a:solidFill>
            </a:endParaRPr>
          </a:p>
          <a:p>
            <a:pPr marL="0" indent="0" algn="just">
              <a:buNone/>
            </a:pPr>
            <a:r>
              <a:rPr lang="en-US" dirty="0" smtClean="0"/>
              <a:t>Although  there was  not any  instrument  to assess social exclusion directly , in some of them only the  key concepts of social exclusion  have been considered was developed and used in patients with mental illness(</a:t>
            </a:r>
            <a:r>
              <a:rPr lang="en-US" dirty="0" err="1" smtClean="0"/>
              <a:t>Brohan</a:t>
            </a:r>
            <a:r>
              <a:rPr lang="en-US" dirty="0" smtClean="0"/>
              <a:t>, Clement et al. 2013). The  scale of DISC has 35 items in 4 subtle included : (1) Unfair treatment (22 items);(2) Stopping self (4 items); (3) Overcoming stigma (2 items) and (4) Positive treatment (7 items). In our scale (SEAS-DW), the items in subscale “Discriminative marital status reflects” and “ The frightening marital status “ are designed to reflect discrimination and stigma in post divorce life  among women. </a:t>
            </a:r>
          </a:p>
          <a:p>
            <a:pPr marL="0" indent="0" algn="just">
              <a:buNone/>
            </a:pPr>
            <a:r>
              <a:rPr lang="en-US" dirty="0" smtClean="0"/>
              <a:t> </a:t>
            </a:r>
          </a:p>
          <a:p>
            <a:pPr marL="0" indent="0" algn="just">
              <a:buNone/>
            </a:pPr>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13</a:t>
            </a:fld>
            <a:endParaRPr lang="en-US"/>
          </a:p>
        </p:txBody>
      </p:sp>
    </p:spTree>
    <p:extLst>
      <p:ext uri="{BB962C8B-B14F-4D97-AF65-F5344CB8AC3E}">
        <p14:creationId xmlns:p14="http://schemas.microsoft.com/office/powerpoint/2010/main" val="2065774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 qualitative :  </a:t>
            </a:r>
            <a:r>
              <a:rPr lang="en-US" b="1" baseline="0" dirty="0" smtClean="0"/>
              <a:t>   </a:t>
            </a:r>
            <a:r>
              <a:rPr lang="en-US" dirty="0" smtClean="0"/>
              <a:t>People learn and internalize this concept using their own dominant cultural model. Gender-related folk theories guide this dominancy. The discovery of these folk theories makes qualitative methods necessary for our study to understand how these theories affect post divorce life socially excluded and effect on health. Moreover, We found that in Iran divorced woman are sexually judged and considered dangerous sexual objects, causing promiscuity(</a:t>
            </a:r>
            <a:r>
              <a:rPr lang="en-US" dirty="0" err="1" smtClean="0"/>
              <a:t>Merghati-Khoei</a:t>
            </a:r>
            <a:r>
              <a:rPr lang="en-US" dirty="0" smtClean="0"/>
              <a:t>, </a:t>
            </a:r>
            <a:r>
              <a:rPr lang="en-US" dirty="0" err="1" smtClean="0"/>
              <a:t>Solhi</a:t>
            </a:r>
            <a:r>
              <a:rPr lang="en-US" dirty="0" smtClean="0"/>
              <a:t> et al. 2014). Divorced women try to avoid this judgment by seeking isolation and most prefer not  to reveal their life history  and stories. Thus, the first researcher tried to decrease this limitation by establishing rapport and trust.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b="1" dirty="0" smtClean="0"/>
              <a:t>in quantitative </a:t>
            </a:r>
            <a:r>
              <a:rPr lang="en-US" dirty="0" smtClean="0"/>
              <a:t>: Also, a major limitation of our study was the fact that we have not tested convergent or known -groups validity and that the majority of the participants were in low socio- economic status (80%) . It seems that in a further testing of the measure: urban/rural; level of education; socio- economic status ; job should also be taken into account. The sample was constituted mostly of people with low level of education, which can constitute an important confounding factor for conclusions in post-divorce  life. Finally, further examination, especially confirmatory factor analysis for the SEAS-DW, is suggested. </a:t>
            </a:r>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14</a:t>
            </a:fld>
            <a:endParaRPr lang="en-US"/>
          </a:p>
        </p:txBody>
      </p:sp>
    </p:spTree>
    <p:extLst>
      <p:ext uri="{BB962C8B-B14F-4D97-AF65-F5344CB8AC3E}">
        <p14:creationId xmlns:p14="http://schemas.microsoft.com/office/powerpoint/2010/main" val="1096025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This study provided a valid and reliable scale to identify social exclusion questionnaire for divorced women.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Assessment of social exclusion might help to improve women’s social health.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It is vital to address the quality of divorced women’s lives.</a:t>
            </a:r>
          </a:p>
          <a:p>
            <a:r>
              <a:rPr lang="en-US" dirty="0" smtClean="0"/>
              <a:t>enable them in understanding, decision making, and managing their own lives after divorce.</a:t>
            </a:r>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Nuanced understandings of the ways women are trying to deal with their socialization post-divorce and fulfill their needs is necessary to incorporate into health women-centered programs and to provide divorcees with culturally appropriate health counseling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7E905CC0-07DB-4001-BDDA-CA672FB2AC86}" type="slidenum">
              <a:rPr lang="en-US" smtClean="0"/>
              <a:t>15</a:t>
            </a:fld>
            <a:endParaRPr lang="en-US"/>
          </a:p>
        </p:txBody>
      </p:sp>
    </p:spTree>
    <p:extLst>
      <p:ext uri="{BB962C8B-B14F-4D97-AF65-F5344CB8AC3E}">
        <p14:creationId xmlns:p14="http://schemas.microsoft.com/office/powerpoint/2010/main" val="319144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04471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49467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4628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pPr/>
              <a:t>5/25/2015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pPr/>
              <a:t>5/25/2015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pPr/>
              <a:t>5/25/2015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pPr/>
              <a:t>5/25/2015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p14="http://schemas.microsoft.com/office/powerpoint/2010/main"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hyperlink" Target="3.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SEAS-TOOL.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2.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2.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6840" y="1676401"/>
            <a:ext cx="7772400" cy="1219200"/>
          </a:xfrm>
        </p:spPr>
        <p:txBody>
          <a:bodyPr>
            <a:noAutofit/>
          </a:bodyPr>
          <a:lstStyle/>
          <a:p>
            <a:r>
              <a:rPr lang="en-US" sz="2000" b="1" dirty="0" smtClean="0">
                <a:latin typeface="Californian FB" pitchFamily="18" charset="0"/>
              </a:rPr>
              <a:t>Development and psychometric evaluation of the Social Exclusion Assessment Scale for the women with divorce in Iran (SEAS</a:t>
            </a:r>
            <a:r>
              <a:rPr lang="en-US" sz="2000" b="1" dirty="0" smtClean="0"/>
              <a:t>-</a:t>
            </a:r>
            <a:r>
              <a:rPr lang="en-US" sz="2000" b="1" dirty="0" smtClean="0">
                <a:latin typeface="Californian FB" pitchFamily="18" charset="0"/>
              </a:rPr>
              <a:t>DW)</a:t>
            </a:r>
            <a:br>
              <a:rPr lang="en-US" sz="2000" b="1" dirty="0" smtClean="0">
                <a:latin typeface="Californian FB" pitchFamily="18" charset="0"/>
              </a:rPr>
            </a:br>
            <a:r>
              <a:rPr lang="en-US" sz="1800" b="1" dirty="0" smtClean="0">
                <a:latin typeface="Californian FB" pitchFamily="18" charset="0"/>
              </a:rPr>
              <a:t>An exploratory mixed method</a:t>
            </a:r>
            <a:endParaRPr lang="fa-IR" sz="1800" b="1" dirty="0">
              <a:latin typeface="Californian FB"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3255" y="2990857"/>
            <a:ext cx="1107296" cy="104061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5835" y="4462721"/>
            <a:ext cx="1117013" cy="111701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9458" y="3165267"/>
            <a:ext cx="1223390" cy="769841"/>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38707" y="3015574"/>
            <a:ext cx="1023843" cy="836446"/>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83255" y="4510806"/>
            <a:ext cx="878696" cy="1068929"/>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93428" y="4283550"/>
            <a:ext cx="914400" cy="894119"/>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79568" y="5289483"/>
            <a:ext cx="993538" cy="993538"/>
          </a:xfrm>
          <a:prstGeom prst="rect">
            <a:avLst/>
          </a:prstGeom>
        </p:spPr>
      </p:pic>
      <p:sp>
        <p:nvSpPr>
          <p:cNvPr id="18" name="TextBox 17"/>
          <p:cNvSpPr txBox="1"/>
          <p:nvPr/>
        </p:nvSpPr>
        <p:spPr>
          <a:xfrm>
            <a:off x="838200" y="4015432"/>
            <a:ext cx="2212232" cy="246221"/>
          </a:xfrm>
          <a:prstGeom prst="rect">
            <a:avLst/>
          </a:prstGeom>
          <a:solidFill>
            <a:schemeClr val="tx2">
              <a:lumMod val="60000"/>
              <a:lumOff val="40000"/>
            </a:schemeClr>
          </a:solidFill>
        </p:spPr>
        <p:txBody>
          <a:bodyPr wrap="square" rtlCol="0">
            <a:spAutoFit/>
          </a:bodyPr>
          <a:lstStyle/>
          <a:p>
            <a:r>
              <a:rPr lang="en-US" sz="1000" dirty="0" smtClean="0"/>
              <a:t>Prof. Mohammad </a:t>
            </a:r>
            <a:r>
              <a:rPr lang="en-US" sz="1000" dirty="0" err="1" smtClean="0"/>
              <a:t>Hossein</a:t>
            </a:r>
            <a:r>
              <a:rPr lang="en-US" sz="1000" dirty="0" smtClean="0"/>
              <a:t> </a:t>
            </a:r>
            <a:r>
              <a:rPr lang="en-US" sz="1000" dirty="0" err="1" smtClean="0"/>
              <a:t>Taghdisi</a:t>
            </a:r>
            <a:endParaRPr lang="en-US" sz="1000" dirty="0"/>
          </a:p>
        </p:txBody>
      </p:sp>
      <p:sp>
        <p:nvSpPr>
          <p:cNvPr id="24" name="TextBox 23"/>
          <p:cNvSpPr txBox="1"/>
          <p:nvPr/>
        </p:nvSpPr>
        <p:spPr>
          <a:xfrm>
            <a:off x="3261937" y="3935108"/>
            <a:ext cx="1828800" cy="307777"/>
          </a:xfrm>
          <a:prstGeom prst="rect">
            <a:avLst/>
          </a:prstGeom>
          <a:solidFill>
            <a:schemeClr val="tx2">
              <a:lumMod val="60000"/>
              <a:lumOff val="40000"/>
            </a:schemeClr>
          </a:solidFill>
        </p:spPr>
        <p:txBody>
          <a:bodyPr wrap="square" rtlCol="0">
            <a:spAutoFit/>
          </a:bodyPr>
          <a:lstStyle/>
          <a:p>
            <a:pPr algn="ctr"/>
            <a:r>
              <a:rPr lang="en-US" sz="1400" dirty="0" err="1" smtClean="0"/>
              <a:t>Dr.Merghati</a:t>
            </a:r>
            <a:r>
              <a:rPr lang="en-US" sz="1400" dirty="0" smtClean="0"/>
              <a:t> </a:t>
            </a:r>
            <a:r>
              <a:rPr lang="en-US" sz="1400" dirty="0" err="1" smtClean="0"/>
              <a:t>khoei</a:t>
            </a:r>
            <a:endParaRPr lang="en-US" sz="1400" dirty="0"/>
          </a:p>
        </p:txBody>
      </p:sp>
      <p:sp>
        <p:nvSpPr>
          <p:cNvPr id="25" name="Rectangle 24"/>
          <p:cNvSpPr/>
          <p:nvPr/>
        </p:nvSpPr>
        <p:spPr>
          <a:xfrm>
            <a:off x="1263785" y="5734371"/>
            <a:ext cx="1752600" cy="28594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Dr. </a:t>
            </a:r>
            <a:r>
              <a:rPr lang="en-US" sz="1100" dirty="0" err="1" smtClean="0">
                <a:solidFill>
                  <a:schemeClr val="tx1"/>
                </a:solidFill>
              </a:rPr>
              <a:t>Mahnaz</a:t>
            </a:r>
            <a:r>
              <a:rPr lang="en-US" sz="1100" dirty="0" smtClean="0">
                <a:solidFill>
                  <a:schemeClr val="tx1"/>
                </a:solidFill>
              </a:rPr>
              <a:t> </a:t>
            </a:r>
            <a:r>
              <a:rPr lang="en-US" sz="1100" dirty="0" err="1" smtClean="0">
                <a:solidFill>
                  <a:schemeClr val="tx1"/>
                </a:solidFill>
              </a:rPr>
              <a:t>Solhi</a:t>
            </a:r>
            <a:r>
              <a:rPr lang="en-US" sz="1100" dirty="0" smtClean="0">
                <a:solidFill>
                  <a:schemeClr val="tx1"/>
                </a:solidFill>
              </a:rPr>
              <a:t> </a:t>
            </a:r>
            <a:endParaRPr lang="en-US" sz="1100" dirty="0">
              <a:solidFill>
                <a:schemeClr val="tx1"/>
              </a:solidFill>
            </a:endParaRPr>
          </a:p>
        </p:txBody>
      </p:sp>
      <p:sp>
        <p:nvSpPr>
          <p:cNvPr id="26" name="Rectangle 25"/>
          <p:cNvSpPr/>
          <p:nvPr/>
        </p:nvSpPr>
        <p:spPr>
          <a:xfrm>
            <a:off x="5408832" y="5734370"/>
            <a:ext cx="1691062" cy="285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Dr.Sahranaz</a:t>
            </a:r>
            <a:r>
              <a:rPr lang="en-US" sz="1200" dirty="0" smtClean="0">
                <a:solidFill>
                  <a:schemeClr val="tx1"/>
                </a:solidFill>
              </a:rPr>
              <a:t> </a:t>
            </a:r>
            <a:r>
              <a:rPr lang="en-US" sz="1200" dirty="0" err="1" smtClean="0">
                <a:solidFill>
                  <a:schemeClr val="tx1"/>
                </a:solidFill>
              </a:rPr>
              <a:t>Nedjat</a:t>
            </a:r>
            <a:endParaRPr lang="en-US" sz="1200" dirty="0">
              <a:solidFill>
                <a:schemeClr val="tx1"/>
              </a:solidFill>
            </a:endParaRPr>
          </a:p>
        </p:txBody>
      </p:sp>
      <p:sp>
        <p:nvSpPr>
          <p:cNvPr id="27" name="Rectangle 26"/>
          <p:cNvSpPr/>
          <p:nvPr/>
        </p:nvSpPr>
        <p:spPr>
          <a:xfrm>
            <a:off x="5262772" y="4088996"/>
            <a:ext cx="2148262" cy="325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Prof.Davood</a:t>
            </a:r>
            <a:r>
              <a:rPr lang="en-US" sz="1400" dirty="0" smtClean="0">
                <a:solidFill>
                  <a:schemeClr val="tx1"/>
                </a:solidFill>
              </a:rPr>
              <a:t> </a:t>
            </a:r>
            <a:r>
              <a:rPr lang="en-US" sz="1400" dirty="0" err="1" smtClean="0">
                <a:solidFill>
                  <a:schemeClr val="tx1"/>
                </a:solidFill>
              </a:rPr>
              <a:t>Shojaei</a:t>
            </a:r>
            <a:r>
              <a:rPr lang="en-US" sz="1400" dirty="0" smtClean="0">
                <a:solidFill>
                  <a:schemeClr val="tx1"/>
                </a:solidFill>
              </a:rPr>
              <a:t> </a:t>
            </a:r>
            <a:r>
              <a:rPr lang="en-US" sz="1400" dirty="0" err="1" smtClean="0">
                <a:solidFill>
                  <a:schemeClr val="tx1"/>
                </a:solidFill>
              </a:rPr>
              <a:t>zadeh</a:t>
            </a:r>
            <a:endParaRPr lang="en-US" sz="1400" dirty="0">
              <a:solidFill>
                <a:schemeClr val="tx1"/>
              </a:solidFill>
            </a:endParaRPr>
          </a:p>
        </p:txBody>
      </p:sp>
      <p:sp>
        <p:nvSpPr>
          <p:cNvPr id="28" name="Rectangle 27"/>
          <p:cNvSpPr/>
          <p:nvPr/>
        </p:nvSpPr>
        <p:spPr>
          <a:xfrm>
            <a:off x="3481349" y="6372227"/>
            <a:ext cx="1389976" cy="3839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Prof.Ann</a:t>
            </a:r>
            <a:r>
              <a:rPr lang="en-US" sz="1400" dirty="0" smtClean="0">
                <a:solidFill>
                  <a:schemeClr val="tx1"/>
                </a:solidFill>
              </a:rPr>
              <a:t> </a:t>
            </a:r>
            <a:r>
              <a:rPr lang="en-US" sz="1400" dirty="0" err="1" smtClean="0">
                <a:solidFill>
                  <a:schemeClr val="tx1"/>
                </a:solidFill>
              </a:rPr>
              <a:t>Taket</a:t>
            </a:r>
            <a:r>
              <a:rPr lang="en-US" sz="1400" dirty="0" smtClean="0">
                <a:solidFill>
                  <a:schemeClr val="tx1"/>
                </a:solidFill>
              </a:rPr>
              <a:t> </a:t>
            </a:r>
            <a:endParaRPr lang="en-US" sz="1400" dirty="0">
              <a:solidFill>
                <a:schemeClr val="tx1"/>
              </a:solidFill>
            </a:endParaRPr>
          </a:p>
        </p:txBody>
      </p:sp>
    </p:spTree>
    <p:extLst>
      <p:ext uri="{BB962C8B-B14F-4D97-AF65-F5344CB8AC3E}">
        <p14:creationId xmlns:p14="http://schemas.microsoft.com/office/powerpoint/2010/main" val="2932083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results</a:t>
            </a:r>
          </a:p>
        </p:txBody>
      </p:sp>
      <p:sp>
        <p:nvSpPr>
          <p:cNvPr id="3" name="Content Placeholder 2"/>
          <p:cNvSpPr>
            <a:spLocks noGrp="1"/>
          </p:cNvSpPr>
          <p:nvPr>
            <p:ph idx="1"/>
          </p:nvPr>
        </p:nvSpPr>
        <p:spPr/>
        <p:txBody>
          <a:bodyPr>
            <a:normAutofit fontScale="62500" lnSpcReduction="20000"/>
          </a:bodyPr>
          <a:lstStyle/>
          <a:p>
            <a:pPr marL="0" indent="0" algn="just" rtl="0">
              <a:buNone/>
            </a:pPr>
            <a:r>
              <a:rPr lang="en-US" b="1" dirty="0" smtClean="0">
                <a:solidFill>
                  <a:schemeClr val="accent2">
                    <a:lumMod val="75000"/>
                  </a:schemeClr>
                </a:solidFill>
              </a:rPr>
              <a:t>What  we received! </a:t>
            </a:r>
          </a:p>
          <a:p>
            <a:pPr marL="0" indent="0" algn="just" rtl="0">
              <a:buNone/>
            </a:pPr>
            <a:endParaRPr lang="en-US" b="1" dirty="0" smtClean="0">
              <a:solidFill>
                <a:schemeClr val="accent2">
                  <a:lumMod val="75000"/>
                </a:schemeClr>
              </a:solidFill>
            </a:endParaRPr>
          </a:p>
          <a:p>
            <a:pPr marL="0" indent="0" algn="just" rtl="0">
              <a:buNone/>
            </a:pPr>
            <a:r>
              <a:rPr lang="en-US" b="1" dirty="0" smtClean="0">
                <a:solidFill>
                  <a:schemeClr val="accent2">
                    <a:lumMod val="75000"/>
                  </a:schemeClr>
                </a:solidFill>
              </a:rPr>
              <a:t>At  </a:t>
            </a:r>
            <a:r>
              <a:rPr lang="en-US" b="1" dirty="0">
                <a:solidFill>
                  <a:schemeClr val="accent2">
                    <a:lumMod val="75000"/>
                  </a:schemeClr>
                </a:solidFill>
              </a:rPr>
              <a:t>the end of the first phase</a:t>
            </a:r>
            <a:r>
              <a:rPr lang="en-US" b="1" dirty="0">
                <a:solidFill>
                  <a:srgbClr val="FF0000"/>
                </a:solidFill>
              </a:rPr>
              <a:t>, </a:t>
            </a:r>
            <a:r>
              <a:rPr lang="en-US" dirty="0"/>
              <a:t>an item pool containing 47 statements related to social exclusion was generated. </a:t>
            </a:r>
            <a:endParaRPr lang="en-US" dirty="0" smtClean="0"/>
          </a:p>
          <a:p>
            <a:pPr marL="0" indent="0" algn="just" rtl="0">
              <a:buNone/>
            </a:pPr>
            <a:endParaRPr lang="en-US" dirty="0" smtClean="0"/>
          </a:p>
          <a:p>
            <a:pPr marL="0" indent="0" algn="just" rtl="0">
              <a:buNone/>
            </a:pPr>
            <a:r>
              <a:rPr lang="en-US" b="1" dirty="0" smtClean="0">
                <a:solidFill>
                  <a:schemeClr val="accent2">
                    <a:lumMod val="75000"/>
                  </a:schemeClr>
                </a:solidFill>
              </a:rPr>
              <a:t>In </a:t>
            </a:r>
            <a:r>
              <a:rPr lang="en-US" b="1" dirty="0">
                <a:solidFill>
                  <a:schemeClr val="accent2">
                    <a:lumMod val="75000"/>
                  </a:schemeClr>
                </a:solidFill>
              </a:rPr>
              <a:t>the second phase</a:t>
            </a:r>
            <a:r>
              <a:rPr lang="en-US" dirty="0">
                <a:solidFill>
                  <a:schemeClr val="accent2">
                    <a:lumMod val="75000"/>
                  </a:schemeClr>
                </a:solidFill>
              </a:rPr>
              <a:t>, </a:t>
            </a:r>
            <a:r>
              <a:rPr lang="en-US" dirty="0"/>
              <a:t>item reduction was applied to product the final version of the questionnaire </a:t>
            </a:r>
            <a:r>
              <a:rPr lang="en-US" dirty="0" smtClean="0"/>
              <a:t>containing 28  </a:t>
            </a:r>
            <a:r>
              <a:rPr lang="en-US" dirty="0"/>
              <a:t>items</a:t>
            </a:r>
            <a:r>
              <a:rPr lang="en-US" dirty="0" smtClean="0"/>
              <a:t>.</a:t>
            </a:r>
          </a:p>
          <a:p>
            <a:pPr marL="0" indent="0" algn="just" rtl="0">
              <a:buNone/>
            </a:pPr>
            <a:r>
              <a:rPr lang="en-US" dirty="0" smtClean="0"/>
              <a:t> </a:t>
            </a:r>
          </a:p>
          <a:p>
            <a:pPr marL="0" indent="0" algn="just" rtl="0">
              <a:buNone/>
            </a:pPr>
            <a:r>
              <a:rPr lang="en-US" b="1" dirty="0" smtClean="0">
                <a:solidFill>
                  <a:schemeClr val="accent2">
                    <a:lumMod val="75000"/>
                  </a:schemeClr>
                </a:solidFill>
              </a:rPr>
              <a:t>The </a:t>
            </a:r>
            <a:r>
              <a:rPr lang="en-US" b="1" dirty="0">
                <a:solidFill>
                  <a:schemeClr val="accent2">
                    <a:lumMod val="75000"/>
                  </a:schemeClr>
                </a:solidFill>
              </a:rPr>
              <a:t>results of psychometric assessment </a:t>
            </a:r>
            <a:r>
              <a:rPr lang="en-US" dirty="0"/>
              <a:t>showed that the instrument has a good structure, and reliably. </a:t>
            </a:r>
            <a:endParaRPr lang="en-US" dirty="0" smtClean="0"/>
          </a:p>
          <a:p>
            <a:pPr marL="0" indent="0" algn="just" rtl="0">
              <a:buNone/>
            </a:pPr>
            <a:endParaRPr lang="en-US" dirty="0" smtClean="0"/>
          </a:p>
          <a:p>
            <a:pPr marL="0" indent="0" algn="just" rtl="0">
              <a:buNone/>
            </a:pPr>
            <a:r>
              <a:rPr lang="en-US" b="1" dirty="0" smtClean="0">
                <a:solidFill>
                  <a:schemeClr val="accent2">
                    <a:lumMod val="75000"/>
                  </a:schemeClr>
                </a:solidFill>
                <a:hlinkClick r:id="rId2" action="ppaction://hlinkfile"/>
              </a:rPr>
              <a:t>The </a:t>
            </a:r>
            <a:r>
              <a:rPr lang="en-US" b="1" dirty="0">
                <a:solidFill>
                  <a:schemeClr val="accent2">
                    <a:lumMod val="75000"/>
                  </a:schemeClr>
                </a:solidFill>
              </a:rPr>
              <a:t>results of the exploratory factor analysis </a:t>
            </a:r>
            <a:r>
              <a:rPr lang="en-US" dirty="0"/>
              <a:t>indicated a 5 factor solution for the instrument that jointly accounted for the 64% of the variance observed. The </a:t>
            </a:r>
            <a:r>
              <a:rPr lang="en-US" dirty="0" err="1"/>
              <a:t>Cronbach</a:t>
            </a:r>
            <a:r>
              <a:rPr lang="en-US" dirty="0"/>
              <a:t> ’s alpha coefficient for the instrument was found to be 0.70.</a:t>
            </a:r>
          </a:p>
        </p:txBody>
      </p:sp>
    </p:spTree>
    <p:extLst>
      <p:ext uri="{BB962C8B-B14F-4D97-AF65-F5344CB8AC3E}">
        <p14:creationId xmlns:p14="http://schemas.microsoft.com/office/powerpoint/2010/main" val="1477250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bg1"/>
          </a:solidFill>
        </p:spPr>
        <p:txBody>
          <a:bodyPr>
            <a:noAutofit/>
          </a:bodyPr>
          <a:lstStyle/>
          <a:p>
            <a:r>
              <a:rPr lang="en-US" sz="3200" dirty="0" smtClean="0">
                <a:solidFill>
                  <a:schemeClr val="accent2">
                    <a:lumMod val="75000"/>
                  </a:schemeClr>
                </a:solidFill>
              </a:rPr>
              <a:t/>
            </a:r>
            <a:br>
              <a:rPr lang="en-US" sz="3200" dirty="0" smtClean="0">
                <a:solidFill>
                  <a:schemeClr val="accent2">
                    <a:lumMod val="75000"/>
                  </a:schemeClr>
                </a:solidFill>
              </a:rPr>
            </a:br>
            <a:r>
              <a:rPr lang="en-US" sz="3200" dirty="0" smtClean="0">
                <a:solidFill>
                  <a:schemeClr val="accent2">
                    <a:lumMod val="75000"/>
                  </a:schemeClr>
                </a:solidFill>
              </a:rPr>
              <a:t>Exploratory </a:t>
            </a:r>
            <a:r>
              <a:rPr lang="en-US" sz="3200" dirty="0">
                <a:solidFill>
                  <a:schemeClr val="accent2">
                    <a:lumMod val="75000"/>
                  </a:schemeClr>
                </a:solidFill>
              </a:rPr>
              <a:t>factor analysis of the SEAS-DW *</a:t>
            </a:r>
            <a:br>
              <a:rPr lang="en-US" sz="3200" dirty="0">
                <a:solidFill>
                  <a:schemeClr val="accent2">
                    <a:lumMod val="75000"/>
                  </a:schemeClr>
                </a:solidFill>
              </a:rPr>
            </a:br>
            <a:endParaRPr lang="en-US" dirty="0">
              <a:solidFill>
                <a:schemeClr val="accent2">
                  <a:lumMod val="75000"/>
                </a:schemeClr>
              </a:solidFill>
            </a:endParaRPr>
          </a:p>
        </p:txBody>
      </p:sp>
      <p:pic>
        <p:nvPicPr>
          <p:cNvPr id="307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6200" y="990600"/>
            <a:ext cx="92964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410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7"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0"/>
            <a:ext cx="9498268" cy="693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4172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endParaRPr lang="en-US" dirty="0" smtClean="0"/>
          </a:p>
          <a:p>
            <a:pPr marL="0" indent="0" algn="just">
              <a:buNone/>
            </a:pPr>
            <a:endParaRPr lang="en-US" dirty="0" smtClean="0"/>
          </a:p>
          <a:p>
            <a:pPr marL="0" indent="0" algn="just">
              <a:buNone/>
            </a:pPr>
            <a:r>
              <a:rPr lang="en-US" dirty="0" smtClean="0"/>
              <a:t>Fisher </a:t>
            </a:r>
            <a:r>
              <a:rPr lang="en-US" dirty="0"/>
              <a:t>Divorce Adjustment Scale </a:t>
            </a:r>
            <a:r>
              <a:rPr lang="en-US" dirty="0" smtClean="0"/>
              <a:t>questionnaire </a:t>
            </a:r>
            <a:r>
              <a:rPr lang="en-US" dirty="0"/>
              <a:t>(FDAS</a:t>
            </a:r>
            <a:r>
              <a:rPr lang="en-US" dirty="0" smtClean="0"/>
              <a:t>).</a:t>
            </a:r>
          </a:p>
          <a:p>
            <a:pPr marL="0" indent="0" algn="just">
              <a:buNone/>
            </a:pPr>
            <a:r>
              <a:rPr lang="en-US" dirty="0"/>
              <a:t>The Co-Parenting Behavior Questionnaire (CBQ</a:t>
            </a:r>
            <a:r>
              <a:rPr lang="en-US" dirty="0" smtClean="0"/>
              <a:t>).</a:t>
            </a:r>
          </a:p>
          <a:p>
            <a:pPr marL="0" indent="0" algn="just">
              <a:buNone/>
            </a:pPr>
            <a:r>
              <a:rPr lang="en-US" dirty="0"/>
              <a:t>The Discrimination and Stigma Scale (DISC</a:t>
            </a:r>
            <a:r>
              <a:rPr lang="en-US" dirty="0" smtClean="0"/>
              <a:t>)</a:t>
            </a:r>
          </a:p>
          <a:p>
            <a:pPr marL="0" indent="0" algn="just">
              <a:buNone/>
            </a:pPr>
            <a:r>
              <a:rPr lang="en-US" dirty="0" smtClean="0"/>
              <a:t> </a:t>
            </a:r>
          </a:p>
        </p:txBody>
      </p:sp>
    </p:spTree>
    <p:extLst>
      <p:ext uri="{BB962C8B-B14F-4D97-AF65-F5344CB8AC3E}">
        <p14:creationId xmlns:p14="http://schemas.microsoft.com/office/powerpoint/2010/main" val="2670272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solidFill>
                  <a:schemeClr val="accent2">
                    <a:lumMod val="75000"/>
                  </a:schemeClr>
                </a:solidFill>
              </a:rPr>
              <a:t>Our Limitation </a:t>
            </a:r>
            <a:endParaRPr lang="en-US" dirty="0">
              <a:solidFill>
                <a:schemeClr val="accent2">
                  <a:lumMod val="75000"/>
                </a:schemeClr>
              </a:solidFill>
            </a:endParaRPr>
          </a:p>
          <a:p>
            <a:endParaRPr lang="en-US" dirty="0" smtClean="0"/>
          </a:p>
          <a:p>
            <a:pPr marL="0" indent="0">
              <a:buNone/>
            </a:pPr>
            <a:r>
              <a:rPr lang="en-US" dirty="0" smtClean="0">
                <a:solidFill>
                  <a:schemeClr val="accent2">
                    <a:lumMod val="75000"/>
                  </a:schemeClr>
                </a:solidFill>
              </a:rPr>
              <a:t>In qualitative phase : </a:t>
            </a:r>
            <a:r>
              <a:rPr lang="en-US" sz="2800" dirty="0" smtClean="0"/>
              <a:t>In </a:t>
            </a:r>
            <a:r>
              <a:rPr lang="en-US" sz="2800" dirty="0"/>
              <a:t>Iran divorce </a:t>
            </a:r>
            <a:r>
              <a:rPr lang="en-US" sz="2800" dirty="0" smtClean="0"/>
              <a:t>is conceptualized </a:t>
            </a:r>
            <a:r>
              <a:rPr lang="en-US" sz="2800" dirty="0"/>
              <a:t>in a culturally sensitive context</a:t>
            </a:r>
            <a:r>
              <a:rPr lang="en-US" dirty="0" smtClean="0"/>
              <a:t>.</a:t>
            </a:r>
          </a:p>
          <a:p>
            <a:pPr marL="0" indent="0">
              <a:buNone/>
            </a:pPr>
            <a:r>
              <a:rPr lang="en-US" dirty="0">
                <a:solidFill>
                  <a:schemeClr val="accent2">
                    <a:lumMod val="75000"/>
                  </a:schemeClr>
                </a:solidFill>
              </a:rPr>
              <a:t> </a:t>
            </a:r>
            <a:r>
              <a:rPr lang="en-US" dirty="0" smtClean="0">
                <a:solidFill>
                  <a:schemeClr val="accent2">
                    <a:lumMod val="75000"/>
                  </a:schemeClr>
                </a:solidFill>
              </a:rPr>
              <a:t>in qualitative phase </a:t>
            </a:r>
            <a:r>
              <a:rPr lang="en-US" dirty="0">
                <a:solidFill>
                  <a:schemeClr val="accent2">
                    <a:lumMod val="75000"/>
                  </a:schemeClr>
                </a:solidFill>
              </a:rPr>
              <a:t>: </a:t>
            </a:r>
            <a:r>
              <a:rPr lang="en-US" sz="2400" dirty="0"/>
              <a:t>we have not tested convergent or known -groups validity and that the majority of the participants were in low socio- economic status (80%) .  </a:t>
            </a:r>
            <a:endParaRPr lang="en-US" dirty="0" smtClean="0"/>
          </a:p>
        </p:txBody>
      </p:sp>
    </p:spTree>
    <p:extLst>
      <p:ext uri="{BB962C8B-B14F-4D97-AF65-F5344CB8AC3E}">
        <p14:creationId xmlns:p14="http://schemas.microsoft.com/office/powerpoint/2010/main" val="353655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just" rtl="0">
              <a:buNone/>
            </a:pPr>
            <a:r>
              <a:rPr lang="en-US" b="1" dirty="0" smtClean="0">
                <a:solidFill>
                  <a:schemeClr val="accent2">
                    <a:lumMod val="75000"/>
                  </a:schemeClr>
                </a:solidFill>
              </a:rPr>
              <a:t>To Sum UP!</a:t>
            </a:r>
          </a:p>
          <a:p>
            <a:pPr marL="0" indent="0" algn="just">
              <a:buNone/>
            </a:pPr>
            <a:endParaRPr lang="en-US" dirty="0" smtClean="0"/>
          </a:p>
          <a:p>
            <a:pPr marL="0" indent="0" algn="just">
              <a:buNone/>
            </a:pPr>
            <a:r>
              <a:rPr lang="en-US" dirty="0"/>
              <a:t> Assessment of social exclusion might help to improve women’s social health. </a:t>
            </a:r>
          </a:p>
          <a:p>
            <a:pPr marL="0" indent="0" algn="just">
              <a:buNone/>
            </a:pPr>
            <a:r>
              <a:rPr lang="en-US" dirty="0"/>
              <a:t>It is vital to address the </a:t>
            </a:r>
            <a:r>
              <a:rPr lang="en-US" b="1" dirty="0"/>
              <a:t>quality of divorced women’s lives.</a:t>
            </a:r>
            <a:endParaRPr lang="en-US" dirty="0"/>
          </a:p>
          <a:p>
            <a:pPr marL="0" indent="0" algn="just">
              <a:buNone/>
            </a:pPr>
            <a:r>
              <a:rPr lang="en-US" dirty="0" smtClean="0"/>
              <a:t>It is necessary </a:t>
            </a:r>
            <a:r>
              <a:rPr lang="en-US" dirty="0"/>
              <a:t>to incorporate into </a:t>
            </a:r>
            <a:r>
              <a:rPr lang="en-US" b="1" dirty="0"/>
              <a:t>health women-centered programs</a:t>
            </a:r>
            <a:r>
              <a:rPr lang="en-US" dirty="0"/>
              <a:t> and to provide </a:t>
            </a:r>
            <a:r>
              <a:rPr lang="en-US" dirty="0" smtClean="0"/>
              <a:t>divorcees</a:t>
            </a:r>
          </a:p>
          <a:p>
            <a:pPr marL="0" indent="0" algn="just">
              <a:buNone/>
            </a:pPr>
            <a:r>
              <a:rPr lang="en-US" dirty="0" smtClean="0"/>
              <a:t> </a:t>
            </a:r>
          </a:p>
        </p:txBody>
      </p:sp>
    </p:spTree>
    <p:extLst>
      <p:ext uri="{BB962C8B-B14F-4D97-AF65-F5344CB8AC3E}">
        <p14:creationId xmlns:p14="http://schemas.microsoft.com/office/powerpoint/2010/main" val="2972027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hlinkClick r:id="rId2" action="ppaction://hlinkfile"/>
              </a:rPr>
              <a:t>SEAS-DW</a:t>
            </a:r>
            <a:endParaRPr lang="en-US" dirty="0"/>
          </a:p>
        </p:txBody>
      </p:sp>
    </p:spTree>
    <p:extLst>
      <p:ext uri="{BB962C8B-B14F-4D97-AF65-F5344CB8AC3E}">
        <p14:creationId xmlns:p14="http://schemas.microsoft.com/office/powerpoint/2010/main" val="3256667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0" indent="0" algn="ctr">
              <a:buNone/>
            </a:pPr>
            <a:r>
              <a:rPr lang="en-US" b="1" dirty="0" smtClean="0"/>
              <a:t>Why Divorce !</a:t>
            </a:r>
          </a:p>
          <a:p>
            <a:pPr marL="0" indent="0">
              <a:buNone/>
            </a:pPr>
            <a:r>
              <a:rPr lang="en-US" sz="2800" b="1" dirty="0" smtClean="0">
                <a:solidFill>
                  <a:schemeClr val="accent2">
                    <a:lumMod val="75000"/>
                  </a:schemeClr>
                </a:solidFill>
              </a:rPr>
              <a:t>From statistic </a:t>
            </a:r>
          </a:p>
          <a:p>
            <a:pPr marL="0" indent="0" algn="just">
              <a:buNone/>
            </a:pPr>
            <a:r>
              <a:rPr lang="en-US" dirty="0" smtClean="0"/>
              <a:t>Currently</a:t>
            </a:r>
            <a:r>
              <a:rPr lang="en-US" dirty="0"/>
              <a:t>, Iran  is in </a:t>
            </a:r>
            <a:r>
              <a:rPr lang="en-US" b="1" dirty="0"/>
              <a:t>high rank </a:t>
            </a:r>
            <a:r>
              <a:rPr lang="en-US" dirty="0"/>
              <a:t>in terms of </a:t>
            </a:r>
            <a:r>
              <a:rPr lang="en-US" dirty="0" smtClean="0"/>
              <a:t>divorce. </a:t>
            </a:r>
            <a:r>
              <a:rPr lang="en-US" b="1" dirty="0" smtClean="0"/>
              <a:t>In </a:t>
            </a:r>
            <a:r>
              <a:rPr lang="en-US" b="1" dirty="0"/>
              <a:t>2013, </a:t>
            </a:r>
            <a:r>
              <a:rPr lang="en-US" dirty="0"/>
              <a:t>one out of </a:t>
            </a:r>
            <a:r>
              <a:rPr lang="en-US" b="1" dirty="0"/>
              <a:t>every five marriages </a:t>
            </a:r>
            <a:r>
              <a:rPr lang="en-US" dirty="0"/>
              <a:t>in Iran and </a:t>
            </a:r>
            <a:r>
              <a:rPr lang="en-US" b="1" dirty="0"/>
              <a:t>one out of 3 in Tehran </a:t>
            </a:r>
            <a:r>
              <a:rPr lang="en-US" dirty="0"/>
              <a:t>ended in divorce</a:t>
            </a:r>
            <a:r>
              <a:rPr lang="en-US" sz="2400" dirty="0"/>
              <a:t> </a:t>
            </a:r>
            <a:r>
              <a:rPr lang="en-US" sz="2400" dirty="0" smtClean="0"/>
              <a:t>.</a:t>
            </a:r>
            <a:r>
              <a:rPr lang="en-US" sz="1100" dirty="0" smtClean="0">
                <a:solidFill>
                  <a:srgbClr val="C00000"/>
                </a:solidFill>
              </a:rPr>
              <a:t>(</a:t>
            </a:r>
            <a:r>
              <a:rPr lang="en-US" sz="1100" dirty="0">
                <a:solidFill>
                  <a:srgbClr val="C00000"/>
                </a:solidFill>
              </a:rPr>
              <a:t>Iran Census Bureau 2012). </a:t>
            </a:r>
            <a:endParaRPr lang="en-US" sz="1100" dirty="0" smtClean="0">
              <a:solidFill>
                <a:srgbClr val="C00000"/>
              </a:solidFill>
            </a:endParaRPr>
          </a:p>
          <a:p>
            <a:pPr marL="0" indent="0" algn="just">
              <a:buNone/>
            </a:pPr>
            <a:endParaRPr lang="en-US" sz="1100" dirty="0">
              <a:solidFill>
                <a:srgbClr val="C00000"/>
              </a:solidFill>
            </a:endParaRPr>
          </a:p>
          <a:p>
            <a:pPr marL="0" indent="0" algn="just">
              <a:buNone/>
            </a:pPr>
            <a:r>
              <a:rPr lang="en-US" sz="2400" b="1" dirty="0" smtClean="0">
                <a:solidFill>
                  <a:schemeClr val="accent2">
                    <a:lumMod val="75000"/>
                  </a:schemeClr>
                </a:solidFill>
              </a:rPr>
              <a:t>From concept</a:t>
            </a:r>
          </a:p>
          <a:p>
            <a:pPr marL="0" indent="0" algn="just">
              <a:buNone/>
            </a:pPr>
            <a:r>
              <a:rPr lang="en-US" sz="2400" dirty="0"/>
              <a:t>Although there are identical definitions for divorce in literal and legal terms, the emergence and understanding of this phenomenon differs in the cultural context of each society, due to its complex nature </a:t>
            </a:r>
            <a:r>
              <a:rPr lang="en-US" sz="2400" b="1" dirty="0">
                <a:solidFill>
                  <a:schemeClr val="accent2">
                    <a:lumMod val="75000"/>
                  </a:schemeClr>
                </a:solidFill>
              </a:rPr>
              <a:t>(</a:t>
            </a:r>
            <a:r>
              <a:rPr lang="en-US" sz="2400" b="1" dirty="0" err="1">
                <a:solidFill>
                  <a:schemeClr val="accent2">
                    <a:lumMod val="75000"/>
                  </a:schemeClr>
                </a:solidFill>
              </a:rPr>
              <a:t>Janmardy</a:t>
            </a:r>
            <a:r>
              <a:rPr lang="en-US" sz="2400" b="1" dirty="0">
                <a:solidFill>
                  <a:schemeClr val="accent2">
                    <a:lumMod val="75000"/>
                  </a:schemeClr>
                </a:solidFill>
              </a:rPr>
              <a:t> 2011</a:t>
            </a:r>
            <a:r>
              <a:rPr lang="en-US" sz="2400" b="1" dirty="0" smtClean="0">
                <a:solidFill>
                  <a:schemeClr val="accent2">
                    <a:lumMod val="75000"/>
                  </a:schemeClr>
                </a:solidFill>
              </a:rPr>
              <a:t>).</a:t>
            </a:r>
          </a:p>
          <a:p>
            <a:pPr marL="0" indent="0" algn="just">
              <a:buNone/>
            </a:pPr>
            <a:endParaRPr lang="en-US" sz="2400" b="1" dirty="0" smtClean="0">
              <a:solidFill>
                <a:schemeClr val="accent2">
                  <a:lumMod val="75000"/>
                </a:schemeClr>
              </a:solidFill>
            </a:endParaRPr>
          </a:p>
          <a:p>
            <a:pPr marL="0" indent="0" algn="just">
              <a:buNone/>
            </a:pPr>
            <a:endParaRPr lang="en-US" sz="1900" dirty="0">
              <a:solidFill>
                <a:srgbClr val="C00000"/>
              </a:solidFill>
            </a:endParaRPr>
          </a:p>
        </p:txBody>
      </p:sp>
    </p:spTree>
    <p:extLst>
      <p:ext uri="{BB962C8B-B14F-4D97-AF65-F5344CB8AC3E}">
        <p14:creationId xmlns:p14="http://schemas.microsoft.com/office/powerpoint/2010/main" val="161892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b="1" dirty="0" smtClean="0"/>
          </a:p>
          <a:p>
            <a:pPr marL="0" indent="0" algn="ctr">
              <a:buNone/>
            </a:pPr>
            <a:r>
              <a:rPr lang="en-US" b="1" dirty="0" smtClean="0">
                <a:solidFill>
                  <a:schemeClr val="accent2">
                    <a:lumMod val="75000"/>
                  </a:schemeClr>
                </a:solidFill>
              </a:rPr>
              <a:t>Why  divorcee woman! </a:t>
            </a:r>
            <a:endParaRPr lang="en-US" b="1" dirty="0">
              <a:solidFill>
                <a:schemeClr val="accent2">
                  <a:lumMod val="75000"/>
                </a:schemeClr>
              </a:solidFill>
            </a:endParaRPr>
          </a:p>
          <a:p>
            <a:endParaRPr lang="en-US" dirty="0" smtClean="0"/>
          </a:p>
          <a:p>
            <a:pPr marL="0" indent="0">
              <a:buNone/>
            </a:pPr>
            <a:r>
              <a:rPr lang="en-US" dirty="0" smtClean="0"/>
              <a:t>The </a:t>
            </a:r>
            <a:r>
              <a:rPr lang="en-US" dirty="0"/>
              <a:t>number of divorced women in Iran was 4.1% and twice as much as men among the population in over ten </a:t>
            </a:r>
            <a:r>
              <a:rPr lang="en-US" dirty="0" smtClean="0"/>
              <a:t>year</a:t>
            </a:r>
            <a:r>
              <a:rPr lang="en-US" sz="2000" dirty="0" smtClean="0"/>
              <a:t> </a:t>
            </a:r>
            <a:r>
              <a:rPr lang="en-US" sz="1600" dirty="0" smtClean="0">
                <a:solidFill>
                  <a:schemeClr val="accent2">
                    <a:lumMod val="75000"/>
                  </a:schemeClr>
                </a:solidFill>
              </a:rPr>
              <a:t>(</a:t>
            </a:r>
            <a:r>
              <a:rPr lang="en-US" sz="1600" dirty="0">
                <a:solidFill>
                  <a:schemeClr val="accent2">
                    <a:lumMod val="75000"/>
                  </a:schemeClr>
                </a:solidFill>
              </a:rPr>
              <a:t>the latest census in 2011</a:t>
            </a:r>
            <a:r>
              <a:rPr lang="en-US" sz="1600" dirty="0" smtClean="0">
                <a:solidFill>
                  <a:schemeClr val="accent2">
                    <a:lumMod val="75000"/>
                  </a:schemeClr>
                </a:solidFill>
              </a:rPr>
              <a:t>)</a:t>
            </a:r>
            <a:r>
              <a:rPr lang="en-US" sz="2400" dirty="0"/>
              <a:t> </a:t>
            </a:r>
            <a:r>
              <a:rPr lang="en-US" dirty="0"/>
              <a:t>.</a:t>
            </a:r>
            <a:endParaRPr lang="en-US" dirty="0">
              <a:solidFill>
                <a:schemeClr val="accent2">
                  <a:lumMod val="75000"/>
                </a:schemeClr>
              </a:solidFill>
            </a:endParaRPr>
          </a:p>
          <a:p>
            <a:pPr marL="0" indent="0">
              <a:buNone/>
            </a:pPr>
            <a:endParaRPr lang="en-US" dirty="0"/>
          </a:p>
        </p:txBody>
      </p:sp>
    </p:spTree>
    <p:extLst>
      <p:ext uri="{BB962C8B-B14F-4D97-AF65-F5344CB8AC3E}">
        <p14:creationId xmlns:p14="http://schemas.microsoft.com/office/powerpoint/2010/main" val="1077563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b="1" dirty="0" smtClean="0"/>
          </a:p>
          <a:p>
            <a:pPr marL="0" indent="0" algn="ctr">
              <a:buNone/>
            </a:pPr>
            <a:r>
              <a:rPr lang="en-US" b="1" dirty="0">
                <a:solidFill>
                  <a:schemeClr val="accent2">
                    <a:lumMod val="75000"/>
                  </a:schemeClr>
                </a:solidFill>
              </a:rPr>
              <a:t> </a:t>
            </a:r>
            <a:r>
              <a:rPr lang="en-US" b="1" dirty="0" smtClean="0">
                <a:solidFill>
                  <a:schemeClr val="accent2">
                    <a:lumMod val="75000"/>
                  </a:schemeClr>
                </a:solidFill>
              </a:rPr>
              <a:t>Why social exclusion! </a:t>
            </a:r>
          </a:p>
          <a:p>
            <a:pPr marL="0" indent="0">
              <a:buNone/>
            </a:pPr>
            <a:endParaRPr lang="en-US" b="1" dirty="0" smtClean="0"/>
          </a:p>
          <a:p>
            <a:pPr marL="0" indent="0" algn="just">
              <a:buNone/>
            </a:pPr>
            <a:r>
              <a:rPr lang="en-US" dirty="0"/>
              <a:t>Social exclusion is one of the social factors affecting health, which affects achieving equal life opportunities </a:t>
            </a:r>
            <a:r>
              <a:rPr lang="en-US" sz="2000" b="1" dirty="0">
                <a:solidFill>
                  <a:schemeClr val="accent2">
                    <a:lumMod val="75000"/>
                  </a:schemeClr>
                </a:solidFill>
              </a:rPr>
              <a:t>(Smith 2000</a:t>
            </a:r>
            <a:r>
              <a:rPr lang="en-US" sz="2000" b="1" dirty="0" smtClean="0">
                <a:solidFill>
                  <a:schemeClr val="accent2">
                    <a:lumMod val="75000"/>
                  </a:schemeClr>
                </a:solidFill>
              </a:rPr>
              <a:t>).</a:t>
            </a:r>
          </a:p>
          <a:p>
            <a:pPr marL="0" indent="0" algn="just">
              <a:buNone/>
            </a:pPr>
            <a:endParaRPr lang="en-US" sz="2000" b="1" dirty="0">
              <a:solidFill>
                <a:schemeClr val="accent2">
                  <a:lumMod val="75000"/>
                </a:schemeClr>
              </a:solidFill>
            </a:endParaRPr>
          </a:p>
        </p:txBody>
      </p:sp>
    </p:spTree>
    <p:extLst>
      <p:ext uri="{BB962C8B-B14F-4D97-AF65-F5344CB8AC3E}">
        <p14:creationId xmlns:p14="http://schemas.microsoft.com/office/powerpoint/2010/main" val="2668612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lgn="ctr">
              <a:buNone/>
            </a:pPr>
            <a:r>
              <a:rPr lang="en-US" b="1" dirty="0" smtClean="0">
                <a:solidFill>
                  <a:schemeClr val="accent2">
                    <a:lumMod val="75000"/>
                  </a:schemeClr>
                </a:solidFill>
              </a:rPr>
              <a:t>Why social exclusion  &amp; Divorce!</a:t>
            </a:r>
          </a:p>
          <a:p>
            <a:pPr marL="0" indent="0" algn="ctr">
              <a:buNone/>
            </a:pPr>
            <a:endParaRPr lang="en-US" b="1" dirty="0" smtClean="0">
              <a:solidFill>
                <a:schemeClr val="accent2">
                  <a:lumMod val="75000"/>
                </a:schemeClr>
              </a:solidFill>
            </a:endParaRPr>
          </a:p>
          <a:p>
            <a:pPr marL="0" indent="0" algn="just">
              <a:buNone/>
            </a:pPr>
            <a:r>
              <a:rPr lang="en-US" sz="2600" b="1" dirty="0">
                <a:solidFill>
                  <a:schemeClr val="accent2">
                    <a:lumMod val="75000"/>
                  </a:schemeClr>
                </a:solidFill>
              </a:rPr>
              <a:t> </a:t>
            </a:r>
            <a:r>
              <a:rPr lang="en-US" sz="2600" dirty="0"/>
              <a:t>Among the social factors, White (2001) considers separation of parents as one of the processes leading to social exclusion and also refers to loss of equal opportunities, social stigma </a:t>
            </a:r>
            <a:r>
              <a:rPr lang="en-US" sz="2600" dirty="0" smtClean="0"/>
              <a:t>,discrimination</a:t>
            </a:r>
            <a:r>
              <a:rPr lang="en-US" sz="2600" dirty="0"/>
              <a:t>, </a:t>
            </a:r>
            <a:r>
              <a:rPr lang="en-US" sz="2600" dirty="0" smtClean="0"/>
              <a:t>unemployment , marginalization, and </a:t>
            </a:r>
            <a:r>
              <a:rPr lang="en-US" sz="2600" dirty="0"/>
              <a:t>loneliness as the outcomes of depriving </a:t>
            </a:r>
            <a:r>
              <a:rPr lang="en-US" sz="2600" dirty="0" smtClean="0"/>
              <a:t>processes </a:t>
            </a:r>
            <a:r>
              <a:rPr lang="en-US" sz="1200" b="1" dirty="0" smtClean="0">
                <a:solidFill>
                  <a:schemeClr val="accent2">
                    <a:lumMod val="75000"/>
                  </a:schemeClr>
                </a:solidFill>
              </a:rPr>
              <a:t>(</a:t>
            </a:r>
            <a:r>
              <a:rPr lang="en-US" sz="1200" b="1" dirty="0">
                <a:solidFill>
                  <a:schemeClr val="accent2">
                    <a:lumMod val="75000"/>
                  </a:schemeClr>
                </a:solidFill>
              </a:rPr>
              <a:t>Marmot and Wilkinson 2005</a:t>
            </a:r>
            <a:r>
              <a:rPr lang="en-US" sz="1200" b="1" dirty="0" smtClean="0">
                <a:solidFill>
                  <a:schemeClr val="accent2">
                    <a:lumMod val="75000"/>
                  </a:schemeClr>
                </a:solidFill>
              </a:rPr>
              <a:t>).</a:t>
            </a:r>
          </a:p>
          <a:p>
            <a:pPr marL="0" indent="0" algn="ctr">
              <a:buNone/>
            </a:pPr>
            <a:r>
              <a:rPr lang="en-US" b="1" dirty="0" smtClean="0">
                <a:solidFill>
                  <a:schemeClr val="accent2">
                    <a:lumMod val="75000"/>
                  </a:schemeClr>
                </a:solidFill>
              </a:rPr>
              <a:t> </a:t>
            </a:r>
            <a:endParaRPr lang="en-US" b="1" dirty="0">
              <a:solidFill>
                <a:schemeClr val="accent2">
                  <a:lumMod val="75000"/>
                </a:schemeClr>
              </a:solidFill>
            </a:endParaRPr>
          </a:p>
        </p:txBody>
      </p:sp>
    </p:spTree>
    <p:extLst>
      <p:ext uri="{BB962C8B-B14F-4D97-AF65-F5344CB8AC3E}">
        <p14:creationId xmlns:p14="http://schemas.microsoft.com/office/powerpoint/2010/main" val="361756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marL="0" indent="0">
              <a:buNone/>
            </a:pPr>
            <a:r>
              <a:rPr lang="en-US" b="1" dirty="0" smtClean="0">
                <a:solidFill>
                  <a:schemeClr val="accent2">
                    <a:lumMod val="75000"/>
                  </a:schemeClr>
                </a:solidFill>
              </a:rPr>
              <a:t>What we aimed  to !</a:t>
            </a:r>
          </a:p>
          <a:p>
            <a:pPr marL="0" indent="0">
              <a:buNone/>
            </a:pPr>
            <a:endParaRPr lang="en-US" b="1" dirty="0" smtClean="0"/>
          </a:p>
          <a:p>
            <a:pPr marL="0" indent="0">
              <a:buNone/>
            </a:pPr>
            <a:r>
              <a:rPr lang="en-US" dirty="0" smtClean="0"/>
              <a:t>The </a:t>
            </a:r>
            <a:r>
              <a:rPr lang="en-US" dirty="0"/>
              <a:t>present study was aimed to develop and examine the psychometric  items  of a scale in order to assess social exclusion Questionnaire  for divorced women.</a:t>
            </a:r>
          </a:p>
          <a:p>
            <a:endParaRPr lang="en-US" dirty="0"/>
          </a:p>
        </p:txBody>
      </p:sp>
    </p:spTree>
    <p:extLst>
      <p:ext uri="{BB962C8B-B14F-4D97-AF65-F5344CB8AC3E}">
        <p14:creationId xmlns:p14="http://schemas.microsoft.com/office/powerpoint/2010/main" val="240079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lgn="l" rtl="0">
              <a:buNone/>
            </a:pPr>
            <a:r>
              <a:rPr lang="en-US" b="1" dirty="0" smtClean="0">
                <a:solidFill>
                  <a:schemeClr val="accent2">
                    <a:lumMod val="75000"/>
                  </a:schemeClr>
                </a:solidFill>
              </a:rPr>
              <a:t>How we done!</a:t>
            </a:r>
          </a:p>
          <a:p>
            <a:pPr marL="0" indent="0" algn="l" rtl="0">
              <a:buNone/>
            </a:pPr>
            <a:r>
              <a:rPr lang="en-US" b="1" dirty="0">
                <a:solidFill>
                  <a:schemeClr val="accent2">
                    <a:lumMod val="75000"/>
                  </a:schemeClr>
                </a:solidFill>
              </a:rPr>
              <a:t> </a:t>
            </a:r>
            <a:endParaRPr lang="en-US" b="1" dirty="0" smtClean="0">
              <a:solidFill>
                <a:schemeClr val="accent2">
                  <a:lumMod val="75000"/>
                </a:schemeClr>
              </a:solidFill>
            </a:endParaRPr>
          </a:p>
          <a:p>
            <a:pPr marL="0" indent="0" algn="l" rtl="0">
              <a:buNone/>
            </a:pPr>
            <a:r>
              <a:rPr lang="en-US" dirty="0" smtClean="0"/>
              <a:t>Designing  for an exploratory </a:t>
            </a:r>
            <a:r>
              <a:rPr lang="en-US" dirty="0"/>
              <a:t>mixed </a:t>
            </a:r>
            <a:r>
              <a:rPr lang="en-US" dirty="0" smtClean="0"/>
              <a:t>method</a:t>
            </a:r>
          </a:p>
          <a:p>
            <a:pPr marL="0" indent="0" algn="just" rtl="0">
              <a:buNone/>
            </a:pPr>
            <a:endParaRPr lang="en-US" b="1" dirty="0" smtClean="0">
              <a:solidFill>
                <a:schemeClr val="accent2">
                  <a:lumMod val="75000"/>
                </a:schemeClr>
              </a:solidFill>
            </a:endParaRPr>
          </a:p>
          <a:p>
            <a:pPr marL="0" indent="0" algn="just" rtl="0">
              <a:buNone/>
            </a:pPr>
            <a:r>
              <a:rPr lang="en-US" b="1" dirty="0" smtClean="0">
                <a:solidFill>
                  <a:schemeClr val="accent2">
                    <a:lumMod val="75000"/>
                  </a:schemeClr>
                </a:solidFill>
              </a:rPr>
              <a:t>In </a:t>
            </a:r>
            <a:r>
              <a:rPr lang="en-US" b="1" dirty="0">
                <a:solidFill>
                  <a:schemeClr val="accent2">
                    <a:lumMod val="75000"/>
                  </a:schemeClr>
                </a:solidFill>
              </a:rPr>
              <a:t>the first one</a:t>
            </a:r>
            <a:r>
              <a:rPr lang="en-US" dirty="0"/>
              <a:t>, </a:t>
            </a:r>
            <a:r>
              <a:rPr lang="en-US" sz="3000" b="1" dirty="0"/>
              <a:t>qualitative </a:t>
            </a:r>
            <a:r>
              <a:rPr lang="en-US" sz="3000" b="1" dirty="0" smtClean="0"/>
              <a:t>methods</a:t>
            </a:r>
            <a:r>
              <a:rPr lang="en-US" dirty="0" smtClean="0"/>
              <a:t>.</a:t>
            </a:r>
          </a:p>
          <a:p>
            <a:pPr marL="0" indent="0" algn="just" rtl="0">
              <a:buNone/>
            </a:pPr>
            <a:endParaRPr lang="en-US" dirty="0" smtClean="0">
              <a:solidFill>
                <a:srgbClr val="FF0000"/>
              </a:solidFill>
              <a:hlinkClick r:id="rId3" action="ppaction://hlinkfile"/>
            </a:endParaRPr>
          </a:p>
          <a:p>
            <a:pPr marL="0" indent="0" algn="just" rtl="0">
              <a:buNone/>
            </a:pPr>
            <a:r>
              <a:rPr lang="en-US" dirty="0" smtClean="0">
                <a:solidFill>
                  <a:srgbClr val="FF0000"/>
                </a:solidFill>
                <a:hlinkClick r:id="rId4" action="ppaction://hlinkfile"/>
              </a:rPr>
              <a:t>In </a:t>
            </a:r>
            <a:r>
              <a:rPr lang="en-US" dirty="0">
                <a:solidFill>
                  <a:srgbClr val="FF0000"/>
                </a:solidFill>
                <a:hlinkClick r:id="rId4" action="ppaction://hlinkfile"/>
              </a:rPr>
              <a:t>the second phase, </a:t>
            </a:r>
            <a:r>
              <a:rPr lang="en-US" sz="3000" b="1" dirty="0"/>
              <a:t>psychometric </a:t>
            </a:r>
            <a:r>
              <a:rPr lang="en-US" sz="3000" b="1" dirty="0" smtClean="0"/>
              <a:t>properties.</a:t>
            </a:r>
            <a:endParaRPr lang="en-US" sz="3000" b="1" dirty="0"/>
          </a:p>
        </p:txBody>
      </p:sp>
    </p:spTree>
    <p:extLst>
      <p:ext uri="{BB962C8B-B14F-4D97-AF65-F5344CB8AC3E}">
        <p14:creationId xmlns:p14="http://schemas.microsoft.com/office/powerpoint/2010/main" val="3106153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9655275"/>
              </p:ext>
            </p:extLst>
          </p:nvPr>
        </p:nvGraphicFramePr>
        <p:xfrm>
          <a:off x="0" y="1"/>
          <a:ext cx="9144000" cy="6981505"/>
        </p:xfrm>
        <a:graphic>
          <a:graphicData uri="http://schemas.openxmlformats.org/drawingml/2006/table">
            <a:tbl>
              <a:tblPr firstRow="1" firstCol="1" bandRow="1"/>
              <a:tblGrid>
                <a:gridCol w="2514600"/>
                <a:gridCol w="3352800"/>
                <a:gridCol w="3276600"/>
              </a:tblGrid>
              <a:tr h="497393">
                <a:tc>
                  <a:txBody>
                    <a:bodyPr/>
                    <a:lstStyle/>
                    <a:p>
                      <a:pPr algn="ctr" rtl="1">
                        <a:lnSpc>
                          <a:spcPct val="115000"/>
                        </a:lnSpc>
                        <a:spcAft>
                          <a:spcPts val="1000"/>
                        </a:spcAft>
                      </a:pPr>
                      <a:r>
                        <a:rPr lang="en-US" sz="2400" b="1" dirty="0">
                          <a:solidFill>
                            <a:srgbClr val="FFFFFF"/>
                          </a:solidFill>
                          <a:effectLst/>
                          <a:latin typeface="Calibri"/>
                          <a:ea typeface="Calibri"/>
                          <a:cs typeface="Arial"/>
                        </a:rPr>
                        <a:t>Core</a:t>
                      </a:r>
                      <a:endParaRPr lang="en-US" sz="3200" dirty="0">
                        <a:solidFill>
                          <a:srgbClr val="000000"/>
                        </a:solidFill>
                        <a:effectLst/>
                        <a:latin typeface="Calibri"/>
                        <a:ea typeface="Calibri"/>
                        <a:cs typeface="Arial"/>
                      </a:endParaRPr>
                    </a:p>
                  </a:txBody>
                  <a:tcPr marL="68580" marR="68580" marT="0" marB="0">
                    <a:lnL>
                      <a:noFill/>
                    </a:lnL>
                    <a:lnR>
                      <a:noFill/>
                    </a:lnR>
                    <a:lnT>
                      <a:noFill/>
                    </a:lnT>
                    <a:lnB w="19050" cap="flat" cmpd="sng" algn="ctr">
                      <a:solidFill>
                        <a:srgbClr val="FFFFFF"/>
                      </a:solidFill>
                      <a:prstDash val="solid"/>
                      <a:round/>
                      <a:headEnd type="none" w="med" len="med"/>
                      <a:tailEnd type="none" w="med" len="med"/>
                    </a:lnB>
                    <a:solidFill>
                      <a:srgbClr val="9E3A38"/>
                    </a:solidFill>
                  </a:tcPr>
                </a:tc>
                <a:tc>
                  <a:txBody>
                    <a:bodyPr/>
                    <a:lstStyle/>
                    <a:p>
                      <a:pPr algn="ctr" rtl="1">
                        <a:lnSpc>
                          <a:spcPct val="115000"/>
                        </a:lnSpc>
                        <a:spcAft>
                          <a:spcPts val="1000"/>
                        </a:spcAft>
                      </a:pPr>
                      <a:r>
                        <a:rPr lang="en-US" sz="2400" b="1" dirty="0">
                          <a:solidFill>
                            <a:srgbClr val="FFFFFF"/>
                          </a:solidFill>
                          <a:effectLst/>
                          <a:latin typeface="Calibri"/>
                          <a:ea typeface="Calibri"/>
                          <a:cs typeface="Arial"/>
                        </a:rPr>
                        <a:t>Them</a:t>
                      </a:r>
                      <a:endParaRPr lang="en-US" sz="3200" dirty="0">
                        <a:solidFill>
                          <a:srgbClr val="000000"/>
                        </a:solidFill>
                        <a:effectLst/>
                        <a:latin typeface="Calibri"/>
                        <a:ea typeface="Calibri"/>
                        <a:cs typeface="Arial"/>
                      </a:endParaRPr>
                    </a:p>
                  </a:txBody>
                  <a:tcPr marL="68580" marR="68580" marT="0" marB="0">
                    <a:lnL>
                      <a:noFill/>
                    </a:lnL>
                    <a:lnR>
                      <a:noFill/>
                    </a:lnR>
                    <a:lnT>
                      <a:noFill/>
                    </a:lnT>
                    <a:lnB w="19050" cap="flat" cmpd="sng" algn="ctr">
                      <a:solidFill>
                        <a:srgbClr val="FFFFFF"/>
                      </a:solidFill>
                      <a:prstDash val="solid"/>
                      <a:round/>
                      <a:headEnd type="none" w="med" len="med"/>
                      <a:tailEnd type="none" w="med" len="med"/>
                    </a:lnB>
                    <a:solidFill>
                      <a:srgbClr val="9E3A38"/>
                    </a:solidFill>
                  </a:tcPr>
                </a:tc>
                <a:tc>
                  <a:txBody>
                    <a:bodyPr/>
                    <a:lstStyle/>
                    <a:p>
                      <a:pPr algn="ctr" rtl="1">
                        <a:lnSpc>
                          <a:spcPct val="115000"/>
                        </a:lnSpc>
                        <a:spcAft>
                          <a:spcPts val="1000"/>
                        </a:spcAft>
                      </a:pPr>
                      <a:r>
                        <a:rPr lang="en-US" sz="2400" b="1">
                          <a:solidFill>
                            <a:srgbClr val="FFFFFF"/>
                          </a:solidFill>
                          <a:effectLst/>
                          <a:latin typeface="Calibri"/>
                          <a:ea typeface="Calibri"/>
                          <a:cs typeface="Arial"/>
                        </a:rPr>
                        <a:t>Sub them</a:t>
                      </a:r>
                      <a:endParaRPr lang="en-US" sz="3200">
                        <a:solidFill>
                          <a:srgbClr val="000000"/>
                        </a:solidFill>
                        <a:effectLst/>
                        <a:latin typeface="Calibri"/>
                        <a:ea typeface="Calibri"/>
                        <a:cs typeface="Arial"/>
                      </a:endParaRPr>
                    </a:p>
                  </a:txBody>
                  <a:tcPr marL="68580" marR="68580" marT="0" marB="0">
                    <a:lnL>
                      <a:noFill/>
                    </a:lnL>
                    <a:lnR>
                      <a:noFill/>
                    </a:lnR>
                    <a:lnT>
                      <a:noFill/>
                    </a:lnT>
                    <a:lnB w="19050" cap="flat" cmpd="sng" algn="ctr">
                      <a:solidFill>
                        <a:srgbClr val="FFFFFF"/>
                      </a:solidFill>
                      <a:prstDash val="solid"/>
                      <a:round/>
                      <a:headEnd type="none" w="med" len="med"/>
                      <a:tailEnd type="none" w="med" len="med"/>
                    </a:lnB>
                    <a:solidFill>
                      <a:srgbClr val="9E3A38"/>
                    </a:solidFill>
                  </a:tcPr>
                </a:tc>
              </a:tr>
              <a:tr h="1847006">
                <a:tc rowSpan="5">
                  <a:txBody>
                    <a:bodyPr/>
                    <a:lstStyle/>
                    <a:p>
                      <a:pPr algn="ctr" rtl="1">
                        <a:lnSpc>
                          <a:spcPct val="115000"/>
                        </a:lnSpc>
                        <a:spcAft>
                          <a:spcPts val="1000"/>
                        </a:spcAft>
                      </a:pPr>
                      <a:r>
                        <a:rPr lang="en-US" sz="36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36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36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3600" b="1" dirty="0">
                          <a:solidFill>
                            <a:srgbClr val="000000"/>
                          </a:solidFill>
                          <a:effectLst/>
                          <a:latin typeface="Calibri"/>
                          <a:ea typeface="Calibri"/>
                          <a:cs typeface="Arial"/>
                        </a:rPr>
                        <a:t>Social </a:t>
                      </a:r>
                      <a:r>
                        <a:rPr lang="en-US" sz="3600" b="1" dirty="0" smtClean="0">
                          <a:solidFill>
                            <a:srgbClr val="000000"/>
                          </a:solidFill>
                          <a:effectLst/>
                          <a:latin typeface="Calibri"/>
                          <a:ea typeface="Calibri"/>
                          <a:cs typeface="Arial"/>
                        </a:rPr>
                        <a:t>Acceptance</a:t>
                      </a:r>
                      <a:endParaRPr lang="en-US" sz="3200" dirty="0">
                        <a:solidFill>
                          <a:srgbClr val="000000"/>
                        </a:solidFill>
                        <a:effectLst/>
                        <a:latin typeface="Calibri"/>
                        <a:ea typeface="Calibri"/>
                        <a:cs typeface="Arial"/>
                      </a:endParaRPr>
                    </a:p>
                  </a:txBody>
                  <a:tcPr marL="68580" marR="68580" marT="0" marB="0">
                    <a:lnL>
                      <a:noFill/>
                    </a:lnL>
                    <a:lnR>
                      <a:noFill/>
                    </a:lnR>
                    <a:lnT w="19050" cap="flat" cmpd="sng" algn="ctr">
                      <a:solidFill>
                        <a:srgbClr val="FFFFFF"/>
                      </a:solidFill>
                      <a:prstDash val="solid"/>
                      <a:round/>
                      <a:headEnd type="none" w="med" len="med"/>
                      <a:tailEnd type="none" w="med" len="med"/>
                    </a:lnT>
                    <a:lnB>
                      <a:noFill/>
                    </a:lnB>
                    <a:solidFill>
                      <a:srgbClr val="CCCCCC"/>
                    </a:solidFill>
                  </a:tcPr>
                </a:tc>
                <a:tc>
                  <a:txBody>
                    <a:bodyPr/>
                    <a:lstStyle/>
                    <a:p>
                      <a:pPr algn="ctr" rtl="1">
                        <a:lnSpc>
                          <a:spcPct val="115000"/>
                        </a:lnSpc>
                        <a:spcAft>
                          <a:spcPts val="1000"/>
                        </a:spcAft>
                      </a:pPr>
                      <a:r>
                        <a:rPr lang="en-US" sz="24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b="1" dirty="0">
                          <a:solidFill>
                            <a:srgbClr val="000000"/>
                          </a:solidFill>
                          <a:effectLst/>
                          <a:latin typeface="Calibri"/>
                          <a:ea typeface="Calibri"/>
                          <a:cs typeface="Arial"/>
                        </a:rPr>
                        <a:t>Unreliability</a:t>
                      </a:r>
                      <a:endParaRPr lang="en-US" sz="3200" dirty="0">
                        <a:solidFill>
                          <a:srgbClr val="000000"/>
                        </a:solidFill>
                        <a:effectLst/>
                        <a:latin typeface="Calibri"/>
                        <a:ea typeface="Calibri"/>
                        <a:cs typeface="Arial"/>
                      </a:endParaRPr>
                    </a:p>
                  </a:txBody>
                  <a:tcPr marL="68580" marR="68580" marT="0" marB="0">
                    <a:lnL>
                      <a:noFill/>
                    </a:lnL>
                    <a:lnR>
                      <a:noFill/>
                    </a:lnR>
                    <a:lnT w="19050" cap="flat" cmpd="sng" algn="ctr">
                      <a:solidFill>
                        <a:srgbClr val="FFFFFF"/>
                      </a:solidFill>
                      <a:prstDash val="solid"/>
                      <a:round/>
                      <a:headEnd type="none" w="med" len="med"/>
                      <a:tailEnd type="none" w="med" len="med"/>
                    </a:lnT>
                    <a:lnB>
                      <a:noFill/>
                    </a:lnB>
                    <a:solidFill>
                      <a:srgbClr val="CCCCCC"/>
                    </a:solidFill>
                  </a:tcPr>
                </a:tc>
                <a:tc>
                  <a:txBody>
                    <a:bodyPr/>
                    <a:lstStyle/>
                    <a:p>
                      <a:pPr algn="ctr" rtl="1">
                        <a:lnSpc>
                          <a:spcPct val="115000"/>
                        </a:lnSpc>
                        <a:spcAft>
                          <a:spcPts val="1000"/>
                        </a:spcAft>
                      </a:pPr>
                      <a:r>
                        <a:rPr lang="en-US" sz="2400" dirty="0">
                          <a:solidFill>
                            <a:srgbClr val="000000"/>
                          </a:solidFill>
                          <a:effectLst/>
                          <a:latin typeface="Calibri"/>
                          <a:ea typeface="Calibri"/>
                          <a:cs typeface="Arial"/>
                        </a:rPr>
                        <a:t>Support</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a:solidFill>
                            <a:srgbClr val="000000"/>
                          </a:solidFill>
                          <a:effectLst/>
                          <a:latin typeface="Calibri"/>
                          <a:ea typeface="Calibri"/>
                          <a:cs typeface="Arial"/>
                        </a:rPr>
                        <a:t>Being divorced</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a:solidFill>
                            <a:srgbClr val="000000"/>
                          </a:solidFill>
                          <a:effectLst/>
                          <a:latin typeface="Calibri"/>
                          <a:ea typeface="Calibri"/>
                          <a:cs typeface="Arial"/>
                        </a:rPr>
                        <a:t>Social discrimination</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a:solidFill>
                            <a:srgbClr val="000000"/>
                          </a:solidFill>
                          <a:effectLst/>
                          <a:latin typeface="Calibri"/>
                          <a:ea typeface="Calibri"/>
                          <a:cs typeface="Arial"/>
                        </a:rPr>
                        <a:t>Self –efficacy</a:t>
                      </a:r>
                      <a:endParaRPr lang="en-US" sz="3200" dirty="0">
                        <a:solidFill>
                          <a:srgbClr val="000000"/>
                        </a:solidFill>
                        <a:effectLst/>
                        <a:latin typeface="Calibri"/>
                        <a:ea typeface="Calibri"/>
                        <a:cs typeface="Arial"/>
                      </a:endParaRPr>
                    </a:p>
                  </a:txBody>
                  <a:tcPr marL="68580" marR="68580" marT="0" marB="0">
                    <a:lnL>
                      <a:noFill/>
                    </a:lnL>
                    <a:lnR>
                      <a:noFill/>
                    </a:lnR>
                    <a:lnT w="19050" cap="flat" cmpd="sng" algn="ctr">
                      <a:solidFill>
                        <a:srgbClr val="FFFFFF"/>
                      </a:solidFill>
                      <a:prstDash val="solid"/>
                      <a:round/>
                      <a:headEnd type="none" w="med" len="med"/>
                      <a:tailEnd type="none" w="med" len="med"/>
                    </a:lnT>
                    <a:lnB>
                      <a:noFill/>
                    </a:lnB>
                    <a:solidFill>
                      <a:srgbClr val="CCCCCC"/>
                    </a:solidFill>
                  </a:tcPr>
                </a:tc>
              </a:tr>
              <a:tr h="896404">
                <a:tc vMerge="1">
                  <a:txBody>
                    <a:bodyPr/>
                    <a:lstStyle/>
                    <a:p>
                      <a:pPr rtl="1"/>
                      <a:endParaRPr lang="fa-IR"/>
                    </a:p>
                  </a:txBody>
                  <a:tcPr/>
                </a:tc>
                <a:tc>
                  <a:txBody>
                    <a:bodyPr/>
                    <a:lstStyle/>
                    <a:p>
                      <a:pPr algn="ctr" rtl="1">
                        <a:lnSpc>
                          <a:spcPct val="115000"/>
                        </a:lnSpc>
                        <a:spcAft>
                          <a:spcPts val="1000"/>
                        </a:spcAft>
                      </a:pPr>
                      <a:r>
                        <a:rPr lang="en-US" sz="2400" b="1" dirty="0">
                          <a:solidFill>
                            <a:srgbClr val="000000"/>
                          </a:solidFill>
                          <a:effectLst/>
                          <a:latin typeface="Calibri"/>
                          <a:ea typeface="Calibri"/>
                          <a:cs typeface="Arial"/>
                        </a:rPr>
                        <a:t>Social attitude</a:t>
                      </a:r>
                      <a:endParaRPr lang="en-US" sz="3200" dirty="0">
                        <a:solidFill>
                          <a:srgbClr val="000000"/>
                        </a:solidFill>
                        <a:effectLst/>
                        <a:latin typeface="Calibri"/>
                        <a:ea typeface="Calibri"/>
                        <a:cs typeface="Arial"/>
                      </a:endParaRPr>
                    </a:p>
                  </a:txBody>
                  <a:tcPr marL="68580" marR="68580" marT="0" marB="0">
                    <a:lnL>
                      <a:noFill/>
                    </a:lnL>
                    <a:lnR>
                      <a:noFill/>
                    </a:lnR>
                    <a:lnT>
                      <a:noFill/>
                    </a:lnT>
                    <a:lnB>
                      <a:noFill/>
                    </a:lnB>
                    <a:solidFill>
                      <a:srgbClr val="E6E6E6"/>
                    </a:solidFill>
                  </a:tcPr>
                </a:tc>
                <a:tc>
                  <a:txBody>
                    <a:bodyPr/>
                    <a:lstStyle/>
                    <a:p>
                      <a:pPr algn="ctr" rtl="1">
                        <a:lnSpc>
                          <a:spcPct val="115000"/>
                        </a:lnSpc>
                        <a:spcAft>
                          <a:spcPts val="1000"/>
                        </a:spcAft>
                      </a:pPr>
                      <a:r>
                        <a:rPr lang="en-US" sz="2400">
                          <a:solidFill>
                            <a:srgbClr val="000000"/>
                          </a:solidFill>
                          <a:effectLst/>
                          <a:latin typeface="Calibri"/>
                          <a:ea typeface="Calibri"/>
                          <a:cs typeface="Arial"/>
                        </a:rPr>
                        <a:t>Social context</a:t>
                      </a:r>
                      <a:endParaRPr lang="en-US" sz="3200">
                        <a:solidFill>
                          <a:srgbClr val="000000"/>
                        </a:solidFill>
                        <a:effectLst/>
                        <a:latin typeface="Calibri"/>
                        <a:ea typeface="Calibri"/>
                        <a:cs typeface="Arial"/>
                      </a:endParaRPr>
                    </a:p>
                    <a:p>
                      <a:pPr algn="ctr" rtl="1">
                        <a:lnSpc>
                          <a:spcPct val="115000"/>
                        </a:lnSpc>
                        <a:spcAft>
                          <a:spcPts val="1000"/>
                        </a:spcAft>
                      </a:pPr>
                      <a:r>
                        <a:rPr lang="en-US" sz="2400">
                          <a:solidFill>
                            <a:srgbClr val="000000"/>
                          </a:solidFill>
                          <a:effectLst/>
                          <a:latin typeface="Calibri"/>
                          <a:ea typeface="Calibri"/>
                          <a:cs typeface="Arial"/>
                        </a:rPr>
                        <a:t>Legal dysfunction</a:t>
                      </a:r>
                      <a:endParaRPr lang="en-US" sz="3200">
                        <a:solidFill>
                          <a:srgbClr val="000000"/>
                        </a:solidFill>
                        <a:effectLst/>
                        <a:latin typeface="Calibri"/>
                        <a:ea typeface="Calibri"/>
                        <a:cs typeface="Arial"/>
                      </a:endParaRPr>
                    </a:p>
                  </a:txBody>
                  <a:tcPr marL="68580" marR="68580" marT="0" marB="0">
                    <a:lnL>
                      <a:noFill/>
                    </a:lnL>
                    <a:lnR>
                      <a:noFill/>
                    </a:lnR>
                    <a:lnT>
                      <a:noFill/>
                    </a:lnT>
                    <a:lnB>
                      <a:noFill/>
                    </a:lnB>
                    <a:solidFill>
                      <a:srgbClr val="E6E6E6"/>
                    </a:solidFill>
                  </a:tcPr>
                </a:tc>
              </a:tr>
              <a:tr h="854788">
                <a:tc vMerge="1">
                  <a:txBody>
                    <a:bodyPr/>
                    <a:lstStyle/>
                    <a:p>
                      <a:pPr rtl="1"/>
                      <a:endParaRPr lang="fa-IR"/>
                    </a:p>
                  </a:txBody>
                  <a:tcPr/>
                </a:tc>
                <a:tc>
                  <a:txBody>
                    <a:bodyPr/>
                    <a:lstStyle/>
                    <a:p>
                      <a:pPr algn="ctr" rtl="1">
                        <a:lnSpc>
                          <a:spcPct val="115000"/>
                        </a:lnSpc>
                        <a:spcAft>
                          <a:spcPts val="1000"/>
                        </a:spcAft>
                      </a:pPr>
                      <a:r>
                        <a:rPr lang="en-US" sz="2400" b="1">
                          <a:solidFill>
                            <a:srgbClr val="000000"/>
                          </a:solidFill>
                          <a:effectLst/>
                          <a:latin typeface="Calibri"/>
                          <a:ea typeface="Calibri"/>
                          <a:cs typeface="Arial"/>
                        </a:rPr>
                        <a:t>Depravation /isolation</a:t>
                      </a:r>
                      <a:endParaRPr lang="en-US" sz="3200">
                        <a:solidFill>
                          <a:srgbClr val="000000"/>
                        </a:solidFill>
                        <a:effectLst/>
                        <a:latin typeface="Calibri"/>
                        <a:ea typeface="Calibri"/>
                        <a:cs typeface="Arial"/>
                      </a:endParaRPr>
                    </a:p>
                  </a:txBody>
                  <a:tcPr marL="68580" marR="68580" marT="0" marB="0">
                    <a:lnL>
                      <a:noFill/>
                    </a:lnL>
                    <a:lnR>
                      <a:noFill/>
                    </a:lnR>
                    <a:lnT>
                      <a:noFill/>
                    </a:lnT>
                    <a:lnB>
                      <a:noFill/>
                    </a:lnB>
                    <a:solidFill>
                      <a:srgbClr val="CCCCCC"/>
                    </a:solidFill>
                  </a:tcPr>
                </a:tc>
                <a:tc>
                  <a:txBody>
                    <a:bodyPr/>
                    <a:lstStyle/>
                    <a:p>
                      <a:pPr algn="ctr" rtl="0">
                        <a:lnSpc>
                          <a:spcPct val="115000"/>
                        </a:lnSpc>
                        <a:spcAft>
                          <a:spcPts val="1000"/>
                        </a:spcAft>
                      </a:pPr>
                      <a:r>
                        <a:rPr lang="en-US" sz="2400" dirty="0" smtClean="0">
                          <a:solidFill>
                            <a:srgbClr val="000000"/>
                          </a:solidFill>
                          <a:effectLst/>
                          <a:latin typeface="Calibri"/>
                          <a:ea typeface="Calibri"/>
                          <a:cs typeface="Arial"/>
                        </a:rPr>
                        <a:t>Health jeopardized</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a:solidFill>
                            <a:srgbClr val="000000"/>
                          </a:solidFill>
                          <a:effectLst/>
                          <a:latin typeface="Calibri"/>
                          <a:ea typeface="Calibri"/>
                          <a:cs typeface="Arial"/>
                        </a:rPr>
                        <a:t>Exclusion</a:t>
                      </a:r>
                      <a:endParaRPr lang="en-US" sz="3200" dirty="0">
                        <a:solidFill>
                          <a:srgbClr val="000000"/>
                        </a:solidFill>
                        <a:effectLst/>
                        <a:latin typeface="Calibri"/>
                        <a:ea typeface="Calibri"/>
                        <a:cs typeface="Arial"/>
                      </a:endParaRPr>
                    </a:p>
                  </a:txBody>
                  <a:tcPr marL="68580" marR="68580" marT="0" marB="0">
                    <a:lnL>
                      <a:noFill/>
                    </a:lnL>
                    <a:lnR>
                      <a:noFill/>
                    </a:lnR>
                    <a:lnT>
                      <a:noFill/>
                    </a:lnT>
                    <a:lnB>
                      <a:noFill/>
                    </a:lnB>
                    <a:solidFill>
                      <a:srgbClr val="CCCCCC"/>
                    </a:solidFill>
                  </a:tcPr>
                </a:tc>
              </a:tr>
              <a:tr h="854788">
                <a:tc vMerge="1">
                  <a:txBody>
                    <a:bodyPr/>
                    <a:lstStyle/>
                    <a:p>
                      <a:pPr rtl="1"/>
                      <a:endParaRPr lang="fa-IR"/>
                    </a:p>
                  </a:txBody>
                  <a:tcPr/>
                </a:tc>
                <a:tc>
                  <a:txBody>
                    <a:bodyPr/>
                    <a:lstStyle/>
                    <a:p>
                      <a:pPr algn="ctr" rtl="1">
                        <a:lnSpc>
                          <a:spcPct val="115000"/>
                        </a:lnSpc>
                        <a:spcAft>
                          <a:spcPts val="1000"/>
                        </a:spcAft>
                      </a:pPr>
                      <a:r>
                        <a:rPr lang="en-US" sz="2400" b="1" dirty="0">
                          <a:solidFill>
                            <a:srgbClr val="000000"/>
                          </a:solidFill>
                          <a:effectLst/>
                          <a:latin typeface="Calibri"/>
                          <a:ea typeface="Calibri"/>
                          <a:cs typeface="Arial"/>
                        </a:rPr>
                        <a:t>Alienation</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txBody>
                  <a:tcPr marL="68580" marR="68580" marT="0" marB="0">
                    <a:lnL>
                      <a:noFill/>
                    </a:lnL>
                    <a:lnR>
                      <a:noFill/>
                    </a:lnR>
                    <a:lnT>
                      <a:noFill/>
                    </a:lnT>
                    <a:lnB>
                      <a:noFill/>
                    </a:lnB>
                    <a:solidFill>
                      <a:srgbClr val="E6E6E6"/>
                    </a:solidFill>
                  </a:tcPr>
                </a:tc>
                <a:tc>
                  <a:txBody>
                    <a:bodyPr/>
                    <a:lstStyle/>
                    <a:p>
                      <a:pPr algn="ctr" rtl="1">
                        <a:lnSpc>
                          <a:spcPct val="115000"/>
                        </a:lnSpc>
                        <a:spcAft>
                          <a:spcPts val="1000"/>
                        </a:spcAft>
                      </a:pPr>
                      <a:r>
                        <a:rPr lang="en-US" sz="2400">
                          <a:solidFill>
                            <a:srgbClr val="000000"/>
                          </a:solidFill>
                          <a:effectLst/>
                          <a:latin typeface="Calibri"/>
                          <a:ea typeface="Calibri"/>
                          <a:cs typeface="Arial"/>
                        </a:rPr>
                        <a:t>Social identity threat</a:t>
                      </a:r>
                      <a:endParaRPr lang="en-US" sz="3200">
                        <a:solidFill>
                          <a:srgbClr val="000000"/>
                        </a:solidFill>
                        <a:effectLst/>
                        <a:latin typeface="Calibri"/>
                        <a:ea typeface="Calibri"/>
                        <a:cs typeface="Arial"/>
                      </a:endParaRPr>
                    </a:p>
                    <a:p>
                      <a:pPr algn="ctr" rtl="1">
                        <a:lnSpc>
                          <a:spcPct val="115000"/>
                        </a:lnSpc>
                        <a:spcAft>
                          <a:spcPts val="1000"/>
                        </a:spcAft>
                      </a:pPr>
                      <a:r>
                        <a:rPr lang="en-US" sz="2400">
                          <a:solidFill>
                            <a:srgbClr val="000000"/>
                          </a:solidFill>
                          <a:effectLst/>
                          <a:latin typeface="Calibri"/>
                          <a:ea typeface="Calibri"/>
                          <a:cs typeface="Arial"/>
                        </a:rPr>
                        <a:t>Sexual identity threat</a:t>
                      </a:r>
                      <a:endParaRPr lang="en-US" sz="3200">
                        <a:solidFill>
                          <a:srgbClr val="000000"/>
                        </a:solidFill>
                        <a:effectLst/>
                        <a:latin typeface="Calibri"/>
                        <a:ea typeface="Calibri"/>
                        <a:cs typeface="Arial"/>
                      </a:endParaRPr>
                    </a:p>
                  </a:txBody>
                  <a:tcPr marL="68580" marR="68580" marT="0" marB="0">
                    <a:lnL>
                      <a:noFill/>
                    </a:lnL>
                    <a:lnR>
                      <a:noFill/>
                    </a:lnR>
                    <a:lnT>
                      <a:noFill/>
                    </a:lnT>
                    <a:lnB>
                      <a:noFill/>
                    </a:lnB>
                    <a:solidFill>
                      <a:srgbClr val="E6E6E6"/>
                    </a:solidFill>
                  </a:tcPr>
                </a:tc>
              </a:tr>
              <a:tr h="1419705">
                <a:tc vMerge="1">
                  <a:txBody>
                    <a:bodyPr/>
                    <a:lstStyle/>
                    <a:p>
                      <a:pPr rtl="1"/>
                      <a:endParaRPr lang="fa-IR"/>
                    </a:p>
                  </a:txBody>
                  <a:tcPr/>
                </a:tc>
                <a:tc>
                  <a:txBody>
                    <a:bodyPr/>
                    <a:lstStyle/>
                    <a:p>
                      <a:pPr algn="ctr" rtl="1">
                        <a:lnSpc>
                          <a:spcPct val="115000"/>
                        </a:lnSpc>
                        <a:spcAft>
                          <a:spcPts val="1000"/>
                        </a:spcAft>
                      </a:pPr>
                      <a:r>
                        <a:rPr lang="en-US" sz="2400" b="1"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b="1" dirty="0">
                          <a:solidFill>
                            <a:srgbClr val="000000"/>
                          </a:solidFill>
                          <a:effectLst/>
                          <a:latin typeface="Calibri"/>
                          <a:ea typeface="Calibri"/>
                          <a:cs typeface="Arial"/>
                        </a:rPr>
                        <a:t>Suspension</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a:solidFill>
                            <a:srgbClr val="000000"/>
                          </a:solidFill>
                          <a:effectLst/>
                          <a:latin typeface="Calibri"/>
                          <a:ea typeface="Calibri"/>
                          <a:cs typeface="Arial"/>
                        </a:rPr>
                        <a:t> </a:t>
                      </a:r>
                      <a:endParaRPr lang="en-US" sz="3200" dirty="0">
                        <a:solidFill>
                          <a:srgbClr val="000000"/>
                        </a:solidFill>
                        <a:effectLst/>
                        <a:latin typeface="Calibri"/>
                        <a:ea typeface="Calibri"/>
                        <a:cs typeface="Arial"/>
                      </a:endParaRPr>
                    </a:p>
                  </a:txBody>
                  <a:tcPr marL="68580" marR="68580" marT="0" marB="0">
                    <a:lnL>
                      <a:noFill/>
                    </a:lnL>
                    <a:lnR>
                      <a:noFill/>
                    </a:lnR>
                    <a:lnT>
                      <a:noFill/>
                    </a:lnT>
                    <a:lnB>
                      <a:noFill/>
                    </a:lnB>
                    <a:solidFill>
                      <a:srgbClr val="CCCCCC"/>
                    </a:solidFill>
                  </a:tcPr>
                </a:tc>
                <a:tc>
                  <a:txBody>
                    <a:bodyPr/>
                    <a:lstStyle/>
                    <a:p>
                      <a:pPr algn="ctr" rtl="1">
                        <a:lnSpc>
                          <a:spcPct val="115000"/>
                        </a:lnSpc>
                        <a:spcAft>
                          <a:spcPts val="1000"/>
                        </a:spcAft>
                      </a:pPr>
                      <a:r>
                        <a:rPr lang="en-US" sz="2400" dirty="0">
                          <a:solidFill>
                            <a:srgbClr val="000000"/>
                          </a:solidFill>
                          <a:effectLst/>
                          <a:latin typeface="Calibri"/>
                          <a:ea typeface="Calibri"/>
                          <a:cs typeface="Arial"/>
                        </a:rPr>
                        <a:t>Religious behavior</a:t>
                      </a:r>
                      <a:endParaRPr lang="en-US" sz="3200" dirty="0">
                        <a:solidFill>
                          <a:srgbClr val="000000"/>
                        </a:solidFill>
                        <a:effectLst/>
                        <a:latin typeface="Calibri"/>
                        <a:ea typeface="Calibri"/>
                        <a:cs typeface="Arial"/>
                      </a:endParaRPr>
                    </a:p>
                    <a:p>
                      <a:pPr algn="ctr" rtl="1">
                        <a:lnSpc>
                          <a:spcPct val="115000"/>
                        </a:lnSpc>
                        <a:spcAft>
                          <a:spcPts val="1000"/>
                        </a:spcAft>
                      </a:pPr>
                      <a:r>
                        <a:rPr lang="en-US" sz="2400" dirty="0" smtClean="0">
                          <a:solidFill>
                            <a:srgbClr val="000000"/>
                          </a:solidFill>
                          <a:effectLst/>
                          <a:latin typeface="Calibri"/>
                          <a:ea typeface="Calibri"/>
                          <a:cs typeface="Arial"/>
                        </a:rPr>
                        <a:t>Seclude</a:t>
                      </a:r>
                      <a:endParaRPr lang="en-US" sz="3200" dirty="0">
                        <a:solidFill>
                          <a:srgbClr val="000000"/>
                        </a:solidFill>
                        <a:effectLst/>
                        <a:latin typeface="Calibri"/>
                        <a:ea typeface="Calibri"/>
                        <a:cs typeface="Arial"/>
                      </a:endParaRPr>
                    </a:p>
                  </a:txBody>
                  <a:tcPr marL="68580" marR="68580" marT="0" marB="0">
                    <a:lnL>
                      <a:noFill/>
                    </a:lnL>
                    <a:lnR>
                      <a:noFill/>
                    </a:lnR>
                    <a:lnT>
                      <a:noFill/>
                    </a:lnT>
                    <a:lnB>
                      <a:noFill/>
                    </a:lnB>
                    <a:solidFill>
                      <a:srgbClr val="CCCCCC"/>
                    </a:solidFill>
                  </a:tcPr>
                </a:tc>
              </a:tr>
            </a:tbl>
          </a:graphicData>
        </a:graphic>
      </p:graphicFrame>
      <p:sp>
        <p:nvSpPr>
          <p:cNvPr id="5" name="Rectangle 1"/>
          <p:cNvSpPr>
            <a:spLocks noChangeArrowheads="1"/>
          </p:cNvSpPr>
          <p:nvPr/>
        </p:nvSpPr>
        <p:spPr bwMode="auto">
          <a:xfrm>
            <a:off x="4936834" y="1918857"/>
            <a:ext cx="184731"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t/>
            </a:r>
            <a:b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br>
            <a: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t/>
            </a:r>
            <a:b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br>
            <a: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t/>
            </a:r>
            <a:br>
              <a:rPr kumimoji="0" lang="en-US" sz="11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9565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The theory we explored from our participation stories.</a:t>
            </a:r>
          </a:p>
          <a:p>
            <a:pPr algn="ctr"/>
            <a:endParaRPr lang="en-US" dirty="0"/>
          </a:p>
          <a:p>
            <a:pPr marL="0" indent="0">
              <a:buNone/>
            </a:pPr>
            <a:r>
              <a:rPr lang="en-US" dirty="0" smtClean="0"/>
              <a:t>Any understanding ,interpretation and acceptance among Iranian woman is depended on her marital statues . </a:t>
            </a:r>
            <a:endParaRPr lang="en-US" dirty="0"/>
          </a:p>
        </p:txBody>
      </p:sp>
    </p:spTree>
    <p:extLst>
      <p:ext uri="{BB962C8B-B14F-4D97-AF65-F5344CB8AC3E}">
        <p14:creationId xmlns:p14="http://schemas.microsoft.com/office/powerpoint/2010/main" val="1718332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1675</Words>
  <Application>Microsoft Office PowerPoint</Application>
  <PresentationFormat>On-screen Show (4:3)</PresentationFormat>
  <Paragraphs>140</Paragraphs>
  <Slides>16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Californian FB</vt:lpstr>
      <vt:lpstr>Times New Roman</vt:lpstr>
      <vt:lpstr>Office Theme</vt:lpstr>
      <vt:lpstr>Development and psychometric evaluation of the Social Exclusion Assessment Scale for the women with divorce in Iran (SEAS-DW) An exploratory mixed method</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The results</vt:lpstr>
      <vt:lpstr> Exploratory factor analysis of the SEAS-DW *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A</cp:lastModifiedBy>
  <cp:revision>172</cp:revision>
  <dcterms:created xsi:type="dcterms:W3CDTF">2015-04-27T09:57:24Z</dcterms:created>
  <dcterms:modified xsi:type="dcterms:W3CDTF">2015-05-25T08:13:33Z</dcterms:modified>
</cp:coreProperties>
</file>