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79" r:id="rId2"/>
    <p:sldId id="330" r:id="rId3"/>
    <p:sldId id="331" r:id="rId4"/>
    <p:sldId id="332" r:id="rId5"/>
    <p:sldId id="327" r:id="rId6"/>
    <p:sldId id="326" r:id="rId7"/>
    <p:sldId id="280" r:id="rId8"/>
    <p:sldId id="282" r:id="rId9"/>
    <p:sldId id="281" r:id="rId10"/>
    <p:sldId id="309" r:id="rId11"/>
    <p:sldId id="310" r:id="rId12"/>
    <p:sldId id="313" r:id="rId13"/>
    <p:sldId id="312" r:id="rId14"/>
    <p:sldId id="283" r:id="rId15"/>
    <p:sldId id="284" r:id="rId16"/>
    <p:sldId id="285" r:id="rId17"/>
    <p:sldId id="286" r:id="rId18"/>
    <p:sldId id="287" r:id="rId19"/>
    <p:sldId id="288" r:id="rId20"/>
    <p:sldId id="289" r:id="rId21"/>
    <p:sldId id="291" r:id="rId22"/>
    <p:sldId id="292" r:id="rId23"/>
    <p:sldId id="294" r:id="rId24"/>
    <p:sldId id="295" r:id="rId25"/>
    <p:sldId id="296" r:id="rId26"/>
    <p:sldId id="297" r:id="rId27"/>
    <p:sldId id="299" r:id="rId28"/>
    <p:sldId id="300" r:id="rId29"/>
    <p:sldId id="314" r:id="rId30"/>
    <p:sldId id="315" r:id="rId31"/>
    <p:sldId id="316" r:id="rId32"/>
    <p:sldId id="317" r:id="rId33"/>
    <p:sldId id="318" r:id="rId34"/>
    <p:sldId id="319" r:id="rId35"/>
    <p:sldId id="320" r:id="rId36"/>
    <p:sldId id="321" r:id="rId37"/>
    <p:sldId id="322" r:id="rId38"/>
    <p:sldId id="323" r:id="rId39"/>
    <p:sldId id="302" r:id="rId40"/>
    <p:sldId id="303" r:id="rId41"/>
    <p:sldId id="304" r:id="rId42"/>
    <p:sldId id="334" r:id="rId43"/>
    <p:sldId id="333" r:id="rId44"/>
    <p:sldId id="325"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114736-A7B4-456B-B3A5-C65A26789C69}" type="datetimeFigureOut">
              <a:rPr lang="en-US" smtClean="0"/>
              <a:t>5/20/2015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A5EE33-0561-420E-9126-E7B6C526F919}" type="slidenum">
              <a:rPr lang="en-US" smtClean="0"/>
              <a:t>‹#›</a:t>
            </a:fld>
            <a:endParaRPr lang="en-US"/>
          </a:p>
        </p:txBody>
      </p:sp>
    </p:spTree>
    <p:extLst>
      <p:ext uri="{BB962C8B-B14F-4D97-AF65-F5344CB8AC3E}">
        <p14:creationId xmlns:p14="http://schemas.microsoft.com/office/powerpoint/2010/main" val="912605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0828">
              <a:defRPr sz="1100">
                <a:solidFill>
                  <a:schemeClr val="tx1"/>
                </a:solidFill>
                <a:latin typeface="Arial" charset="0"/>
                <a:cs typeface="Arial" charset="0"/>
              </a:defRPr>
            </a:lvl1pPr>
            <a:lvl2pPr marL="701865" indent="-269948" defTabSz="890828">
              <a:defRPr sz="1100">
                <a:solidFill>
                  <a:schemeClr val="tx1"/>
                </a:solidFill>
                <a:latin typeface="Arial" charset="0"/>
                <a:cs typeface="Arial" charset="0"/>
              </a:defRPr>
            </a:lvl2pPr>
            <a:lvl3pPr marL="1079792" indent="-215958" defTabSz="890828">
              <a:defRPr sz="1100">
                <a:solidFill>
                  <a:schemeClr val="tx1"/>
                </a:solidFill>
                <a:latin typeface="Arial" charset="0"/>
                <a:cs typeface="Arial" charset="0"/>
              </a:defRPr>
            </a:lvl3pPr>
            <a:lvl4pPr marL="1511709" indent="-215958" defTabSz="890828">
              <a:defRPr sz="1100">
                <a:solidFill>
                  <a:schemeClr val="tx1"/>
                </a:solidFill>
                <a:latin typeface="Arial" charset="0"/>
                <a:cs typeface="Arial" charset="0"/>
              </a:defRPr>
            </a:lvl4pPr>
            <a:lvl5pPr marL="1943626" indent="-215958" defTabSz="890828">
              <a:defRPr sz="1100">
                <a:solidFill>
                  <a:schemeClr val="tx1"/>
                </a:solidFill>
                <a:latin typeface="Arial" charset="0"/>
                <a:cs typeface="Arial" charset="0"/>
              </a:defRPr>
            </a:lvl5pPr>
            <a:lvl6pPr marL="2375543" indent="-215958" defTabSz="890828" eaLnBrk="0" fontAlgn="base" hangingPunct="0">
              <a:spcBef>
                <a:spcPct val="30000"/>
              </a:spcBef>
              <a:spcAft>
                <a:spcPct val="0"/>
              </a:spcAft>
              <a:defRPr sz="1100">
                <a:solidFill>
                  <a:schemeClr val="tx1"/>
                </a:solidFill>
                <a:latin typeface="Arial" charset="0"/>
                <a:cs typeface="Arial" charset="0"/>
              </a:defRPr>
            </a:lvl6pPr>
            <a:lvl7pPr marL="2807459" indent="-215958" defTabSz="890828" eaLnBrk="0" fontAlgn="base" hangingPunct="0">
              <a:spcBef>
                <a:spcPct val="30000"/>
              </a:spcBef>
              <a:spcAft>
                <a:spcPct val="0"/>
              </a:spcAft>
              <a:defRPr sz="1100">
                <a:solidFill>
                  <a:schemeClr val="tx1"/>
                </a:solidFill>
                <a:latin typeface="Arial" charset="0"/>
                <a:cs typeface="Arial" charset="0"/>
              </a:defRPr>
            </a:lvl7pPr>
            <a:lvl8pPr marL="3239376" indent="-215958" defTabSz="890828" eaLnBrk="0" fontAlgn="base" hangingPunct="0">
              <a:spcBef>
                <a:spcPct val="30000"/>
              </a:spcBef>
              <a:spcAft>
                <a:spcPct val="0"/>
              </a:spcAft>
              <a:defRPr sz="1100">
                <a:solidFill>
                  <a:schemeClr val="tx1"/>
                </a:solidFill>
                <a:latin typeface="Arial" charset="0"/>
                <a:cs typeface="Arial" charset="0"/>
              </a:defRPr>
            </a:lvl8pPr>
            <a:lvl9pPr marL="3671293" indent="-215958" defTabSz="890828" eaLnBrk="0" fontAlgn="base" hangingPunct="0">
              <a:spcBef>
                <a:spcPct val="30000"/>
              </a:spcBef>
              <a:spcAft>
                <a:spcPct val="0"/>
              </a:spcAft>
              <a:defRPr sz="1100">
                <a:solidFill>
                  <a:schemeClr val="tx1"/>
                </a:solidFill>
                <a:latin typeface="Arial" charset="0"/>
                <a:cs typeface="Arial" charset="0"/>
              </a:defRPr>
            </a:lvl9pPr>
          </a:lstStyle>
          <a:p>
            <a:fld id="{5180346C-D00E-4F2B-B7F9-0BA9DF55A614}" type="slidenum">
              <a:rPr lang="en-GB" altLang="en-US" smtClean="0">
                <a:latin typeface="Times New Roman" pitchFamily="18" charset="0"/>
              </a:rPr>
              <a:pPr/>
              <a:t>10</a:t>
            </a:fld>
            <a:endParaRPr lang="en-GB" altLang="en-US" smtClean="0">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z="1700"/>
          </a:p>
          <a:p>
            <a:pPr eaLnBrk="1" hangingPunct="1"/>
            <a:r>
              <a:rPr lang="en-GB" altLang="en-US" sz="1700"/>
              <a:t>Philosophical positions</a:t>
            </a:r>
          </a:p>
          <a:p>
            <a:pPr eaLnBrk="1" hangingPunct="1"/>
            <a:r>
              <a:rPr lang="en-GB" altLang="en-US" sz="1700"/>
              <a:t>Positivism - unproblematic relationships between our </a:t>
            </a:r>
          </a:p>
          <a:p>
            <a:pPr eaLnBrk="1" hangingPunct="1"/>
            <a:r>
              <a:rPr lang="en-GB" altLang="en-US" sz="1700"/>
              <a:t>perception of the world and the world itself. The goal </a:t>
            </a:r>
          </a:p>
          <a:p>
            <a:pPr eaLnBrk="1" hangingPunct="1"/>
            <a:r>
              <a:rPr lang="en-GB" altLang="en-US" sz="1700"/>
              <a:t>is to provide objective knowledge of the world.</a:t>
            </a:r>
          </a:p>
          <a:p>
            <a:pPr eaLnBrk="1" hangingPunct="1"/>
            <a:endParaRPr lang="en-GB" altLang="en-US" sz="1700"/>
          </a:p>
          <a:p>
            <a:pPr eaLnBrk="1" hangingPunct="1"/>
            <a:r>
              <a:rPr lang="en-GB" altLang="en-US" sz="1700"/>
              <a:t>Social Constructionism</a:t>
            </a:r>
          </a:p>
          <a:p>
            <a:pPr eaLnBrk="1" hangingPunct="1"/>
            <a:r>
              <a:rPr lang="en-GB" altLang="en-US" sz="1700"/>
              <a:t>People constructs their social realities</a:t>
            </a:r>
          </a:p>
          <a:p>
            <a:pPr eaLnBrk="1" hangingPunct="1"/>
            <a:r>
              <a:rPr lang="en-GB" altLang="en-US" sz="1700"/>
              <a:t>All experience is situated socio-culturally and </a:t>
            </a:r>
          </a:p>
          <a:p>
            <a:pPr eaLnBrk="1" hangingPunct="1"/>
            <a:r>
              <a:rPr lang="en-GB" altLang="en-US" sz="1700"/>
              <a:t>historically</a:t>
            </a:r>
          </a:p>
          <a:p>
            <a:pPr eaLnBrk="1" hangingPunct="1"/>
            <a:endParaRPr lang="en-GB" altLang="en-US" sz="1700"/>
          </a:p>
          <a:p>
            <a:pPr eaLnBrk="1" hangingPunct="1"/>
            <a:endParaRPr lang="en-GB" altLang="en-US" sz="17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7239000" cy="1036638"/>
          </a:xfrm>
        </p:spPr>
        <p:txBody>
          <a:bodyPr/>
          <a:lstStyle/>
          <a:p>
            <a:r>
              <a:rPr lang="en-US"/>
              <a:t>Click to edit Master title style</a:t>
            </a:r>
          </a:p>
        </p:txBody>
      </p:sp>
      <p:sp>
        <p:nvSpPr>
          <p:cNvPr id="3" name="Text Placeholder 2"/>
          <p:cNvSpPr>
            <a:spLocks noGrp="1"/>
          </p:cNvSpPr>
          <p:nvPr>
            <p:ph type="body" sz="half" idx="1"/>
          </p:nvPr>
        </p:nvSpPr>
        <p:spPr>
          <a:xfrm>
            <a:off x="1905000" y="1600200"/>
            <a:ext cx="33147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72100" y="1600200"/>
            <a:ext cx="33147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BF9BBDC-8A83-411F-926E-E5DAEA170FD0}" type="slidenum">
              <a:rPr lang="en-US"/>
              <a:pPr/>
              <a:t>‹#›</a:t>
            </a:fld>
            <a:endParaRPr lang="en-US"/>
          </a:p>
        </p:txBody>
      </p:sp>
    </p:spTree>
    <p:extLst>
      <p:ext uri="{BB962C8B-B14F-4D97-AF65-F5344CB8AC3E}">
        <p14:creationId xmlns:p14="http://schemas.microsoft.com/office/powerpoint/2010/main" val="280094763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685800" y="1447800"/>
            <a:ext cx="7315200" cy="1470025"/>
          </a:xfrm>
          <a:noFill/>
          <a:ln/>
        </p:spPr>
        <p:txBody>
          <a:bodyPr/>
          <a:lstStyle/>
          <a:p>
            <a:r>
              <a:rPr lang="en-US" b="1" dirty="0"/>
              <a:t>Definition and Application of Q-methodology in Health Care</a:t>
            </a:r>
            <a:endParaRPr lang="en-US" dirty="0"/>
          </a:p>
        </p:txBody>
      </p:sp>
      <p:sp>
        <p:nvSpPr>
          <p:cNvPr id="2" name="TextBox 1"/>
          <p:cNvSpPr txBox="1"/>
          <p:nvPr/>
        </p:nvSpPr>
        <p:spPr>
          <a:xfrm>
            <a:off x="1295400" y="3886200"/>
            <a:ext cx="7086600" cy="954107"/>
          </a:xfrm>
          <a:prstGeom prst="rect">
            <a:avLst/>
          </a:prstGeom>
          <a:noFill/>
        </p:spPr>
        <p:txBody>
          <a:bodyPr wrap="square" rtlCol="0">
            <a:spAutoFit/>
          </a:bodyPr>
          <a:lstStyle/>
          <a:p>
            <a:pPr algn="ctr"/>
            <a:r>
              <a:rPr lang="en-US" sz="2800" b="1" dirty="0" smtClean="0"/>
              <a:t>Bijan Kaboudi; M.D.</a:t>
            </a:r>
          </a:p>
          <a:p>
            <a:pPr algn="ctr"/>
            <a:r>
              <a:rPr lang="en-US" sz="2800" i="1" dirty="0" smtClean="0"/>
              <a:t>Kermanshah University of Medical Sciences</a:t>
            </a:r>
            <a:endParaRPr lang="en-US" sz="2800" i="1"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3200EDDE-4243-490A-A37A-878D3708FC91}" type="slidenum">
              <a:rPr lang="en-CA" smtClean="0"/>
              <a:pPr>
                <a:defRPr/>
              </a:pPr>
              <a:t>1</a:t>
            </a:fld>
            <a:endParaRPr lang="en-CA"/>
          </a:p>
        </p:txBody>
      </p:sp>
      <p:pic>
        <p:nvPicPr>
          <p:cNvPr id="5" name="Picture 2" descr="C:\BK\Specific\Thesis\Analysis\Bijan Analysis\New Bitmap Image jpg 2.jpg"/>
          <p:cNvPicPr>
            <a:picLocks noChangeAspect="1" noChangeArrowheads="1"/>
          </p:cNvPicPr>
          <p:nvPr/>
        </p:nvPicPr>
        <p:blipFill>
          <a:blip r:embed="rId2" cstate="print"/>
          <a:srcRect/>
          <a:stretch>
            <a:fillRect/>
          </a:stretch>
        </p:blipFill>
        <p:spPr bwMode="auto">
          <a:xfrm>
            <a:off x="1" y="1"/>
            <a:ext cx="9172060" cy="6933389"/>
          </a:xfrm>
          <a:prstGeom prst="rect">
            <a:avLst/>
          </a:prstGeom>
          <a:noFill/>
        </p:spPr>
      </p:pic>
      <p:sp>
        <p:nvSpPr>
          <p:cNvPr id="6" name="TextBox 2"/>
          <p:cNvSpPr txBox="1">
            <a:spLocks noChangeArrowheads="1"/>
          </p:cNvSpPr>
          <p:nvPr/>
        </p:nvSpPr>
        <p:spPr bwMode="auto">
          <a:xfrm>
            <a:off x="762000" y="3913143"/>
            <a:ext cx="8382000" cy="2554545"/>
          </a:xfrm>
          <a:prstGeom prst="rect">
            <a:avLst/>
          </a:prstGeom>
          <a:noFill/>
          <a:ln w="9525">
            <a:noFill/>
            <a:miter lim="800000"/>
            <a:headEnd/>
            <a:tailEnd/>
          </a:ln>
        </p:spPr>
        <p:txBody>
          <a:bodyPr wrap="square">
            <a:spAutoFit/>
          </a:bodyPr>
          <a:lstStyle/>
          <a:p>
            <a:pPr algn="r" rtl="1"/>
            <a:r>
              <a:rPr lang="fa-IR" sz="3200" dirty="0">
                <a:solidFill>
                  <a:schemeClr val="bg1"/>
                </a:solidFill>
                <a:latin typeface="Century Gothic" pitchFamily="34" charset="0"/>
                <a:cs typeface="B Homa" pitchFamily="2" charset="-78"/>
              </a:rPr>
              <a:t>مطلب تویی،</a:t>
            </a:r>
          </a:p>
          <a:p>
            <a:pPr algn="r" rtl="1"/>
            <a:r>
              <a:rPr lang="fa-IR" sz="3200" dirty="0">
                <a:solidFill>
                  <a:schemeClr val="bg1"/>
                </a:solidFill>
                <a:latin typeface="Century Gothic" pitchFamily="34" charset="0"/>
                <a:cs typeface="B Homa" pitchFamily="2" charset="-78"/>
              </a:rPr>
              <a:t>                  طالب تویی،</a:t>
            </a:r>
          </a:p>
          <a:p>
            <a:pPr algn="r" rtl="1"/>
            <a:r>
              <a:rPr lang="fa-IR" sz="3200" dirty="0" smtClean="0">
                <a:solidFill>
                  <a:schemeClr val="bg1"/>
                </a:solidFill>
                <a:latin typeface="Century Gothic" pitchFamily="34" charset="0"/>
                <a:cs typeface="B Homa" pitchFamily="2" charset="-78"/>
              </a:rPr>
              <a:t>                                 </a:t>
            </a:r>
            <a:r>
              <a:rPr lang="fa-IR" sz="3200" dirty="0">
                <a:solidFill>
                  <a:schemeClr val="bg1"/>
                </a:solidFill>
                <a:latin typeface="Century Gothic" pitchFamily="34" charset="0"/>
                <a:cs typeface="B Homa" pitchFamily="2" charset="-78"/>
              </a:rPr>
              <a:t>هم مبتدا،</a:t>
            </a:r>
          </a:p>
          <a:p>
            <a:pPr algn="r" rtl="1"/>
            <a:r>
              <a:rPr lang="fa-IR" sz="3200" dirty="0">
                <a:solidFill>
                  <a:schemeClr val="bg1"/>
                </a:solidFill>
                <a:latin typeface="Century Gothic" pitchFamily="34" charset="0"/>
                <a:cs typeface="B Homa" pitchFamily="2" charset="-78"/>
              </a:rPr>
              <a:t>                                                 </a:t>
            </a:r>
            <a:r>
              <a:rPr lang="en-US" sz="3200" dirty="0" smtClean="0">
                <a:solidFill>
                  <a:schemeClr val="bg1"/>
                </a:solidFill>
                <a:latin typeface="Century Gothic" pitchFamily="34" charset="0"/>
                <a:cs typeface="B Homa" pitchFamily="2" charset="-78"/>
              </a:rPr>
              <a:t>								</a:t>
            </a:r>
            <a:r>
              <a:rPr lang="fa-IR" sz="3200" dirty="0" smtClean="0">
                <a:solidFill>
                  <a:schemeClr val="bg1"/>
                </a:solidFill>
                <a:latin typeface="Century Gothic" pitchFamily="34" charset="0"/>
                <a:cs typeface="B Homa" pitchFamily="2" charset="-78"/>
              </a:rPr>
              <a:t>هم </a:t>
            </a:r>
            <a:r>
              <a:rPr lang="fa-IR" sz="3200" dirty="0">
                <a:solidFill>
                  <a:schemeClr val="bg1"/>
                </a:solidFill>
                <a:latin typeface="Century Gothic" pitchFamily="34" charset="0"/>
                <a:cs typeface="B Homa" pitchFamily="2" charset="-78"/>
              </a:rPr>
              <a:t>منتها...</a:t>
            </a:r>
            <a:r>
              <a:rPr lang="fa-IR" dirty="0">
                <a:solidFill>
                  <a:schemeClr val="bg1"/>
                </a:solidFill>
                <a:latin typeface="Century Gothic" pitchFamily="34" charset="0"/>
                <a:cs typeface="B Homa" pitchFamily="2" charset="-78"/>
              </a:rPr>
              <a:t> </a:t>
            </a:r>
            <a:endParaRPr lang="en-CA" dirty="0">
              <a:solidFill>
                <a:schemeClr val="bg1"/>
              </a:solidFill>
              <a:latin typeface="Century Gothic" pitchFamily="34" charset="0"/>
              <a:cs typeface="B Homa" pitchFamily="2" charset="-78"/>
            </a:endParaRPr>
          </a:p>
        </p:txBody>
      </p:sp>
    </p:spTree>
    <p:extLst>
      <p:ext uri="{BB962C8B-B14F-4D97-AF65-F5344CB8AC3E}">
        <p14:creationId xmlns:p14="http://schemas.microsoft.com/office/powerpoint/2010/main" val="4221531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xit" presetSubtype="0" fill="hold" grpId="0" nodeType="withEffect">
                                  <p:stCondLst>
                                    <p:cond delay="2000"/>
                                  </p:stCondLst>
                                  <p:childTnLst>
                                    <p:animEffect transition="out" filter="fade">
                                      <p:cBhvr>
                                        <p:cTn id="6" dur="4000"/>
                                        <p:tgtEl>
                                          <p:spTgt spid="6"/>
                                        </p:tgtEl>
                                      </p:cBhvr>
                                    </p:animEffect>
                                    <p:anim calcmode="lin" valueType="num">
                                      <p:cBhvr>
                                        <p:cTn id="7" dur="4000"/>
                                        <p:tgtEl>
                                          <p:spTgt spid="6"/>
                                        </p:tgtEl>
                                        <p:attrNameLst>
                                          <p:attrName>ppt_x</p:attrName>
                                        </p:attrNameLst>
                                      </p:cBhvr>
                                      <p:tavLst>
                                        <p:tav tm="0">
                                          <p:val>
                                            <p:strVal val="ppt_x"/>
                                          </p:val>
                                        </p:tav>
                                        <p:tav tm="100000">
                                          <p:val>
                                            <p:strVal val="ppt_x"/>
                                          </p:val>
                                        </p:tav>
                                      </p:tavLst>
                                    </p:anim>
                                    <p:anim calcmode="lin" valueType="num">
                                      <p:cBhvr>
                                        <p:cTn id="8" dur="4000"/>
                                        <p:tgtEl>
                                          <p:spTgt spid="6"/>
                                        </p:tgtEl>
                                        <p:attrNameLst>
                                          <p:attrName>ppt_y</p:attrName>
                                        </p:attrNameLst>
                                      </p:cBhvr>
                                      <p:tavLst>
                                        <p:tav tm="0">
                                          <p:val>
                                            <p:strVal val="ppt_y"/>
                                          </p:val>
                                        </p:tav>
                                        <p:tav tm="100000">
                                          <p:val>
                                            <p:strVal val="ppt_y+.1"/>
                                          </p:val>
                                        </p:tav>
                                      </p:tavLst>
                                    </p:anim>
                                    <p:set>
                                      <p:cBhvr>
                                        <p:cTn id="9" dur="1" fill="hold">
                                          <p:stCondLst>
                                            <p:cond delay="3999"/>
                                          </p:stCondLst>
                                        </p:cTn>
                                        <p:tgtEl>
                                          <p:spTgt spid="6"/>
                                        </p:tgtEl>
                                        <p:attrNameLst>
                                          <p:attrName>style.visibility</p:attrName>
                                        </p:attrNameLst>
                                      </p:cBhvr>
                                      <p:to>
                                        <p:strVal val="hidden"/>
                                      </p:to>
                                    </p:set>
                                  </p:childTnLst>
                                </p:cTn>
                              </p:par>
                            </p:childTnLst>
                          </p:cTn>
                        </p:par>
                        <p:par>
                          <p:cTn id="10" fill="hold">
                            <p:stCondLst>
                              <p:cond delay="6000"/>
                            </p:stCondLst>
                            <p:childTnLst>
                              <p:par>
                                <p:cTn id="11" presetID="10" presetClass="exit" presetSubtype="0" fill="hold" nodeType="afterEffect">
                                  <p:stCondLst>
                                    <p:cond delay="750"/>
                                  </p:stCondLst>
                                  <p:childTnLst>
                                    <p:animEffect transition="out" filter="fade">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GB" altLang="en-US" b="1" smtClean="0">
                <a:latin typeface="Verdana" pitchFamily="34" charset="0"/>
              </a:rPr>
              <a:t>What is Q Methodology?</a:t>
            </a:r>
          </a:p>
        </p:txBody>
      </p:sp>
      <p:sp>
        <p:nvSpPr>
          <p:cNvPr id="5123" name="Rectangle 3"/>
          <p:cNvSpPr>
            <a:spLocks noGrp="1" noChangeArrowheads="1"/>
          </p:cNvSpPr>
          <p:nvPr>
            <p:ph type="body" idx="1"/>
          </p:nvPr>
        </p:nvSpPr>
        <p:spPr>
          <a:xfrm>
            <a:off x="685800" y="1981200"/>
            <a:ext cx="8229600" cy="3505200"/>
          </a:xfrm>
        </p:spPr>
        <p:txBody>
          <a:bodyPr/>
          <a:lstStyle/>
          <a:p>
            <a:pPr eaLnBrk="1" hangingPunct="1"/>
            <a:r>
              <a:rPr lang="en-GB" altLang="en-US" sz="2400" dirty="0" smtClean="0">
                <a:latin typeface="Verdana" pitchFamily="34" charset="0"/>
              </a:rPr>
              <a:t>Q is both a quantitative and qualitative technique which is used to study subjective experience</a:t>
            </a:r>
          </a:p>
          <a:p>
            <a:pPr eaLnBrk="1" hangingPunct="1">
              <a:buFont typeface="Wingdings" pitchFamily="2" charset="2"/>
              <a:buNone/>
            </a:pPr>
            <a:endParaRPr lang="en-GB" altLang="en-US" sz="2400" dirty="0" smtClean="0">
              <a:latin typeface="Verdana" pitchFamily="34" charset="0"/>
            </a:endParaRPr>
          </a:p>
          <a:p>
            <a:pPr eaLnBrk="1" hangingPunct="1"/>
            <a:r>
              <a:rPr lang="en-GB" altLang="en-US" sz="2400" dirty="0" smtClean="0">
                <a:latin typeface="Verdana" pitchFamily="34" charset="0"/>
              </a:rPr>
              <a:t> It has been widely used to study subjective and debatable issues.</a:t>
            </a:r>
          </a:p>
          <a:p>
            <a:pPr eaLnBrk="1" hangingPunct="1"/>
            <a:r>
              <a:rPr lang="en-GB" altLang="en-US" sz="2400" dirty="0" smtClean="0">
                <a:latin typeface="Verdana" pitchFamily="34" charset="0"/>
              </a:rPr>
              <a:t> It has been used particularly successfully in health related research</a:t>
            </a:r>
            <a:r>
              <a:rPr lang="en-GB" altLang="en-US" sz="2400" dirty="0">
                <a:latin typeface="Verdana" pitchFamily="34" charset="0"/>
              </a:rPr>
              <a:t>.</a:t>
            </a:r>
            <a:endParaRPr lang="en-GB" altLang="en-US" sz="2400" dirty="0" smtClean="0"/>
          </a:p>
        </p:txBody>
      </p:sp>
    </p:spTree>
    <p:extLst>
      <p:ext uri="{BB962C8B-B14F-4D97-AF65-F5344CB8AC3E}">
        <p14:creationId xmlns:p14="http://schemas.microsoft.com/office/powerpoint/2010/main" val="2257868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GB" altLang="en-US" sz="4000" b="1" dirty="0" smtClean="0">
                <a:latin typeface="Verdana" pitchFamily="34" charset="0"/>
              </a:rPr>
              <a:t>Q: Theory &amp; Practice</a:t>
            </a:r>
          </a:p>
        </p:txBody>
      </p:sp>
      <p:sp>
        <p:nvSpPr>
          <p:cNvPr id="8195" name="Rectangle 3"/>
          <p:cNvSpPr>
            <a:spLocks noGrp="1" noChangeArrowheads="1"/>
          </p:cNvSpPr>
          <p:nvPr>
            <p:ph type="body" idx="1"/>
          </p:nvPr>
        </p:nvSpPr>
        <p:spPr>
          <a:xfrm>
            <a:off x="914400" y="1600200"/>
            <a:ext cx="7872413" cy="4972050"/>
          </a:xfrm>
        </p:spPr>
        <p:txBody>
          <a:bodyPr>
            <a:normAutofit lnSpcReduction="10000"/>
          </a:bodyPr>
          <a:lstStyle/>
          <a:p>
            <a:pPr eaLnBrk="1" hangingPunct="1"/>
            <a:r>
              <a:rPr lang="en-GB" altLang="en-US" smtClean="0"/>
              <a:t>Q involves sorting a set of statements to represent a perspective or viewpoint (the process of making subjectivity operant)</a:t>
            </a:r>
          </a:p>
          <a:p>
            <a:pPr eaLnBrk="1" hangingPunct="1"/>
            <a:r>
              <a:rPr lang="en-GB" altLang="en-US" smtClean="0"/>
              <a:t>Focuses on viewpoints shared by particular groups of participants</a:t>
            </a:r>
          </a:p>
          <a:p>
            <a:pPr eaLnBrk="1" hangingPunct="1"/>
            <a:r>
              <a:rPr lang="en-GB" altLang="en-US" smtClean="0"/>
              <a:t>By-person factor analysis identifies groups of Q sorts that have been completed in a similar way and can be clearly distinguished from other groups that emerge</a:t>
            </a:r>
          </a:p>
          <a:p>
            <a:pPr eaLnBrk="1" hangingPunct="1"/>
            <a:r>
              <a:rPr lang="en-GB" altLang="en-US" smtClean="0"/>
              <a:t>Factors called perspectives or narratives</a:t>
            </a:r>
          </a:p>
        </p:txBody>
      </p:sp>
    </p:spTree>
    <p:extLst>
      <p:ext uri="{BB962C8B-B14F-4D97-AF65-F5344CB8AC3E}">
        <p14:creationId xmlns:p14="http://schemas.microsoft.com/office/powerpoint/2010/main" val="257703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GB" altLang="en-US" sz="3600" b="1" smtClean="0">
                <a:latin typeface="Verdana" pitchFamily="34" charset="0"/>
              </a:rPr>
              <a:t>Q: Practicalities</a:t>
            </a:r>
          </a:p>
        </p:txBody>
      </p:sp>
      <p:sp>
        <p:nvSpPr>
          <p:cNvPr id="9219" name="Content Placeholder 2"/>
          <p:cNvSpPr>
            <a:spLocks noGrp="1"/>
          </p:cNvSpPr>
          <p:nvPr>
            <p:ph idx="1"/>
          </p:nvPr>
        </p:nvSpPr>
        <p:spPr>
          <a:xfrm>
            <a:off x="914400" y="1600200"/>
            <a:ext cx="7943850" cy="5043488"/>
          </a:xfrm>
        </p:spPr>
        <p:txBody>
          <a:bodyPr/>
          <a:lstStyle/>
          <a:p>
            <a:pPr>
              <a:buFont typeface="Wingdings" pitchFamily="2" charset="2"/>
              <a:buChar char="§"/>
              <a:defRPr/>
            </a:pPr>
            <a:r>
              <a:rPr lang="en-GB" sz="2600" i="1" dirty="0" smtClean="0"/>
              <a:t>Q involves 4 main stages:</a:t>
            </a:r>
          </a:p>
          <a:p>
            <a:pPr>
              <a:buFont typeface="Wingdings" pitchFamily="2" charset="2"/>
              <a:buChar char="§"/>
              <a:defRPr/>
            </a:pPr>
            <a:endParaRPr lang="en-GB" sz="2600" dirty="0" smtClean="0"/>
          </a:p>
          <a:p>
            <a:pPr marL="514350" indent="-514350">
              <a:buFont typeface="+mj-lt"/>
              <a:buAutoNum type="arabicPeriod"/>
              <a:defRPr/>
            </a:pPr>
            <a:r>
              <a:rPr lang="en-GB" sz="2600" dirty="0" smtClean="0"/>
              <a:t>Development of the Q pack (materials)</a:t>
            </a:r>
          </a:p>
          <a:p>
            <a:pPr marL="514350" indent="-514350">
              <a:buFont typeface="+mj-lt"/>
              <a:buAutoNum type="arabicPeriod"/>
              <a:defRPr/>
            </a:pPr>
            <a:endParaRPr lang="en-GB" sz="2600" dirty="0" smtClean="0"/>
          </a:p>
          <a:p>
            <a:pPr marL="514350" indent="-514350">
              <a:buFont typeface="+mj-lt"/>
              <a:buAutoNum type="arabicPeriod"/>
              <a:defRPr/>
            </a:pPr>
            <a:r>
              <a:rPr lang="en-GB" sz="2600" dirty="0" smtClean="0"/>
              <a:t>Q sorting (participants)</a:t>
            </a:r>
          </a:p>
          <a:p>
            <a:pPr marL="514350" indent="-514350">
              <a:buFont typeface="+mj-lt"/>
              <a:buAutoNum type="arabicPeriod"/>
              <a:defRPr/>
            </a:pPr>
            <a:endParaRPr lang="en-GB" sz="2600" dirty="0" smtClean="0"/>
          </a:p>
          <a:p>
            <a:pPr marL="514350" indent="-514350">
              <a:buFont typeface="+mj-lt"/>
              <a:buAutoNum type="arabicPeriod"/>
              <a:defRPr/>
            </a:pPr>
            <a:r>
              <a:rPr lang="en-GB" sz="2600" dirty="0" smtClean="0"/>
              <a:t>Statistical analysis</a:t>
            </a:r>
          </a:p>
          <a:p>
            <a:pPr marL="514350" indent="-514350">
              <a:buFont typeface="+mj-lt"/>
              <a:buAutoNum type="arabicPeriod"/>
              <a:defRPr/>
            </a:pPr>
            <a:endParaRPr lang="en-GB" sz="2600" dirty="0" smtClean="0"/>
          </a:p>
          <a:p>
            <a:pPr marL="514350" indent="-514350">
              <a:buFont typeface="+mj-lt"/>
              <a:buAutoNum type="arabicPeriod"/>
              <a:defRPr/>
            </a:pPr>
            <a:r>
              <a:rPr lang="en-GB" sz="2600" dirty="0" smtClean="0"/>
              <a:t>Factor interpretation</a:t>
            </a:r>
          </a:p>
        </p:txBody>
      </p:sp>
    </p:spTree>
    <p:extLst>
      <p:ext uri="{BB962C8B-B14F-4D97-AF65-F5344CB8AC3E}">
        <p14:creationId xmlns:p14="http://schemas.microsoft.com/office/powerpoint/2010/main" val="469377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z="4000" b="1" dirty="0" smtClean="0">
                <a:latin typeface="Verdana" pitchFamily="34" charset="0"/>
              </a:rPr>
              <a:t>Developing the Q pack</a:t>
            </a:r>
            <a:endParaRPr lang="en-GB" altLang="en-US" sz="4000" dirty="0" smtClean="0"/>
          </a:p>
        </p:txBody>
      </p:sp>
      <p:sp>
        <p:nvSpPr>
          <p:cNvPr id="3" name="Content Placeholder 2"/>
          <p:cNvSpPr>
            <a:spLocks noGrp="1"/>
          </p:cNvSpPr>
          <p:nvPr>
            <p:ph idx="1"/>
          </p:nvPr>
        </p:nvSpPr>
        <p:spPr/>
        <p:txBody>
          <a:bodyPr/>
          <a:lstStyle/>
          <a:p>
            <a:pPr>
              <a:defRPr/>
            </a:pPr>
            <a:r>
              <a:rPr lang="en-GB" dirty="0" smtClean="0">
                <a:latin typeface="Verdana" pitchFamily="34" charset="0"/>
                <a:ea typeface="Verdana" pitchFamily="34" charset="0"/>
                <a:cs typeface="Verdana" pitchFamily="34" charset="0"/>
              </a:rPr>
              <a:t>Statements Piloted for:</a:t>
            </a:r>
          </a:p>
          <a:p>
            <a:pPr>
              <a:buFont typeface="Wingdings" pitchFamily="2" charset="2"/>
              <a:buNone/>
              <a:defRPr/>
            </a:pPr>
            <a:endParaRPr lang="en-GB" dirty="0" smtClean="0">
              <a:latin typeface="Verdana" pitchFamily="34" charset="0"/>
              <a:ea typeface="Verdana" pitchFamily="34" charset="0"/>
              <a:cs typeface="Verdana" pitchFamily="34" charset="0"/>
            </a:endParaRPr>
          </a:p>
          <a:p>
            <a:pPr marL="717550" indent="-717550">
              <a:buFont typeface="Wingdings" pitchFamily="2" charset="2"/>
              <a:buChar char="ü"/>
              <a:defRPr/>
            </a:pPr>
            <a:r>
              <a:rPr lang="en-GB" dirty="0" smtClean="0">
                <a:latin typeface="Verdana" pitchFamily="34" charset="0"/>
                <a:ea typeface="Verdana" pitchFamily="34" charset="0"/>
                <a:cs typeface="Verdana" pitchFamily="34" charset="0"/>
              </a:rPr>
              <a:t>Balance</a:t>
            </a:r>
          </a:p>
          <a:p>
            <a:pPr marL="717550" indent="-717550">
              <a:buFont typeface="Wingdings" pitchFamily="2" charset="2"/>
              <a:buNone/>
              <a:defRPr/>
            </a:pPr>
            <a:endParaRPr lang="en-GB" dirty="0" smtClean="0">
              <a:latin typeface="Verdana" pitchFamily="34" charset="0"/>
              <a:ea typeface="Verdana" pitchFamily="34" charset="0"/>
              <a:cs typeface="Verdana" pitchFamily="34" charset="0"/>
            </a:endParaRPr>
          </a:p>
          <a:p>
            <a:pPr marL="717550" indent="-717550">
              <a:buFont typeface="Wingdings" pitchFamily="2" charset="2"/>
              <a:buChar char="ü"/>
              <a:defRPr/>
            </a:pPr>
            <a:r>
              <a:rPr lang="en-GB" dirty="0" smtClean="0">
                <a:latin typeface="Verdana" pitchFamily="34" charset="0"/>
                <a:ea typeface="Verdana" pitchFamily="34" charset="0"/>
                <a:cs typeface="Verdana" pitchFamily="34" charset="0"/>
              </a:rPr>
              <a:t>Clarity</a:t>
            </a:r>
          </a:p>
          <a:p>
            <a:pPr marL="717550" indent="-717550">
              <a:buFont typeface="Wingdings" pitchFamily="2" charset="2"/>
              <a:buNone/>
              <a:defRPr/>
            </a:pPr>
            <a:endParaRPr lang="en-GB" dirty="0" smtClean="0">
              <a:latin typeface="Verdana" pitchFamily="34" charset="0"/>
              <a:ea typeface="Verdana" pitchFamily="34" charset="0"/>
              <a:cs typeface="Verdana" pitchFamily="34" charset="0"/>
            </a:endParaRPr>
          </a:p>
          <a:p>
            <a:pPr marL="717550" indent="-717550">
              <a:buFont typeface="Wingdings" pitchFamily="2" charset="2"/>
              <a:buChar char="ü"/>
              <a:defRPr/>
            </a:pPr>
            <a:r>
              <a:rPr lang="en-GB" dirty="0" smtClean="0">
                <a:latin typeface="Verdana" pitchFamily="34" charset="0"/>
                <a:ea typeface="Verdana" pitchFamily="34" charset="0"/>
                <a:cs typeface="Verdana" pitchFamily="34" charset="0"/>
              </a:rPr>
              <a:t>Coverage</a:t>
            </a:r>
            <a:endParaRPr lang="en-US" dirty="0" smtClean="0">
              <a:latin typeface="Verdana" pitchFamily="34" charset="0"/>
              <a:ea typeface="Verdana" pitchFamily="34" charset="0"/>
              <a:cs typeface="Verdana" pitchFamily="34" charset="0"/>
            </a:endParaRPr>
          </a:p>
          <a:p>
            <a:pPr>
              <a:buFont typeface="Wingdings" pitchFamily="2" charset="2"/>
              <a:buNone/>
              <a:defRPr/>
            </a:pPr>
            <a:endParaRPr lang="en-GB" dirty="0"/>
          </a:p>
        </p:txBody>
      </p:sp>
    </p:spTree>
    <p:extLst>
      <p:ext uri="{BB962C8B-B14F-4D97-AF65-F5344CB8AC3E}">
        <p14:creationId xmlns:p14="http://schemas.microsoft.com/office/powerpoint/2010/main" val="3502776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Background Knowledge </a:t>
            </a:r>
          </a:p>
        </p:txBody>
      </p:sp>
      <p:sp>
        <p:nvSpPr>
          <p:cNvPr id="7171" name="Rectangle 3"/>
          <p:cNvSpPr>
            <a:spLocks noGrp="1" noChangeArrowheads="1"/>
          </p:cNvSpPr>
          <p:nvPr>
            <p:ph type="body" idx="1"/>
          </p:nvPr>
        </p:nvSpPr>
        <p:spPr>
          <a:xfrm>
            <a:off x="914400" y="1828800"/>
            <a:ext cx="7620000" cy="2667000"/>
          </a:xfrm>
        </p:spPr>
        <p:txBody>
          <a:bodyPr>
            <a:noAutofit/>
          </a:bodyPr>
          <a:lstStyle/>
          <a:p>
            <a:pPr>
              <a:buFontTx/>
              <a:buNone/>
            </a:pPr>
            <a:endParaRPr lang="en-US" u="sng" dirty="0"/>
          </a:p>
          <a:p>
            <a:pPr>
              <a:buFontTx/>
              <a:buNone/>
            </a:pPr>
            <a:r>
              <a:rPr lang="en-US" u="sng" dirty="0"/>
              <a:t>Correlation</a:t>
            </a:r>
          </a:p>
          <a:p>
            <a:r>
              <a:rPr lang="en-US" dirty="0"/>
              <a:t>A measure of the relationship between two or more variables. </a:t>
            </a:r>
          </a:p>
          <a:p>
            <a:r>
              <a:rPr lang="en-US" dirty="0"/>
              <a:t>Correlation coefficient range: - 1 to +1</a:t>
            </a:r>
          </a:p>
          <a:p>
            <a:pPr>
              <a:buFontTx/>
              <a:buNone/>
            </a:pPr>
            <a:endParaRPr lang="en-US" dirty="0"/>
          </a:p>
          <a:p>
            <a:pPr>
              <a:buFontTx/>
              <a:buNone/>
            </a:pPr>
            <a:endParaRPr lang="en-US" sz="3600" dirty="0"/>
          </a:p>
        </p:txBody>
      </p:sp>
    </p:spTree>
    <p:extLst>
      <p:ext uri="{BB962C8B-B14F-4D97-AF65-F5344CB8AC3E}">
        <p14:creationId xmlns:p14="http://schemas.microsoft.com/office/powerpoint/2010/main" val="3640934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Background Knowledge </a:t>
            </a:r>
          </a:p>
        </p:txBody>
      </p:sp>
      <p:sp>
        <p:nvSpPr>
          <p:cNvPr id="119811" name="Rectangle 3"/>
          <p:cNvSpPr>
            <a:spLocks noGrp="1" noChangeArrowheads="1"/>
          </p:cNvSpPr>
          <p:nvPr>
            <p:ph type="body" idx="1"/>
          </p:nvPr>
        </p:nvSpPr>
        <p:spPr>
          <a:xfrm>
            <a:off x="533400" y="1219200"/>
            <a:ext cx="8153400" cy="4419600"/>
          </a:xfrm>
        </p:spPr>
        <p:txBody>
          <a:bodyPr/>
          <a:lstStyle/>
          <a:p>
            <a:pPr>
              <a:buFontTx/>
              <a:buNone/>
            </a:pPr>
            <a:r>
              <a:rPr lang="en-US" sz="2400" u="sng" dirty="0"/>
              <a:t>Factor Analysis</a:t>
            </a:r>
          </a:p>
          <a:p>
            <a:r>
              <a:rPr lang="en-US" sz="2400" dirty="0"/>
              <a:t>Purposes: </a:t>
            </a:r>
            <a:br>
              <a:rPr lang="en-US" sz="2400" dirty="0"/>
            </a:br>
            <a:r>
              <a:rPr lang="en-US" sz="2400" dirty="0">
                <a:solidFill>
                  <a:schemeClr val="tx1">
                    <a:lumMod val="65000"/>
                    <a:lumOff val="35000"/>
                  </a:schemeClr>
                </a:solidFill>
              </a:rPr>
              <a:t>- Reduce the number of variables </a:t>
            </a:r>
            <a:br>
              <a:rPr lang="en-US" sz="2400" dirty="0">
                <a:solidFill>
                  <a:schemeClr val="tx1">
                    <a:lumMod val="65000"/>
                    <a:lumOff val="35000"/>
                  </a:schemeClr>
                </a:solidFill>
              </a:rPr>
            </a:br>
            <a:r>
              <a:rPr lang="en-US" sz="2400" dirty="0">
                <a:solidFill>
                  <a:schemeClr val="tx1">
                    <a:lumMod val="65000"/>
                    <a:lumOff val="35000"/>
                  </a:schemeClr>
                </a:solidFill>
              </a:rPr>
              <a:t>- Identify structure in the relationships </a:t>
            </a:r>
            <a:r>
              <a:rPr lang="en-US" sz="2400" dirty="0" smtClean="0">
                <a:solidFill>
                  <a:schemeClr val="tx1">
                    <a:lumMod val="65000"/>
                    <a:lumOff val="35000"/>
                  </a:schemeClr>
                </a:solidFill>
              </a:rPr>
              <a:t>between </a:t>
            </a:r>
            <a:r>
              <a:rPr lang="en-US" sz="2400" dirty="0">
                <a:solidFill>
                  <a:schemeClr val="tx1">
                    <a:lumMod val="65000"/>
                    <a:lumOff val="35000"/>
                  </a:schemeClr>
                </a:solidFill>
              </a:rPr>
              <a:t>variables</a:t>
            </a:r>
          </a:p>
          <a:p>
            <a:r>
              <a:rPr lang="en-US" sz="2400" dirty="0"/>
              <a:t>Based on correlation between items</a:t>
            </a:r>
          </a:p>
          <a:p>
            <a:r>
              <a:rPr lang="en-US" sz="2400" dirty="0"/>
              <a:t>Data reduction technique; can be used in factor regression</a:t>
            </a:r>
          </a:p>
          <a:p>
            <a:r>
              <a:rPr lang="en-US" sz="2400" dirty="0"/>
              <a:t>Number of Factors determined by cutoff </a:t>
            </a:r>
            <a:r>
              <a:rPr lang="en-US" sz="2400" dirty="0" smtClean="0">
                <a:solidFill>
                  <a:schemeClr val="tx1">
                    <a:lumMod val="65000"/>
                    <a:lumOff val="35000"/>
                  </a:schemeClr>
                </a:solidFill>
              </a:rPr>
              <a:t>(</a:t>
            </a:r>
            <a:r>
              <a:rPr lang="en-US" sz="2400" dirty="0">
                <a:solidFill>
                  <a:schemeClr val="tx1">
                    <a:lumMod val="65000"/>
                    <a:lumOff val="35000"/>
                  </a:schemeClr>
                </a:solidFill>
              </a:rPr>
              <a:t>e.g. </a:t>
            </a:r>
            <a:r>
              <a:rPr lang="en-US" sz="2400" dirty="0" smtClean="0">
                <a:solidFill>
                  <a:schemeClr val="tx1">
                    <a:lumMod val="65000"/>
                    <a:lumOff val="35000"/>
                  </a:schemeClr>
                </a:solidFill>
              </a:rPr>
              <a:t>eigenvalue </a:t>
            </a:r>
            <a:r>
              <a:rPr lang="en-US" sz="2400" dirty="0">
                <a:solidFill>
                  <a:schemeClr val="tx1">
                    <a:lumMod val="65000"/>
                    <a:lumOff val="35000"/>
                  </a:schemeClr>
                </a:solidFill>
              </a:rPr>
              <a:t>&gt; minimum value)</a:t>
            </a:r>
          </a:p>
          <a:p>
            <a:r>
              <a:rPr lang="en-US" sz="2400" dirty="0"/>
              <a:t>Factor Loading – correlation between variable and factor</a:t>
            </a:r>
          </a:p>
        </p:txBody>
      </p:sp>
    </p:spTree>
    <p:extLst>
      <p:ext uri="{BB962C8B-B14F-4D97-AF65-F5344CB8AC3E}">
        <p14:creationId xmlns:p14="http://schemas.microsoft.com/office/powerpoint/2010/main" val="3259734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Background Knowledge </a:t>
            </a:r>
          </a:p>
        </p:txBody>
      </p:sp>
      <p:sp>
        <p:nvSpPr>
          <p:cNvPr id="122883" name="Rectangle 3"/>
          <p:cNvSpPr>
            <a:spLocks noGrp="1" noChangeArrowheads="1"/>
          </p:cNvSpPr>
          <p:nvPr>
            <p:ph type="body" idx="1"/>
          </p:nvPr>
        </p:nvSpPr>
        <p:spPr>
          <a:xfrm>
            <a:off x="381000" y="1219200"/>
            <a:ext cx="8382000" cy="3733800"/>
          </a:xfrm>
        </p:spPr>
        <p:txBody>
          <a:bodyPr/>
          <a:lstStyle/>
          <a:p>
            <a:pPr>
              <a:buFontTx/>
              <a:buNone/>
            </a:pPr>
            <a:endParaRPr lang="en-US" sz="2400" u="sng" dirty="0"/>
          </a:p>
          <a:p>
            <a:pPr>
              <a:buFontTx/>
              <a:buNone/>
            </a:pPr>
            <a:r>
              <a:rPr lang="en-US" sz="2400" u="sng" dirty="0"/>
              <a:t>Factor Analysis-Extraction Methods</a:t>
            </a:r>
          </a:p>
          <a:p>
            <a:pPr>
              <a:buFontTx/>
              <a:buNone/>
            </a:pPr>
            <a:r>
              <a:rPr lang="en-US" sz="2400" dirty="0"/>
              <a:t>Process of determining factors</a:t>
            </a:r>
          </a:p>
          <a:p>
            <a:r>
              <a:rPr lang="en-US" sz="2400" dirty="0"/>
              <a:t>Principle Components Method </a:t>
            </a:r>
          </a:p>
          <a:p>
            <a:pPr lvl="1"/>
            <a:r>
              <a:rPr lang="en-US" sz="2400" dirty="0"/>
              <a:t>most common method</a:t>
            </a:r>
          </a:p>
          <a:p>
            <a:pPr lvl="1"/>
            <a:r>
              <a:rPr lang="en-US" sz="2400" dirty="0"/>
              <a:t>first factor accounts for most variance, next factor is orthogonal (accounts for most remaining variance)</a:t>
            </a:r>
          </a:p>
          <a:p>
            <a:r>
              <a:rPr lang="en-US" sz="2400" dirty="0"/>
              <a:t>Centroid Method – Used in Q</a:t>
            </a:r>
          </a:p>
        </p:txBody>
      </p:sp>
    </p:spTree>
    <p:extLst>
      <p:ext uri="{BB962C8B-B14F-4D97-AF65-F5344CB8AC3E}">
        <p14:creationId xmlns:p14="http://schemas.microsoft.com/office/powerpoint/2010/main" val="303448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Background Knowledge </a:t>
            </a:r>
          </a:p>
        </p:txBody>
      </p:sp>
      <p:sp>
        <p:nvSpPr>
          <p:cNvPr id="121859" name="Rectangle 3"/>
          <p:cNvSpPr>
            <a:spLocks noGrp="1" noChangeArrowheads="1"/>
          </p:cNvSpPr>
          <p:nvPr>
            <p:ph type="body" idx="1"/>
          </p:nvPr>
        </p:nvSpPr>
        <p:spPr>
          <a:xfrm>
            <a:off x="457200" y="1295400"/>
            <a:ext cx="8001000" cy="5334000"/>
          </a:xfrm>
        </p:spPr>
        <p:txBody>
          <a:bodyPr/>
          <a:lstStyle/>
          <a:p>
            <a:pPr>
              <a:buFontTx/>
              <a:buNone/>
            </a:pPr>
            <a:r>
              <a:rPr lang="en-US" sz="2400" u="sng" dirty="0"/>
              <a:t>Factor Analysis – Rotation</a:t>
            </a:r>
          </a:p>
          <a:p>
            <a:pPr>
              <a:buFontTx/>
              <a:buNone/>
            </a:pPr>
            <a:r>
              <a:rPr lang="en-US" sz="2400" dirty="0"/>
              <a:t>Facilitates interpretability</a:t>
            </a:r>
          </a:p>
          <a:p>
            <a:r>
              <a:rPr lang="en-US" sz="2400" dirty="0"/>
              <a:t>Orthogonal (factors are uncorrelated) </a:t>
            </a:r>
          </a:p>
          <a:p>
            <a:pPr lvl="1"/>
            <a:r>
              <a:rPr lang="en-US" sz="2400" dirty="0" err="1"/>
              <a:t>Varimax</a:t>
            </a:r>
            <a:r>
              <a:rPr lang="en-US" sz="2400" dirty="0"/>
              <a:t> </a:t>
            </a:r>
          </a:p>
          <a:p>
            <a:r>
              <a:rPr lang="en-US" sz="2400" dirty="0"/>
              <a:t>Oblique</a:t>
            </a:r>
          </a:p>
          <a:p>
            <a:r>
              <a:rPr lang="en-US" sz="2400" dirty="0"/>
              <a:t>Judgmental</a:t>
            </a:r>
          </a:p>
          <a:p>
            <a:r>
              <a:rPr lang="en-US" sz="2400" dirty="0"/>
              <a:t>Graphical</a:t>
            </a:r>
          </a:p>
        </p:txBody>
      </p:sp>
    </p:spTree>
    <p:extLst>
      <p:ext uri="{BB962C8B-B14F-4D97-AF65-F5344CB8AC3E}">
        <p14:creationId xmlns:p14="http://schemas.microsoft.com/office/powerpoint/2010/main" val="3264196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Background Knowledge </a:t>
            </a:r>
          </a:p>
        </p:txBody>
      </p:sp>
      <p:sp>
        <p:nvSpPr>
          <p:cNvPr id="8195" name="Rectangle 3"/>
          <p:cNvSpPr>
            <a:spLocks noGrp="1" noChangeArrowheads="1"/>
          </p:cNvSpPr>
          <p:nvPr>
            <p:ph type="body" sz="half" idx="1"/>
          </p:nvPr>
        </p:nvSpPr>
        <p:spPr>
          <a:xfrm>
            <a:off x="838200" y="1371600"/>
            <a:ext cx="6705600" cy="533400"/>
          </a:xfrm>
        </p:spPr>
        <p:txBody>
          <a:bodyPr/>
          <a:lstStyle/>
          <a:p>
            <a:pPr>
              <a:buFontTx/>
              <a:buNone/>
            </a:pPr>
            <a:r>
              <a:rPr lang="en-US" sz="2800" u="sng" dirty="0"/>
              <a:t>Factor </a:t>
            </a:r>
            <a:r>
              <a:rPr lang="en-US" sz="2800" u="sng" dirty="0" smtClean="0"/>
              <a:t>Analysis</a:t>
            </a:r>
            <a:endParaRPr lang="en-US" sz="2000" u="sng" dirty="0"/>
          </a:p>
        </p:txBody>
      </p:sp>
      <p:graphicFrame>
        <p:nvGraphicFramePr>
          <p:cNvPr id="8295" name="Group 103"/>
          <p:cNvGraphicFramePr>
            <a:graphicFrameLocks noGrp="1"/>
          </p:cNvGraphicFramePr>
          <p:nvPr>
            <p:ph sz="half" idx="2"/>
            <p:extLst>
              <p:ext uri="{D42A27DB-BD31-4B8C-83A1-F6EECF244321}">
                <p14:modId xmlns:p14="http://schemas.microsoft.com/office/powerpoint/2010/main" val="3586742291"/>
              </p:ext>
            </p:extLst>
          </p:nvPr>
        </p:nvGraphicFramePr>
        <p:xfrm>
          <a:off x="762000" y="2133600"/>
          <a:ext cx="6858000" cy="3916363"/>
        </p:xfrm>
        <a:graphic>
          <a:graphicData uri="http://schemas.openxmlformats.org/drawingml/2006/table">
            <a:tbl>
              <a:tblPr/>
              <a:tblGrid>
                <a:gridCol w="1143000"/>
                <a:gridCol w="838200"/>
                <a:gridCol w="990600"/>
                <a:gridCol w="1447800"/>
                <a:gridCol w="1295400"/>
                <a:gridCol w="1143000"/>
              </a:tblGrid>
              <a:tr h="463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Education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Hobbies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Income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688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Bill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Lincoln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BS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Yachting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$50,000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692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Jane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Jaguar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PhD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Travel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690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Luke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Honda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BS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Flying Planes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688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Mary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Chevy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BA</a:t>
                      </a:r>
                      <a:endParaRPr kumimoji="0" lang="en-US"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Antiquing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692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Steve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Jaguar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PhD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Extreme Sports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r>
            </a:tbl>
          </a:graphicData>
        </a:graphic>
      </p:graphicFrame>
    </p:spTree>
    <p:extLst>
      <p:ext uri="{BB962C8B-B14F-4D97-AF65-F5344CB8AC3E}">
        <p14:creationId xmlns:p14="http://schemas.microsoft.com/office/powerpoint/2010/main" val="329148592"/>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Background Knowledge </a:t>
            </a:r>
          </a:p>
        </p:txBody>
      </p:sp>
      <p:sp>
        <p:nvSpPr>
          <p:cNvPr id="120835" name="Rectangle 3"/>
          <p:cNvSpPr>
            <a:spLocks noGrp="1" noChangeArrowheads="1"/>
          </p:cNvSpPr>
          <p:nvPr>
            <p:ph type="body" idx="1"/>
          </p:nvPr>
        </p:nvSpPr>
        <p:spPr>
          <a:xfrm>
            <a:off x="685800" y="1219200"/>
            <a:ext cx="8001000" cy="5334000"/>
          </a:xfrm>
        </p:spPr>
        <p:txBody>
          <a:bodyPr/>
          <a:lstStyle/>
          <a:p>
            <a:pPr>
              <a:buFontTx/>
              <a:buNone/>
            </a:pPr>
            <a:endParaRPr lang="en-US" sz="2400" u="sng" dirty="0"/>
          </a:p>
          <a:p>
            <a:pPr>
              <a:buFontTx/>
              <a:buNone/>
            </a:pPr>
            <a:r>
              <a:rPr lang="en-US" sz="2400" u="sng" dirty="0"/>
              <a:t>Q-Factor Analysis</a:t>
            </a:r>
          </a:p>
          <a:p>
            <a:r>
              <a:rPr lang="en-US" sz="2400" dirty="0"/>
              <a:t>Based on correlation between </a:t>
            </a:r>
            <a:r>
              <a:rPr lang="en-US" sz="2400" i="1" dirty="0"/>
              <a:t>people</a:t>
            </a:r>
            <a:r>
              <a:rPr lang="en-US" sz="2400" dirty="0"/>
              <a:t> (not items)</a:t>
            </a:r>
          </a:p>
          <a:p>
            <a:endParaRPr lang="en-US" sz="2400" dirty="0"/>
          </a:p>
          <a:p>
            <a:endParaRPr lang="en-US" sz="2400" dirty="0"/>
          </a:p>
          <a:p>
            <a:endParaRPr lang="en-US" sz="2400" dirty="0"/>
          </a:p>
          <a:p>
            <a:endParaRPr lang="en-US" sz="2400" dirty="0"/>
          </a:p>
          <a:p>
            <a:endParaRPr lang="en-US" sz="2400" dirty="0"/>
          </a:p>
          <a:p>
            <a:r>
              <a:rPr lang="en-US" sz="2400" dirty="0"/>
              <a:t>Computing factors that maximize variance (</a:t>
            </a:r>
            <a:r>
              <a:rPr lang="en-US" sz="2400" dirty="0" err="1"/>
              <a:t>varimax</a:t>
            </a:r>
            <a:r>
              <a:rPr lang="en-US" sz="2400" dirty="0"/>
              <a:t>)</a:t>
            </a:r>
          </a:p>
          <a:p>
            <a:r>
              <a:rPr lang="en-US" sz="2400" dirty="0"/>
              <a:t>Problems: correlations between dissimilar items (interpretation</a:t>
            </a:r>
            <a:r>
              <a:rPr lang="en-US" sz="2400" dirty="0" smtClean="0"/>
              <a:t>)</a:t>
            </a:r>
            <a:endParaRPr lang="en-US" sz="2400" dirty="0"/>
          </a:p>
        </p:txBody>
      </p:sp>
      <p:pic>
        <p:nvPicPr>
          <p:cNvPr id="120836" name="Picture 4" descr="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743200"/>
            <a:ext cx="4800600" cy="2058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412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ijan\Desktop\Q\New folder\RC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637" y="762000"/>
            <a:ext cx="8196045" cy="2880360"/>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1447800" y="2865120"/>
            <a:ext cx="35814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63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Background Knowledge </a:t>
            </a:r>
          </a:p>
        </p:txBody>
      </p:sp>
      <p:sp>
        <p:nvSpPr>
          <p:cNvPr id="9219" name="Rectangle 3"/>
          <p:cNvSpPr>
            <a:spLocks noGrp="1" noChangeArrowheads="1"/>
          </p:cNvSpPr>
          <p:nvPr>
            <p:ph type="body" sz="half" idx="1"/>
          </p:nvPr>
        </p:nvSpPr>
        <p:spPr>
          <a:xfrm>
            <a:off x="1600200" y="1524000"/>
            <a:ext cx="7543800" cy="762000"/>
          </a:xfrm>
        </p:spPr>
        <p:txBody>
          <a:bodyPr/>
          <a:lstStyle/>
          <a:p>
            <a:pPr>
              <a:buFontTx/>
              <a:buNone/>
            </a:pPr>
            <a:r>
              <a:rPr lang="en-US" sz="2800" u="sng" dirty="0"/>
              <a:t>Q-Factor </a:t>
            </a:r>
            <a:r>
              <a:rPr lang="en-US" sz="2800" u="sng" dirty="0" smtClean="0"/>
              <a:t>Analysis</a:t>
            </a:r>
            <a:endParaRPr lang="en-US" sz="2000" u="sng" dirty="0"/>
          </a:p>
        </p:txBody>
      </p:sp>
      <p:graphicFrame>
        <p:nvGraphicFramePr>
          <p:cNvPr id="9463" name="Group 247"/>
          <p:cNvGraphicFramePr>
            <a:graphicFrameLocks noGrp="1"/>
          </p:cNvGraphicFramePr>
          <p:nvPr>
            <p:ph sz="half" idx="2"/>
            <p:extLst>
              <p:ext uri="{D42A27DB-BD31-4B8C-83A1-F6EECF244321}">
                <p14:modId xmlns:p14="http://schemas.microsoft.com/office/powerpoint/2010/main" val="3161633573"/>
              </p:ext>
            </p:extLst>
          </p:nvPr>
        </p:nvGraphicFramePr>
        <p:xfrm>
          <a:off x="457200" y="2286000"/>
          <a:ext cx="8534400" cy="3916363"/>
        </p:xfrm>
        <a:graphic>
          <a:graphicData uri="http://schemas.openxmlformats.org/drawingml/2006/table">
            <a:tbl>
              <a:tblPr/>
              <a:tblGrid>
                <a:gridCol w="1422400"/>
                <a:gridCol w="1244600"/>
                <a:gridCol w="1031240"/>
                <a:gridCol w="1801707"/>
                <a:gridCol w="1612053"/>
                <a:gridCol w="1422400"/>
              </a:tblGrid>
              <a:tr h="463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Bill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Jane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Luke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Mary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Steve</a:t>
                      </a:r>
                      <a:endParaRPr kumimoji="0" lang="en-US" sz="1800" b="0" i="0" u="none" strike="noStrike" kern="1200" cap="none" normalizeH="0" baseline="0" dirty="0" smtClean="0">
                        <a:ln>
                          <a:noFill/>
                        </a:ln>
                        <a:solidFill>
                          <a:schemeClr val="tx1"/>
                        </a:solidFill>
                        <a:effectLst/>
                        <a:latin typeface="Arial" charset="0"/>
                        <a:ea typeface="+mn-ea"/>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68897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69215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Lincoln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Jaguar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Lincoln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Chevy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Jaguar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69056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Education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BS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PhD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BS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PhD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68897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Arial" charset="0"/>
                          <a:ea typeface="+mn-ea"/>
                          <a:cs typeface="Arial" charset="0"/>
                        </a:rPr>
                        <a:t>Hobbies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Yachting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Travel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Flying Planes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Antiquing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Extreme Sports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692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Arial" charset="0"/>
                          <a:ea typeface="+mn-ea"/>
                          <a:cs typeface="Arial" charset="0"/>
                        </a:rPr>
                        <a:t>Income</a:t>
                      </a:r>
                      <a:endParaRPr kumimoji="0" lang="en-US" sz="18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$30,000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$45,000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cs typeface="Arial" charset="0"/>
                        </a:rPr>
                        <a:t>$45,000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spTree>
    <p:extLst>
      <p:ext uri="{BB962C8B-B14F-4D97-AF65-F5344CB8AC3E}">
        <p14:creationId xmlns:p14="http://schemas.microsoft.com/office/powerpoint/2010/main" val="3764181421"/>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Sample Selection </a:t>
            </a:r>
          </a:p>
        </p:txBody>
      </p:sp>
      <p:sp>
        <p:nvSpPr>
          <p:cNvPr id="11267" name="Rectangle 3"/>
          <p:cNvSpPr>
            <a:spLocks noGrp="1" noChangeArrowheads="1"/>
          </p:cNvSpPr>
          <p:nvPr>
            <p:ph type="body" idx="1"/>
          </p:nvPr>
        </p:nvSpPr>
        <p:spPr>
          <a:xfrm>
            <a:off x="457200" y="1219200"/>
            <a:ext cx="8229600" cy="2819400"/>
          </a:xfrm>
        </p:spPr>
        <p:txBody>
          <a:bodyPr/>
          <a:lstStyle/>
          <a:p>
            <a:endParaRPr lang="en-US" sz="2400" dirty="0"/>
          </a:p>
          <a:p>
            <a:r>
              <a:rPr lang="en-US" sz="2400" dirty="0"/>
              <a:t>Small Samples (n &lt; 100)</a:t>
            </a:r>
          </a:p>
          <a:p>
            <a:r>
              <a:rPr lang="en-US" sz="2400" dirty="0"/>
              <a:t>People of representative group defined by research question</a:t>
            </a:r>
          </a:p>
          <a:p>
            <a:r>
              <a:rPr lang="en-US" sz="2400" dirty="0"/>
              <a:t>Example: students who did not return to institution; students who </a:t>
            </a:r>
            <a:r>
              <a:rPr lang="en-US" sz="2400" dirty="0" smtClean="0"/>
              <a:t>graduated</a:t>
            </a:r>
            <a:endParaRPr lang="en-US" sz="2400" dirty="0"/>
          </a:p>
        </p:txBody>
      </p:sp>
    </p:spTree>
    <p:extLst>
      <p:ext uri="{BB962C8B-B14F-4D97-AF65-F5344CB8AC3E}">
        <p14:creationId xmlns:p14="http://schemas.microsoft.com/office/powerpoint/2010/main" val="1368735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Concourse Selection </a:t>
            </a:r>
          </a:p>
        </p:txBody>
      </p:sp>
      <p:sp>
        <p:nvSpPr>
          <p:cNvPr id="12291" name="Rectangle 3"/>
          <p:cNvSpPr>
            <a:spLocks noGrp="1" noChangeArrowheads="1"/>
          </p:cNvSpPr>
          <p:nvPr>
            <p:ph type="body" idx="1"/>
          </p:nvPr>
        </p:nvSpPr>
        <p:spPr>
          <a:xfrm>
            <a:off x="381000" y="1219200"/>
            <a:ext cx="8305800" cy="3581400"/>
          </a:xfrm>
        </p:spPr>
        <p:txBody>
          <a:bodyPr/>
          <a:lstStyle/>
          <a:p>
            <a:pPr>
              <a:lnSpc>
                <a:spcPct val="90000"/>
              </a:lnSpc>
            </a:pPr>
            <a:endParaRPr lang="en-US" sz="2400" dirty="0"/>
          </a:p>
          <a:p>
            <a:pPr>
              <a:lnSpc>
                <a:spcPct val="90000"/>
              </a:lnSpc>
            </a:pPr>
            <a:r>
              <a:rPr lang="en-US" sz="2400" dirty="0"/>
              <a:t>Concourse = items to be sorted</a:t>
            </a:r>
          </a:p>
          <a:p>
            <a:pPr>
              <a:lnSpc>
                <a:spcPct val="90000"/>
              </a:lnSpc>
            </a:pPr>
            <a:r>
              <a:rPr lang="en-US" sz="2400" dirty="0"/>
              <a:t>Items must be clear and  understandable by subjects</a:t>
            </a:r>
          </a:p>
          <a:p>
            <a:pPr>
              <a:lnSpc>
                <a:spcPct val="90000"/>
              </a:lnSpc>
            </a:pPr>
            <a:r>
              <a:rPr lang="en-US" sz="2400" dirty="0"/>
              <a:t>Text, graphics, audio, visual (e.g. advertising)</a:t>
            </a:r>
          </a:p>
          <a:p>
            <a:pPr>
              <a:lnSpc>
                <a:spcPct val="90000"/>
              </a:lnSpc>
            </a:pPr>
            <a:r>
              <a:rPr lang="en-US" sz="2400" dirty="0"/>
              <a:t>Should be representative of major views</a:t>
            </a:r>
          </a:p>
          <a:p>
            <a:pPr>
              <a:lnSpc>
                <a:spcPct val="90000"/>
              </a:lnSpc>
            </a:pPr>
            <a:r>
              <a:rPr lang="en-US" sz="2400" dirty="0"/>
              <a:t>Can have positive or negative voice </a:t>
            </a:r>
          </a:p>
          <a:p>
            <a:pPr>
              <a:lnSpc>
                <a:spcPct val="90000"/>
              </a:lnSpc>
            </a:pPr>
            <a:r>
              <a:rPr lang="en-US" sz="2400" dirty="0"/>
              <a:t>Concourse ideally developed by consensus of “experts”</a:t>
            </a:r>
          </a:p>
        </p:txBody>
      </p:sp>
    </p:spTree>
    <p:extLst>
      <p:ext uri="{BB962C8B-B14F-4D97-AF65-F5344CB8AC3E}">
        <p14:creationId xmlns:p14="http://schemas.microsoft.com/office/powerpoint/2010/main" val="1588337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t>Concourse Selection</a:t>
            </a:r>
          </a:p>
        </p:txBody>
      </p:sp>
      <p:sp>
        <p:nvSpPr>
          <p:cNvPr id="139267" name="Rectangle 3"/>
          <p:cNvSpPr>
            <a:spLocks noGrp="1" noChangeArrowheads="1"/>
          </p:cNvSpPr>
          <p:nvPr>
            <p:ph type="body" idx="1"/>
          </p:nvPr>
        </p:nvSpPr>
        <p:spPr>
          <a:xfrm>
            <a:off x="304800" y="1600200"/>
            <a:ext cx="8382000" cy="4038600"/>
          </a:xfrm>
        </p:spPr>
        <p:txBody>
          <a:bodyPr/>
          <a:lstStyle/>
          <a:p>
            <a:pPr marL="609600" indent="-609600">
              <a:lnSpc>
                <a:spcPct val="80000"/>
              </a:lnSpc>
              <a:buFontTx/>
              <a:buNone/>
            </a:pPr>
            <a:r>
              <a:rPr lang="en-US" sz="2400" dirty="0"/>
              <a:t>Example – Sample Statements</a:t>
            </a:r>
          </a:p>
          <a:p>
            <a:pPr marL="609600" indent="-609600">
              <a:lnSpc>
                <a:spcPct val="80000"/>
              </a:lnSpc>
              <a:buFontTx/>
              <a:buNone/>
            </a:pPr>
            <a:r>
              <a:rPr lang="en-US" sz="2000" dirty="0"/>
              <a:t>“I had adequate time to complete lab exercises.”</a:t>
            </a:r>
          </a:p>
          <a:p>
            <a:pPr marL="609600" indent="-609600">
              <a:lnSpc>
                <a:spcPct val="80000"/>
              </a:lnSpc>
              <a:buFontTx/>
              <a:buNone/>
            </a:pPr>
            <a:r>
              <a:rPr lang="en-US" sz="2000" dirty="0"/>
              <a:t>“My instructor used teaching methods well suited to the course.”</a:t>
            </a:r>
          </a:p>
          <a:p>
            <a:pPr marL="609600" indent="-609600">
              <a:lnSpc>
                <a:spcPct val="80000"/>
              </a:lnSpc>
              <a:buFontTx/>
              <a:buNone/>
            </a:pPr>
            <a:r>
              <a:rPr lang="en-US" sz="2000" dirty="0"/>
              <a:t>“My instructor organized this course well.”</a:t>
            </a:r>
          </a:p>
          <a:p>
            <a:pPr marL="609600" indent="-609600">
              <a:lnSpc>
                <a:spcPct val="80000"/>
              </a:lnSpc>
              <a:buFontTx/>
              <a:buNone/>
            </a:pPr>
            <a:r>
              <a:rPr lang="en-US" sz="2000" dirty="0"/>
              <a:t>“My lab instructor was available during office hours.”</a:t>
            </a:r>
          </a:p>
          <a:p>
            <a:pPr marL="609600" indent="-609600">
              <a:lnSpc>
                <a:spcPct val="80000"/>
              </a:lnSpc>
              <a:buFontTx/>
              <a:buNone/>
            </a:pPr>
            <a:r>
              <a:rPr lang="en-US" sz="2000" dirty="0"/>
              <a:t>“Course assignments were interesting and stimulating.”	</a:t>
            </a:r>
          </a:p>
          <a:p>
            <a:pPr marL="609600" indent="-609600">
              <a:lnSpc>
                <a:spcPct val="80000"/>
              </a:lnSpc>
              <a:buFontTx/>
              <a:buNone/>
            </a:pPr>
            <a:r>
              <a:rPr lang="en-US" sz="2000" dirty="0"/>
              <a:t>“Course assignments helped in learning the subject matter.”</a:t>
            </a:r>
          </a:p>
          <a:p>
            <a:pPr marL="609600" indent="-609600">
              <a:lnSpc>
                <a:spcPct val="80000"/>
              </a:lnSpc>
              <a:buFontTx/>
              <a:buNone/>
            </a:pPr>
            <a:r>
              <a:rPr lang="en-US" sz="2000" dirty="0"/>
              <a:t>“My lab instructor provided sufficient help in the lab.”</a:t>
            </a:r>
          </a:p>
          <a:p>
            <a:pPr marL="609600" indent="-609600">
              <a:lnSpc>
                <a:spcPct val="80000"/>
              </a:lnSpc>
              <a:buFontTx/>
              <a:buNone/>
            </a:pPr>
            <a:r>
              <a:rPr lang="en-US" sz="2000" dirty="0"/>
              <a:t>“My instructor was well prepared for class meetings.”	</a:t>
            </a:r>
          </a:p>
          <a:p>
            <a:pPr marL="609600" indent="-609600">
              <a:lnSpc>
                <a:spcPct val="80000"/>
              </a:lnSpc>
              <a:buFontTx/>
              <a:buNone/>
            </a:pPr>
            <a:r>
              <a:rPr lang="en-US" sz="2000" dirty="0"/>
              <a:t>“The objectives for the lab activities were well defined.”</a:t>
            </a:r>
          </a:p>
          <a:p>
            <a:pPr marL="609600" indent="-609600">
              <a:lnSpc>
                <a:spcPct val="80000"/>
              </a:lnSpc>
              <a:buFontTx/>
              <a:buNone/>
            </a:pPr>
            <a:r>
              <a:rPr lang="en-US" sz="2000" dirty="0"/>
              <a:t>“I kept up with the studying and work for this course.”	</a:t>
            </a:r>
          </a:p>
          <a:p>
            <a:pPr marL="609600" indent="-609600">
              <a:lnSpc>
                <a:spcPct val="80000"/>
              </a:lnSpc>
              <a:buFontTx/>
              <a:buNone/>
            </a:pPr>
            <a:r>
              <a:rPr lang="en-US" sz="2000" dirty="0"/>
              <a:t>…</a:t>
            </a:r>
          </a:p>
        </p:txBody>
      </p:sp>
    </p:spTree>
    <p:extLst>
      <p:ext uri="{BB962C8B-B14F-4D97-AF65-F5344CB8AC3E}">
        <p14:creationId xmlns:p14="http://schemas.microsoft.com/office/powerpoint/2010/main" val="871529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Sort Procedure </a:t>
            </a:r>
          </a:p>
        </p:txBody>
      </p:sp>
      <p:sp>
        <p:nvSpPr>
          <p:cNvPr id="13315" name="Rectangle 3"/>
          <p:cNvSpPr>
            <a:spLocks noGrp="1" noChangeArrowheads="1"/>
          </p:cNvSpPr>
          <p:nvPr>
            <p:ph type="body" idx="1"/>
          </p:nvPr>
        </p:nvSpPr>
        <p:spPr>
          <a:xfrm>
            <a:off x="457200" y="1219200"/>
            <a:ext cx="8229600" cy="2590800"/>
          </a:xfrm>
        </p:spPr>
        <p:txBody>
          <a:bodyPr/>
          <a:lstStyle/>
          <a:p>
            <a:r>
              <a:rPr lang="en-US" sz="2400" dirty="0"/>
              <a:t>Intermediate Piles (usually 3-5) to simplify process for subject</a:t>
            </a:r>
          </a:p>
          <a:p>
            <a:r>
              <a:rPr lang="en-US" sz="2400" dirty="0"/>
              <a:t>Optional accompaniment by researcher; interactive questioning, note-taking.  Provides qualitative data to enhance quantitative findings</a:t>
            </a:r>
          </a:p>
          <a:p>
            <a:endParaRPr lang="en-US" sz="2400" dirty="0"/>
          </a:p>
          <a:p>
            <a:endParaRPr lang="en-US" sz="2400" dirty="0"/>
          </a:p>
        </p:txBody>
      </p:sp>
      <p:pic>
        <p:nvPicPr>
          <p:cNvPr id="13316" name="Picture 4" descr="pi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810000"/>
            <a:ext cx="7494588"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936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Sort Procedure </a:t>
            </a:r>
          </a:p>
        </p:txBody>
      </p:sp>
      <p:sp>
        <p:nvSpPr>
          <p:cNvPr id="18435" name="Rectangle 3"/>
          <p:cNvSpPr>
            <a:spLocks noGrp="1" noChangeArrowheads="1"/>
          </p:cNvSpPr>
          <p:nvPr>
            <p:ph type="body" idx="1"/>
          </p:nvPr>
        </p:nvSpPr>
        <p:spPr>
          <a:xfrm>
            <a:off x="1981200" y="1219200"/>
            <a:ext cx="6705600" cy="5334000"/>
          </a:xfrm>
        </p:spPr>
        <p:txBody>
          <a:bodyPr/>
          <a:lstStyle/>
          <a:p>
            <a:pPr>
              <a:buFontTx/>
              <a:buNone/>
            </a:pPr>
            <a:r>
              <a:rPr lang="en-US" u="sng"/>
              <a:t>Scale</a:t>
            </a:r>
          </a:p>
          <a:p>
            <a:pPr>
              <a:buFontTx/>
              <a:buNone/>
            </a:pPr>
            <a:endParaRPr lang="en-US"/>
          </a:p>
        </p:txBody>
      </p:sp>
      <p:pic>
        <p:nvPicPr>
          <p:cNvPr id="18437" name="Picture 5" descr="sca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0"/>
            <a:ext cx="7599363" cy="397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614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Sort Procedure </a:t>
            </a:r>
          </a:p>
        </p:txBody>
      </p:sp>
      <p:sp>
        <p:nvSpPr>
          <p:cNvPr id="124931" name="Rectangle 3"/>
          <p:cNvSpPr>
            <a:spLocks noGrp="1" noChangeArrowheads="1"/>
          </p:cNvSpPr>
          <p:nvPr>
            <p:ph type="body" idx="1"/>
          </p:nvPr>
        </p:nvSpPr>
        <p:spPr>
          <a:xfrm>
            <a:off x="457200" y="1219200"/>
            <a:ext cx="8229600" cy="5334000"/>
          </a:xfrm>
        </p:spPr>
        <p:txBody>
          <a:bodyPr/>
          <a:lstStyle/>
          <a:p>
            <a:pPr>
              <a:buFontTx/>
              <a:buNone/>
            </a:pPr>
            <a:endParaRPr lang="en-US" sz="2400" u="sng" dirty="0"/>
          </a:p>
          <a:p>
            <a:pPr>
              <a:buFontTx/>
              <a:buNone/>
            </a:pPr>
            <a:r>
              <a:rPr lang="en-US" sz="2400" u="sng" dirty="0"/>
              <a:t>Scale</a:t>
            </a:r>
          </a:p>
          <a:p>
            <a:r>
              <a:rPr lang="en-US" sz="2400" dirty="0"/>
              <a:t>Bi-polar </a:t>
            </a:r>
          </a:p>
          <a:p>
            <a:r>
              <a:rPr lang="en-US" sz="2400" dirty="0"/>
              <a:t>e.g. Very Much Disagree to Very Much Agree</a:t>
            </a:r>
          </a:p>
          <a:p>
            <a:pPr>
              <a:buFontTx/>
              <a:buNone/>
            </a:pPr>
            <a:r>
              <a:rPr lang="en-US" sz="2400" dirty="0"/>
              <a:t>	</a:t>
            </a:r>
          </a:p>
          <a:p>
            <a:pPr>
              <a:buFontTx/>
              <a:buNone/>
            </a:pPr>
            <a:r>
              <a:rPr lang="en-US" sz="2400" i="1" dirty="0"/>
              <a:t>				</a:t>
            </a:r>
            <a:r>
              <a:rPr lang="en-US" sz="2400" i="1" dirty="0">
                <a:solidFill>
                  <a:srgbClr val="FF0000"/>
                </a:solidFill>
              </a:rPr>
              <a:t> not</a:t>
            </a:r>
          </a:p>
          <a:p>
            <a:pPr>
              <a:buFontTx/>
              <a:buNone/>
            </a:pPr>
            <a:r>
              <a:rPr lang="en-US" sz="2400" dirty="0"/>
              <a:t>	</a:t>
            </a:r>
            <a:r>
              <a:rPr lang="en-US" sz="2400" i="1" dirty="0"/>
              <a:t>Least Important to Most Important</a:t>
            </a:r>
          </a:p>
        </p:txBody>
      </p:sp>
    </p:spTree>
    <p:extLst>
      <p:ext uri="{BB962C8B-B14F-4D97-AF65-F5344CB8AC3E}">
        <p14:creationId xmlns:p14="http://schemas.microsoft.com/office/powerpoint/2010/main" val="915378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Analysis </a:t>
            </a:r>
          </a:p>
        </p:txBody>
      </p:sp>
      <p:sp>
        <p:nvSpPr>
          <p:cNvPr id="14339" name="Rectangle 3"/>
          <p:cNvSpPr>
            <a:spLocks noGrp="1" noChangeArrowheads="1"/>
          </p:cNvSpPr>
          <p:nvPr>
            <p:ph type="body" idx="1"/>
          </p:nvPr>
        </p:nvSpPr>
        <p:spPr>
          <a:xfrm>
            <a:off x="228600" y="1219200"/>
            <a:ext cx="8915400" cy="5334000"/>
          </a:xfrm>
        </p:spPr>
        <p:txBody>
          <a:bodyPr/>
          <a:lstStyle/>
          <a:p>
            <a:r>
              <a:rPr lang="en-US" sz="2400" dirty="0"/>
              <a:t>Software:</a:t>
            </a:r>
          </a:p>
          <a:p>
            <a:pPr lvl="1"/>
            <a:r>
              <a:rPr lang="en-US" sz="2400" dirty="0" err="1"/>
              <a:t>PQMethod</a:t>
            </a:r>
            <a:r>
              <a:rPr lang="en-US" sz="2400" dirty="0"/>
              <a:t> </a:t>
            </a:r>
            <a:br>
              <a:rPr lang="en-US" sz="2400" dirty="0"/>
            </a:br>
            <a:r>
              <a:rPr lang="en-US" sz="2400" dirty="0"/>
              <a:t>(free download; DOS program)</a:t>
            </a:r>
          </a:p>
          <a:p>
            <a:pPr lvl="1"/>
            <a:r>
              <a:rPr lang="en-US" sz="2400" dirty="0"/>
              <a:t>PCQ</a:t>
            </a:r>
          </a:p>
          <a:p>
            <a:pPr lvl="1"/>
            <a:r>
              <a:rPr lang="en-US" sz="2400" dirty="0"/>
              <a:t>SPSS / SAS (Factor Analysis)</a:t>
            </a:r>
          </a:p>
          <a:p>
            <a:pPr marL="0" indent="0">
              <a:buNone/>
            </a:pPr>
            <a:r>
              <a:rPr lang="en-US" sz="2400" dirty="0" smtClean="0"/>
              <a:t>	Factor </a:t>
            </a:r>
            <a:r>
              <a:rPr lang="en-US" sz="2400" dirty="0"/>
              <a:t>Analysis</a:t>
            </a:r>
          </a:p>
          <a:p>
            <a:pPr marL="457200" lvl="1" indent="0">
              <a:buNone/>
            </a:pPr>
            <a:r>
              <a:rPr lang="en-US" sz="2400" dirty="0" smtClean="0"/>
              <a:t>		</a:t>
            </a:r>
            <a:r>
              <a:rPr lang="en-US" sz="2000" dirty="0" smtClean="0"/>
              <a:t>Factoring </a:t>
            </a:r>
            <a:r>
              <a:rPr lang="en-US" sz="2000" dirty="0"/>
              <a:t>of correlations between sorts</a:t>
            </a:r>
          </a:p>
          <a:p>
            <a:pPr marL="457200" lvl="1" indent="0">
              <a:buNone/>
            </a:pPr>
            <a:r>
              <a:rPr lang="en-US" sz="2000" dirty="0" smtClean="0"/>
              <a:t>		Rotation </a:t>
            </a:r>
            <a:r>
              <a:rPr lang="en-US" sz="2000" dirty="0"/>
              <a:t>of Factors (Graphical</a:t>
            </a:r>
            <a:r>
              <a:rPr lang="en-US" sz="2000" dirty="0" smtClean="0"/>
              <a:t>), Minimize </a:t>
            </a:r>
            <a:r>
              <a:rPr lang="en-US" sz="2000" dirty="0"/>
              <a:t>mixed loadings</a:t>
            </a:r>
          </a:p>
          <a:p>
            <a:pPr lvl="1">
              <a:buFontTx/>
              <a:buNone/>
            </a:pPr>
            <a:endParaRPr lang="en-US" sz="2400" dirty="0"/>
          </a:p>
        </p:txBody>
      </p:sp>
    </p:spTree>
    <p:extLst>
      <p:ext uri="{BB962C8B-B14F-4D97-AF65-F5344CB8AC3E}">
        <p14:creationId xmlns:p14="http://schemas.microsoft.com/office/powerpoint/2010/main" val="1198602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Results </a:t>
            </a:r>
          </a:p>
        </p:txBody>
      </p:sp>
      <p:sp>
        <p:nvSpPr>
          <p:cNvPr id="20483" name="Rectangle 3"/>
          <p:cNvSpPr>
            <a:spLocks noGrp="1" noChangeArrowheads="1"/>
          </p:cNvSpPr>
          <p:nvPr>
            <p:ph type="body" idx="1"/>
          </p:nvPr>
        </p:nvSpPr>
        <p:spPr>
          <a:xfrm>
            <a:off x="838200" y="1219200"/>
            <a:ext cx="7848600" cy="5334000"/>
          </a:xfrm>
        </p:spPr>
        <p:txBody>
          <a:bodyPr/>
          <a:lstStyle/>
          <a:p>
            <a:r>
              <a:rPr lang="en-US" sz="2400" dirty="0"/>
              <a:t>Factors consisting of people sharing similar views</a:t>
            </a:r>
          </a:p>
          <a:p>
            <a:r>
              <a:rPr lang="en-US" sz="2400" dirty="0"/>
              <a:t>Example</a:t>
            </a:r>
          </a:p>
          <a:p>
            <a:pPr lvl="1">
              <a:buFontTx/>
              <a:buNone/>
            </a:pPr>
            <a:r>
              <a:rPr lang="en-US" sz="2400" dirty="0"/>
              <a:t>	</a:t>
            </a:r>
            <a:r>
              <a:rPr lang="en-US" sz="1800" dirty="0"/>
              <a:t>		          </a:t>
            </a:r>
            <a:r>
              <a:rPr lang="en-US" sz="1800" b="1" dirty="0"/>
              <a:t>Factors</a:t>
            </a:r>
          </a:p>
          <a:p>
            <a:pPr lvl="1">
              <a:buFontTx/>
              <a:buNone/>
            </a:pPr>
            <a:r>
              <a:rPr lang="en-US" sz="1800" b="1" dirty="0"/>
              <a:t>			 1             2              3</a:t>
            </a:r>
          </a:p>
          <a:p>
            <a:pPr lvl="1">
              <a:buFontTx/>
              <a:buNone/>
            </a:pPr>
            <a:r>
              <a:rPr lang="en-US" sz="1800" dirty="0"/>
              <a:t> </a:t>
            </a:r>
            <a:r>
              <a:rPr lang="en-US" sz="1800" b="1" dirty="0"/>
              <a:t>QSORT</a:t>
            </a:r>
          </a:p>
          <a:p>
            <a:pPr lvl="1">
              <a:buFontTx/>
              <a:buNone/>
            </a:pPr>
            <a:r>
              <a:rPr lang="en-US" sz="1800" dirty="0"/>
              <a:t>  1             0.0524     0.0719     0.5113X</a:t>
            </a:r>
          </a:p>
          <a:p>
            <a:pPr lvl="1">
              <a:buFontTx/>
              <a:buNone/>
            </a:pPr>
            <a:r>
              <a:rPr lang="en-US" sz="1800" dirty="0"/>
              <a:t>  2             0.4026X  -0.0551    0.0752 </a:t>
            </a:r>
          </a:p>
          <a:p>
            <a:pPr lvl="1">
              <a:buFontTx/>
              <a:buNone/>
            </a:pPr>
            <a:r>
              <a:rPr lang="en-US" sz="1800" dirty="0"/>
              <a:t>  3            -0.1286     0.9247X  0.3582 </a:t>
            </a:r>
          </a:p>
          <a:p>
            <a:pPr lvl="1">
              <a:buFontTx/>
              <a:buNone/>
            </a:pPr>
            <a:r>
              <a:rPr lang="en-US" sz="1800" dirty="0"/>
              <a:t>  4            -0.0720     0.1966     0.5738X</a:t>
            </a:r>
          </a:p>
          <a:p>
            <a:pPr lvl="1">
              <a:buFontTx/>
              <a:buNone/>
            </a:pPr>
            <a:r>
              <a:rPr lang="en-US" sz="1800" dirty="0"/>
              <a:t>  5             0.0151     0.1267     0.6273X</a:t>
            </a:r>
          </a:p>
          <a:p>
            <a:pPr lvl="1">
              <a:buFontTx/>
              <a:buNone/>
            </a:pPr>
            <a:r>
              <a:rPr lang="en-US" sz="1800" dirty="0"/>
              <a:t>  6             0.1692     0.0241     0.5749X</a:t>
            </a:r>
          </a:p>
          <a:p>
            <a:pPr lvl="1">
              <a:buFontTx/>
              <a:buNone/>
            </a:pPr>
            <a:r>
              <a:rPr lang="en-US" sz="1800" dirty="0"/>
              <a:t>  7             0.1692     0.0129     0.5076X</a:t>
            </a:r>
          </a:p>
          <a:p>
            <a:pPr lvl="1">
              <a:buFontTx/>
              <a:buNone/>
            </a:pPr>
            <a:r>
              <a:rPr lang="en-US" sz="1800" dirty="0"/>
              <a:t>  8             0.7569X   0.0838     0.4651 </a:t>
            </a:r>
          </a:p>
          <a:p>
            <a:pPr lvl="1">
              <a:buFontTx/>
              <a:buNone/>
            </a:pPr>
            <a:r>
              <a:rPr lang="en-US" sz="1800" dirty="0"/>
              <a:t>  9             0.0832     0.0137     0.2976</a:t>
            </a:r>
          </a:p>
        </p:txBody>
      </p:sp>
    </p:spTree>
    <p:extLst>
      <p:ext uri="{BB962C8B-B14F-4D97-AF65-F5344CB8AC3E}">
        <p14:creationId xmlns:p14="http://schemas.microsoft.com/office/powerpoint/2010/main" val="3095126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Results </a:t>
            </a:r>
          </a:p>
        </p:txBody>
      </p:sp>
      <p:sp>
        <p:nvSpPr>
          <p:cNvPr id="20483" name="Rectangle 3"/>
          <p:cNvSpPr>
            <a:spLocks noGrp="1" noChangeArrowheads="1"/>
          </p:cNvSpPr>
          <p:nvPr>
            <p:ph type="body" idx="1"/>
          </p:nvPr>
        </p:nvSpPr>
        <p:spPr>
          <a:xfrm>
            <a:off x="838200" y="1219200"/>
            <a:ext cx="7848600" cy="5334000"/>
          </a:xfrm>
        </p:spPr>
        <p:txBody>
          <a:bodyPr/>
          <a:lstStyle/>
          <a:p>
            <a:r>
              <a:rPr lang="en-US" sz="2400" dirty="0"/>
              <a:t>Factors consisting of people sharing similar views</a:t>
            </a:r>
          </a:p>
          <a:p>
            <a:r>
              <a:rPr lang="en-US" sz="2400" dirty="0"/>
              <a:t>Example</a:t>
            </a:r>
          </a:p>
          <a:p>
            <a:pPr lvl="1">
              <a:buFontTx/>
              <a:buNone/>
            </a:pPr>
            <a:r>
              <a:rPr lang="en-US" sz="2400" dirty="0"/>
              <a:t>	</a:t>
            </a:r>
            <a:r>
              <a:rPr lang="en-US" sz="1800" dirty="0"/>
              <a:t>		          </a:t>
            </a:r>
            <a:r>
              <a:rPr lang="en-US" sz="1800" b="1" dirty="0"/>
              <a:t>Factors</a:t>
            </a:r>
          </a:p>
          <a:p>
            <a:pPr lvl="1">
              <a:buFontTx/>
              <a:buNone/>
            </a:pPr>
            <a:r>
              <a:rPr lang="en-US" sz="1800" b="1" dirty="0"/>
              <a:t>			</a:t>
            </a:r>
            <a:r>
              <a:rPr lang="en-US" sz="2400" b="1" dirty="0"/>
              <a:t> </a:t>
            </a:r>
            <a:r>
              <a:rPr lang="en-US" sz="2400" b="1" dirty="0">
                <a:solidFill>
                  <a:srgbClr val="0033CC"/>
                </a:solidFill>
              </a:rPr>
              <a:t>1</a:t>
            </a:r>
            <a:r>
              <a:rPr lang="en-US" sz="2400" b="1" dirty="0"/>
              <a:t>     </a:t>
            </a:r>
            <a:r>
              <a:rPr lang="en-US" sz="2400" b="1" dirty="0" smtClean="0"/>
              <a:t>  </a:t>
            </a:r>
            <a:r>
              <a:rPr lang="en-US" sz="2400" b="1" dirty="0">
                <a:solidFill>
                  <a:srgbClr val="00B050"/>
                </a:solidFill>
              </a:rPr>
              <a:t>2</a:t>
            </a:r>
            <a:r>
              <a:rPr lang="en-US" sz="2400" b="1" dirty="0"/>
              <a:t>        </a:t>
            </a:r>
            <a:r>
              <a:rPr lang="en-US" sz="2400" b="1" dirty="0" smtClean="0"/>
              <a:t>    </a:t>
            </a:r>
            <a:r>
              <a:rPr lang="en-US" sz="2400" b="1" dirty="0">
                <a:solidFill>
                  <a:srgbClr val="FF0000"/>
                </a:solidFill>
              </a:rPr>
              <a:t>3</a:t>
            </a:r>
          </a:p>
          <a:p>
            <a:pPr lvl="1">
              <a:buFontTx/>
              <a:buNone/>
            </a:pPr>
            <a:r>
              <a:rPr lang="en-US" sz="1800" dirty="0"/>
              <a:t> </a:t>
            </a:r>
            <a:r>
              <a:rPr lang="en-US" sz="1800" b="1" dirty="0"/>
              <a:t>QSORT</a:t>
            </a:r>
          </a:p>
          <a:p>
            <a:pPr lvl="1">
              <a:buFontTx/>
              <a:buNone/>
            </a:pPr>
            <a:r>
              <a:rPr lang="en-US" sz="1800" dirty="0"/>
              <a:t>  </a:t>
            </a:r>
            <a:r>
              <a:rPr lang="en-US" sz="1800" b="1" dirty="0"/>
              <a:t>1 </a:t>
            </a:r>
            <a:r>
              <a:rPr lang="en-US" sz="1800" dirty="0"/>
              <a:t>            0.0524     0.0719     </a:t>
            </a:r>
            <a:r>
              <a:rPr lang="en-US" sz="1800" b="1" dirty="0">
                <a:solidFill>
                  <a:srgbClr val="FF0000"/>
                </a:solidFill>
              </a:rPr>
              <a:t>0.5113X</a:t>
            </a:r>
            <a:endParaRPr lang="en-US" sz="1800" dirty="0">
              <a:solidFill>
                <a:srgbClr val="FF0000"/>
              </a:solidFill>
            </a:endParaRPr>
          </a:p>
          <a:p>
            <a:pPr lvl="1">
              <a:buFontTx/>
              <a:buNone/>
            </a:pPr>
            <a:r>
              <a:rPr lang="en-US" sz="1800" dirty="0"/>
              <a:t>  </a:t>
            </a:r>
            <a:r>
              <a:rPr lang="en-US" sz="1800" b="1" dirty="0"/>
              <a:t>2</a:t>
            </a:r>
            <a:r>
              <a:rPr lang="en-US" sz="1800" dirty="0"/>
              <a:t>            </a:t>
            </a:r>
            <a:r>
              <a:rPr lang="en-US" sz="1800" b="1" dirty="0"/>
              <a:t> </a:t>
            </a:r>
            <a:r>
              <a:rPr lang="en-US" sz="1800" b="1" dirty="0">
                <a:solidFill>
                  <a:srgbClr val="0033CC"/>
                </a:solidFill>
              </a:rPr>
              <a:t>0.4026X</a:t>
            </a:r>
            <a:r>
              <a:rPr lang="en-US" sz="1800" dirty="0"/>
              <a:t>  -0.0551    0.0752 </a:t>
            </a:r>
          </a:p>
          <a:p>
            <a:pPr lvl="1">
              <a:buFontTx/>
              <a:buNone/>
            </a:pPr>
            <a:r>
              <a:rPr lang="en-US" sz="1800" dirty="0"/>
              <a:t>  </a:t>
            </a:r>
            <a:r>
              <a:rPr lang="en-US" sz="1800" b="1" dirty="0"/>
              <a:t>3</a:t>
            </a:r>
            <a:r>
              <a:rPr lang="en-US" sz="1800" dirty="0"/>
              <a:t>            -0.1286     </a:t>
            </a:r>
            <a:r>
              <a:rPr lang="en-US" sz="1800" b="1" dirty="0">
                <a:solidFill>
                  <a:srgbClr val="00B050"/>
                </a:solidFill>
              </a:rPr>
              <a:t>0.9247X</a:t>
            </a:r>
            <a:r>
              <a:rPr lang="en-US" sz="1800" dirty="0"/>
              <a:t>  0.3582 </a:t>
            </a:r>
          </a:p>
          <a:p>
            <a:pPr lvl="1">
              <a:buFontTx/>
              <a:buNone/>
            </a:pPr>
            <a:r>
              <a:rPr lang="en-US" sz="1800" dirty="0"/>
              <a:t>  </a:t>
            </a:r>
            <a:r>
              <a:rPr lang="en-US" sz="1800" b="1" dirty="0"/>
              <a:t>4</a:t>
            </a:r>
            <a:r>
              <a:rPr lang="en-US" sz="1800" dirty="0"/>
              <a:t>            -0.0720     0.1966     </a:t>
            </a:r>
            <a:r>
              <a:rPr lang="en-US" sz="1800" b="1" dirty="0">
                <a:solidFill>
                  <a:srgbClr val="FF0000"/>
                </a:solidFill>
              </a:rPr>
              <a:t>0.5738X</a:t>
            </a:r>
            <a:endParaRPr lang="en-US" sz="1800" dirty="0">
              <a:solidFill>
                <a:srgbClr val="FF0000"/>
              </a:solidFill>
            </a:endParaRPr>
          </a:p>
          <a:p>
            <a:pPr lvl="1">
              <a:buFontTx/>
              <a:buNone/>
            </a:pPr>
            <a:r>
              <a:rPr lang="en-US" sz="1800" dirty="0"/>
              <a:t>  </a:t>
            </a:r>
            <a:r>
              <a:rPr lang="en-US" sz="1800" b="1" dirty="0"/>
              <a:t>5</a:t>
            </a:r>
            <a:r>
              <a:rPr lang="en-US" sz="1800" dirty="0"/>
              <a:t>             0.0151     0.1267     </a:t>
            </a:r>
            <a:r>
              <a:rPr lang="en-US" sz="1800" b="1" dirty="0">
                <a:solidFill>
                  <a:srgbClr val="FF0000"/>
                </a:solidFill>
              </a:rPr>
              <a:t>0.6273X</a:t>
            </a:r>
            <a:endParaRPr lang="en-US" sz="1800" dirty="0">
              <a:solidFill>
                <a:srgbClr val="FF0000"/>
              </a:solidFill>
            </a:endParaRPr>
          </a:p>
          <a:p>
            <a:pPr lvl="1">
              <a:buFontTx/>
              <a:buNone/>
            </a:pPr>
            <a:r>
              <a:rPr lang="en-US" sz="1800" dirty="0"/>
              <a:t>  </a:t>
            </a:r>
            <a:r>
              <a:rPr lang="en-US" sz="1800" b="1" dirty="0"/>
              <a:t>6</a:t>
            </a:r>
            <a:r>
              <a:rPr lang="en-US" sz="1800" dirty="0"/>
              <a:t>             0.1692     0.0241     </a:t>
            </a:r>
            <a:r>
              <a:rPr lang="en-US" sz="1800" b="1" dirty="0">
                <a:solidFill>
                  <a:srgbClr val="FF0000"/>
                </a:solidFill>
              </a:rPr>
              <a:t>0.5749X</a:t>
            </a:r>
            <a:endParaRPr lang="en-US" sz="1800" dirty="0">
              <a:solidFill>
                <a:srgbClr val="FF0000"/>
              </a:solidFill>
            </a:endParaRPr>
          </a:p>
          <a:p>
            <a:pPr lvl="1">
              <a:buFontTx/>
              <a:buNone/>
            </a:pPr>
            <a:r>
              <a:rPr lang="en-US" sz="1800" dirty="0"/>
              <a:t>  </a:t>
            </a:r>
            <a:r>
              <a:rPr lang="en-US" sz="1800" b="1" dirty="0"/>
              <a:t>7</a:t>
            </a:r>
            <a:r>
              <a:rPr lang="en-US" sz="1800" dirty="0"/>
              <a:t>             0.1692     0.0129     </a:t>
            </a:r>
            <a:r>
              <a:rPr lang="en-US" sz="1800" b="1" dirty="0">
                <a:solidFill>
                  <a:srgbClr val="FF0000"/>
                </a:solidFill>
              </a:rPr>
              <a:t>0.5076X</a:t>
            </a:r>
            <a:endParaRPr lang="en-US" sz="1800" dirty="0">
              <a:solidFill>
                <a:srgbClr val="FF0000"/>
              </a:solidFill>
            </a:endParaRPr>
          </a:p>
          <a:p>
            <a:pPr lvl="1">
              <a:buFontTx/>
              <a:buNone/>
            </a:pPr>
            <a:r>
              <a:rPr lang="en-US" sz="1800" dirty="0"/>
              <a:t>  </a:t>
            </a:r>
            <a:r>
              <a:rPr lang="en-US" sz="1800" b="1" dirty="0"/>
              <a:t>8</a:t>
            </a:r>
            <a:r>
              <a:rPr lang="en-US" sz="1800" dirty="0"/>
              <a:t>            </a:t>
            </a:r>
            <a:r>
              <a:rPr lang="en-US" sz="1800" b="1" dirty="0"/>
              <a:t> </a:t>
            </a:r>
            <a:r>
              <a:rPr lang="en-US" sz="1800" b="1" dirty="0">
                <a:solidFill>
                  <a:srgbClr val="0033CC"/>
                </a:solidFill>
              </a:rPr>
              <a:t>0.7569X</a:t>
            </a:r>
            <a:r>
              <a:rPr lang="en-US" sz="1800" dirty="0"/>
              <a:t>   0.0838     0.4651 </a:t>
            </a:r>
          </a:p>
          <a:p>
            <a:pPr lvl="1">
              <a:buFontTx/>
              <a:buNone/>
            </a:pPr>
            <a:r>
              <a:rPr lang="en-US" sz="1800" dirty="0"/>
              <a:t>  </a:t>
            </a:r>
            <a:r>
              <a:rPr lang="en-US" sz="1800" b="1" dirty="0"/>
              <a:t>9</a:t>
            </a:r>
            <a:r>
              <a:rPr lang="en-US" sz="1800" dirty="0"/>
              <a:t>             0.0832     0.0137     0.2976</a:t>
            </a:r>
          </a:p>
        </p:txBody>
      </p:sp>
    </p:spTree>
    <p:extLst>
      <p:ext uri="{BB962C8B-B14F-4D97-AF65-F5344CB8AC3E}">
        <p14:creationId xmlns:p14="http://schemas.microsoft.com/office/powerpoint/2010/main" val="3484923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Bijan\Desktop\Q\New folder\G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048892"/>
            <a:ext cx="7315200" cy="341245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Bijan\Desktop\Q\New folder\C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7924800" cy="2896492"/>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1295400" y="2057400"/>
            <a:ext cx="35814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343297" y="4648200"/>
            <a:ext cx="35814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63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5400000" flipH="1" flipV="1">
            <a:off x="723900" y="3467100"/>
            <a:ext cx="5257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1219200" y="4495800"/>
            <a:ext cx="59436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352800" y="40386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95600" y="3810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F1</a:t>
            </a:r>
            <a:endParaRPr lang="en-US" b="1" dirty="0">
              <a:solidFill>
                <a:srgbClr val="FF0000"/>
              </a:solidFill>
            </a:endParaRPr>
          </a:p>
        </p:txBody>
      </p:sp>
      <p:sp>
        <p:nvSpPr>
          <p:cNvPr id="9" name="Rectangle 8"/>
          <p:cNvSpPr/>
          <p:nvPr/>
        </p:nvSpPr>
        <p:spPr>
          <a:xfrm>
            <a:off x="7391400" y="42672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F2</a:t>
            </a:r>
            <a:endParaRPr lang="en-US" b="1" dirty="0">
              <a:solidFill>
                <a:srgbClr val="FF0000"/>
              </a:solidFill>
            </a:endParaRPr>
          </a:p>
        </p:txBody>
      </p:sp>
      <p:cxnSp>
        <p:nvCxnSpPr>
          <p:cNvPr id="12" name="Straight Connector 11"/>
          <p:cNvCxnSpPr/>
          <p:nvPr/>
        </p:nvCxnSpPr>
        <p:spPr>
          <a:xfrm rot="10800000">
            <a:off x="3352800" y="2438399"/>
            <a:ext cx="2286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686300" y="3467100"/>
            <a:ext cx="1905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3352802" y="4495800"/>
            <a:ext cx="2285999" cy="1"/>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2324101" y="3467099"/>
            <a:ext cx="2057402" cy="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129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right)">
                                      <p:cBhvr>
                                        <p:cTn id="12" dur="1000"/>
                                        <p:tgtEl>
                                          <p:spTgt spid="12"/>
                                        </p:tgtEl>
                                      </p:cBhvr>
                                    </p:animEffect>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down)">
                                      <p:cBhvr>
                                        <p:cTn id="16" dur="10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up)">
                                      <p:cBhvr>
                                        <p:cTn id="21" dur="1000"/>
                                        <p:tgtEl>
                                          <p:spTgt spid="14"/>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5400000" flipH="1" flipV="1">
            <a:off x="723900" y="3467100"/>
            <a:ext cx="5257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1219200" y="4495800"/>
            <a:ext cx="59436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352800" y="40386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895600" y="3810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sp>
        <p:nvSpPr>
          <p:cNvPr id="7" name="Rectangle 6"/>
          <p:cNvSpPr/>
          <p:nvPr/>
        </p:nvSpPr>
        <p:spPr>
          <a:xfrm>
            <a:off x="7391400" y="42672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F2</a:t>
            </a:r>
          </a:p>
        </p:txBody>
      </p:sp>
      <p:cxnSp>
        <p:nvCxnSpPr>
          <p:cNvPr id="9" name="Straight Connector 8"/>
          <p:cNvCxnSpPr/>
          <p:nvPr/>
        </p:nvCxnSpPr>
        <p:spPr>
          <a:xfrm rot="16200000" flipH="1">
            <a:off x="2324101" y="3467099"/>
            <a:ext cx="2057402" cy="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352802" y="4495800"/>
            <a:ext cx="2285999" cy="1"/>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3111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685800" y="3276600"/>
            <a:ext cx="5181600" cy="457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1143000" y="3962400"/>
            <a:ext cx="60198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rot="21174722">
            <a:off x="3352800" y="393593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1129114">
            <a:off x="2590800" y="4572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sp>
        <p:nvSpPr>
          <p:cNvPr id="7" name="Rectangle 6"/>
          <p:cNvSpPr/>
          <p:nvPr/>
        </p:nvSpPr>
        <p:spPr>
          <a:xfrm rot="20917132">
            <a:off x="7391400" y="37338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F2</a:t>
            </a:r>
          </a:p>
        </p:txBody>
      </p:sp>
      <p:cxnSp>
        <p:nvCxnSpPr>
          <p:cNvPr id="9" name="Straight Connector 8"/>
          <p:cNvCxnSpPr/>
          <p:nvPr/>
        </p:nvCxnSpPr>
        <p:spPr>
          <a:xfrm rot="16200000" flipH="1">
            <a:off x="2247901" y="3390899"/>
            <a:ext cx="2057402" cy="15240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flipV="1">
            <a:off x="3352804" y="4190999"/>
            <a:ext cx="2285997" cy="304801"/>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7865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647700" y="2933700"/>
            <a:ext cx="5105400" cy="1066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1143000" y="3657600"/>
            <a:ext cx="6019800" cy="1219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rot="20918979">
            <a:off x="3352800" y="393593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0723999">
            <a:off x="2057400" y="5334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sp>
        <p:nvSpPr>
          <p:cNvPr id="14" name="Rectangle 13"/>
          <p:cNvSpPr/>
          <p:nvPr/>
        </p:nvSpPr>
        <p:spPr>
          <a:xfrm rot="20766682">
            <a:off x="7315200" y="342900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F2</a:t>
            </a:r>
          </a:p>
        </p:txBody>
      </p:sp>
      <p:cxnSp>
        <p:nvCxnSpPr>
          <p:cNvPr id="16" name="Straight Connector 15"/>
          <p:cNvCxnSpPr/>
          <p:nvPr/>
        </p:nvCxnSpPr>
        <p:spPr>
          <a:xfrm rot="16200000" flipH="1">
            <a:off x="2171701" y="3314699"/>
            <a:ext cx="1981202" cy="38100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3352805" y="4038598"/>
            <a:ext cx="2209796" cy="457201"/>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41418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533400" y="2590800"/>
            <a:ext cx="4953000" cy="1905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1143000" y="3200400"/>
            <a:ext cx="5715000" cy="2133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rot="20241867">
            <a:off x="3282427" y="389202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0228919">
            <a:off x="1392791" y="739132"/>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sp>
        <p:nvSpPr>
          <p:cNvPr id="14" name="Rectangle 13"/>
          <p:cNvSpPr/>
          <p:nvPr/>
        </p:nvSpPr>
        <p:spPr>
          <a:xfrm rot="20184017">
            <a:off x="6955187" y="2866780"/>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F2</a:t>
            </a:r>
          </a:p>
        </p:txBody>
      </p:sp>
      <p:cxnSp>
        <p:nvCxnSpPr>
          <p:cNvPr id="16" name="Straight Connector 15"/>
          <p:cNvCxnSpPr/>
          <p:nvPr/>
        </p:nvCxnSpPr>
        <p:spPr>
          <a:xfrm rot="16200000" flipH="1">
            <a:off x="2057401" y="3200399"/>
            <a:ext cx="1905002" cy="68580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3352806" y="3733799"/>
            <a:ext cx="2057395" cy="761999"/>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9305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876300" y="2400300"/>
            <a:ext cx="4267200" cy="3124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2286000" y="1981200"/>
            <a:ext cx="4343400" cy="3352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rot="19438203">
            <a:off x="3214936" y="3900736"/>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19587942">
            <a:off x="757410" y="1488504"/>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sp>
        <p:nvSpPr>
          <p:cNvPr id="8" name="Rectangle 7"/>
          <p:cNvSpPr/>
          <p:nvPr/>
        </p:nvSpPr>
        <p:spPr>
          <a:xfrm rot="19325958">
            <a:off x="6781200" y="1628915"/>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فاکتور دو</a:t>
            </a:r>
            <a:endParaRPr lang="en-US" b="1" dirty="0">
              <a:solidFill>
                <a:srgbClr val="FF0000"/>
              </a:solidFill>
            </a:endParaRPr>
          </a:p>
        </p:txBody>
      </p:sp>
      <p:cxnSp>
        <p:nvCxnSpPr>
          <p:cNvPr id="10" name="Straight Connector 9"/>
          <p:cNvCxnSpPr/>
          <p:nvPr/>
        </p:nvCxnSpPr>
        <p:spPr>
          <a:xfrm rot="16200000" flipH="1">
            <a:off x="1981201" y="3124199"/>
            <a:ext cx="1600202" cy="114300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V="1">
            <a:off x="3352806" y="3200400"/>
            <a:ext cx="1676395" cy="1295400"/>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172200" y="4419600"/>
            <a:ext cx="2209800" cy="461665"/>
          </a:xfrm>
          <a:prstGeom prst="rect">
            <a:avLst/>
          </a:prstGeom>
          <a:noFill/>
        </p:spPr>
        <p:txBody>
          <a:bodyPr wrap="square" rtlCol="0">
            <a:spAutoFit/>
          </a:bodyPr>
          <a:lstStyle/>
          <a:p>
            <a:r>
              <a:rPr lang="en-US" sz="2400" b="1" dirty="0" smtClean="0">
                <a:solidFill>
                  <a:srgbClr val="00B050"/>
                </a:solidFill>
              </a:rPr>
              <a:t>Rotation</a:t>
            </a:r>
            <a:endParaRPr lang="en-US" sz="2400" b="1" dirty="0">
              <a:solidFill>
                <a:srgbClr val="00B050"/>
              </a:solidFill>
            </a:endParaRPr>
          </a:p>
        </p:txBody>
      </p:sp>
      <p:cxnSp>
        <p:nvCxnSpPr>
          <p:cNvPr id="20" name="Straight Arrow Connector 19"/>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4211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876300" y="2400300"/>
            <a:ext cx="4267200" cy="3124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2286000" y="1981200"/>
            <a:ext cx="4343400" cy="3352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rot="19587942">
            <a:off x="757410" y="1488504"/>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cxnSp>
        <p:nvCxnSpPr>
          <p:cNvPr id="10" name="Straight Connector 9"/>
          <p:cNvCxnSpPr/>
          <p:nvPr/>
        </p:nvCxnSpPr>
        <p:spPr>
          <a:xfrm rot="16200000" flipH="1">
            <a:off x="3162301" y="4305299"/>
            <a:ext cx="228602" cy="152404"/>
          </a:xfrm>
          <a:prstGeom prst="line">
            <a:avLst/>
          </a:prstGeom>
          <a:ln w="1270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V="1">
            <a:off x="3352808" y="2590800"/>
            <a:ext cx="2438393" cy="1905000"/>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rot="19325958">
            <a:off x="6781200" y="1628915"/>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فاکتور دو</a:t>
            </a:r>
            <a:endParaRPr lang="en-US" b="1" dirty="0">
              <a:solidFill>
                <a:srgbClr val="FF0000"/>
              </a:solidFill>
            </a:endParaRPr>
          </a:p>
        </p:txBody>
      </p:sp>
      <p:cxnSp>
        <p:nvCxnSpPr>
          <p:cNvPr id="21" name="Straight Arrow Connector 20"/>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flipV="1">
            <a:off x="3200400" y="2362200"/>
            <a:ext cx="2438400" cy="1905000"/>
          </a:xfrm>
          <a:prstGeom prst="line">
            <a:avLst/>
          </a:prstGeom>
          <a:ln w="31750">
            <a:solidFill>
              <a:srgbClr val="00B05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5600700" y="2400300"/>
            <a:ext cx="228600" cy="152400"/>
          </a:xfrm>
          <a:prstGeom prst="line">
            <a:avLst/>
          </a:prstGeom>
          <a:ln w="31750">
            <a:solidFill>
              <a:srgbClr val="00B05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68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500"/>
                                        <p:tgtEl>
                                          <p:spTgt spid="1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up)">
                                      <p:cBhvr>
                                        <p:cTn id="16" dur="500"/>
                                        <p:tgtEl>
                                          <p:spTgt spid="14"/>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876300" y="2400300"/>
            <a:ext cx="4267200" cy="3124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2286000" y="1981200"/>
            <a:ext cx="4343400" cy="3352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rot="19587942">
            <a:off x="757410" y="1488504"/>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F1</a:t>
            </a:r>
          </a:p>
        </p:txBody>
      </p:sp>
      <p:cxnSp>
        <p:nvCxnSpPr>
          <p:cNvPr id="10" name="Straight Connector 9"/>
          <p:cNvCxnSpPr/>
          <p:nvPr/>
        </p:nvCxnSpPr>
        <p:spPr>
          <a:xfrm rot="16200000" flipH="1">
            <a:off x="3162301" y="4305299"/>
            <a:ext cx="228602" cy="15240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V="1">
            <a:off x="3352808" y="2590800"/>
            <a:ext cx="2438393" cy="1905000"/>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828799" y="3124201"/>
            <a:ext cx="1676400" cy="1219198"/>
          </a:xfrm>
          <a:prstGeom prst="line">
            <a:avLst/>
          </a:prstGeom>
          <a:ln w="38100">
            <a:solidFill>
              <a:srgbClr val="000099"/>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19325958">
            <a:off x="6781200" y="1628915"/>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فاکتور دو</a:t>
            </a:r>
            <a:endParaRPr lang="en-US" b="1" dirty="0">
              <a:solidFill>
                <a:srgbClr val="FF0000"/>
              </a:solidFill>
            </a:endParaRPr>
          </a:p>
        </p:txBody>
      </p:sp>
      <p:cxnSp>
        <p:nvCxnSpPr>
          <p:cNvPr id="15" name="Straight Connector 14"/>
          <p:cNvCxnSpPr/>
          <p:nvPr/>
        </p:nvCxnSpPr>
        <p:spPr>
          <a:xfrm rot="10800000" flipV="1">
            <a:off x="3505200" y="3276600"/>
            <a:ext cx="1676395" cy="1295400"/>
          </a:xfrm>
          <a:prstGeom prst="line">
            <a:avLst/>
          </a:prstGeom>
          <a:ln w="38100">
            <a:solidFill>
              <a:srgbClr val="000099"/>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562600" y="5257800"/>
            <a:ext cx="3352800" cy="461665"/>
          </a:xfrm>
          <a:prstGeom prst="rect">
            <a:avLst/>
          </a:prstGeom>
          <a:noFill/>
        </p:spPr>
        <p:txBody>
          <a:bodyPr wrap="square" rtlCol="0">
            <a:spAutoFit/>
          </a:bodyPr>
          <a:lstStyle/>
          <a:p>
            <a:r>
              <a:rPr lang="fa-IR" sz="2400" b="1" dirty="0" smtClean="0"/>
              <a:t>مقایسه قبل و بعد از چرخش</a:t>
            </a:r>
            <a:endParaRPr lang="en-US" sz="2400" b="1" dirty="0"/>
          </a:p>
        </p:txBody>
      </p:sp>
    </p:spTree>
    <p:extLst>
      <p:ext uri="{BB962C8B-B14F-4D97-AF65-F5344CB8AC3E}">
        <p14:creationId xmlns:p14="http://schemas.microsoft.com/office/powerpoint/2010/main" val="349604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94402" y="228600"/>
            <a:ext cx="7411398" cy="6477000"/>
          </a:xfrm>
          <a:prstGeom prst="rect">
            <a:avLst/>
          </a:prstGeom>
          <a:noFill/>
          <a:ln w="9525">
            <a:noFill/>
            <a:miter lim="800000"/>
            <a:headEnd/>
            <a:tailEnd/>
          </a:ln>
          <a:effectLst/>
        </p:spPr>
      </p:pic>
      <p:cxnSp>
        <p:nvCxnSpPr>
          <p:cNvPr id="3" name="Straight Arrow Connector 2"/>
          <p:cNvCxnSpPr/>
          <p:nvPr/>
        </p:nvCxnSpPr>
        <p:spPr>
          <a:xfrm rot="16200000" flipV="1">
            <a:off x="876300" y="2400300"/>
            <a:ext cx="4267200" cy="3124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V="1">
            <a:off x="2286000" y="1981200"/>
            <a:ext cx="4343400" cy="3352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rot="19587942">
            <a:off x="757410" y="1488504"/>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PBC</a:t>
            </a:r>
            <a:endParaRPr lang="en-US" b="1" dirty="0">
              <a:solidFill>
                <a:srgbClr val="FF0000"/>
              </a:solidFill>
            </a:endParaRPr>
          </a:p>
        </p:txBody>
      </p:sp>
      <p:cxnSp>
        <p:nvCxnSpPr>
          <p:cNvPr id="10" name="Straight Connector 9"/>
          <p:cNvCxnSpPr/>
          <p:nvPr/>
        </p:nvCxnSpPr>
        <p:spPr>
          <a:xfrm rot="16200000" flipH="1">
            <a:off x="3162301" y="4305299"/>
            <a:ext cx="228602" cy="152404"/>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V="1">
            <a:off x="3352808" y="2590800"/>
            <a:ext cx="2438393" cy="1905000"/>
          </a:xfrm>
          <a:prstGeom prst="line">
            <a:avLst/>
          </a:prstGeom>
          <a:ln w="127000">
            <a:solidFill>
              <a:srgbClr val="000099"/>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19325958">
            <a:off x="6781200" y="1628915"/>
            <a:ext cx="10668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70C0"/>
                </a:solidFill>
              </a:rPr>
              <a:t>Norm</a:t>
            </a:r>
            <a:endParaRPr lang="en-US" b="1" dirty="0">
              <a:solidFill>
                <a:srgbClr val="0070C0"/>
              </a:solidFill>
            </a:endParaRPr>
          </a:p>
        </p:txBody>
      </p:sp>
      <p:cxnSp>
        <p:nvCxnSpPr>
          <p:cNvPr id="19" name="Straight Arrow Connector 18"/>
          <p:cNvCxnSpPr/>
          <p:nvPr/>
        </p:nvCxnSpPr>
        <p:spPr>
          <a:xfrm flipV="1">
            <a:off x="3352800" y="2438400"/>
            <a:ext cx="2209800" cy="2057400"/>
          </a:xfrm>
          <a:prstGeom prst="straightConnector1">
            <a:avLst/>
          </a:prstGeom>
          <a:ln w="222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533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533400" y="0"/>
            <a:ext cx="8229600" cy="838200"/>
          </a:xfrm>
        </p:spPr>
        <p:txBody>
          <a:bodyPr/>
          <a:lstStyle/>
          <a:p>
            <a:r>
              <a:rPr lang="en-US"/>
              <a:t>Interpretation </a:t>
            </a:r>
          </a:p>
        </p:txBody>
      </p:sp>
      <p:sp>
        <p:nvSpPr>
          <p:cNvPr id="126979" name="Rectangle 3"/>
          <p:cNvSpPr>
            <a:spLocks noGrp="1" noChangeArrowheads="1"/>
          </p:cNvSpPr>
          <p:nvPr>
            <p:ph type="body" idx="1"/>
          </p:nvPr>
        </p:nvSpPr>
        <p:spPr>
          <a:xfrm>
            <a:off x="304800" y="762000"/>
            <a:ext cx="8839200" cy="5638800"/>
          </a:xfrm>
        </p:spPr>
        <p:txBody>
          <a:bodyPr/>
          <a:lstStyle/>
          <a:p>
            <a:pPr>
              <a:lnSpc>
                <a:spcPct val="80000"/>
              </a:lnSpc>
              <a:buFontTx/>
              <a:buNone/>
            </a:pPr>
            <a:r>
              <a:rPr lang="en-US" sz="1600" b="1"/>
              <a:t>Factor 1 – Student Development</a:t>
            </a:r>
            <a:endParaRPr lang="en-US" sz="1600" u="sng"/>
          </a:p>
          <a:p>
            <a:pPr>
              <a:lnSpc>
                <a:spcPct val="80000"/>
              </a:lnSpc>
              <a:buFontTx/>
              <a:buNone/>
            </a:pPr>
            <a:r>
              <a:rPr lang="en-US" sz="1600" u="sng"/>
              <a:t>-5</a:t>
            </a:r>
            <a:r>
              <a:rPr lang="en-US" sz="1600"/>
              <a:t>	   </a:t>
            </a:r>
            <a:r>
              <a:rPr lang="en-US" sz="1600" u="sng"/>
              <a:t>-4</a:t>
            </a:r>
            <a:r>
              <a:rPr lang="en-US" sz="1600"/>
              <a:t>	  </a:t>
            </a:r>
            <a:r>
              <a:rPr lang="en-US" sz="1600" u="sng"/>
              <a:t>-3</a:t>
            </a:r>
            <a:r>
              <a:rPr lang="en-US" sz="1600"/>
              <a:t>	</a:t>
            </a:r>
            <a:r>
              <a:rPr lang="en-US" sz="1600" u="sng"/>
              <a:t>-2</a:t>
            </a:r>
            <a:r>
              <a:rPr lang="en-US" sz="1600"/>
              <a:t>	</a:t>
            </a:r>
            <a:r>
              <a:rPr lang="en-US" sz="1600" u="sng"/>
              <a:t>-1</a:t>
            </a:r>
            <a:r>
              <a:rPr lang="en-US" sz="1600"/>
              <a:t>	</a:t>
            </a:r>
            <a:r>
              <a:rPr lang="en-US" sz="1600" u="sng"/>
              <a:t>0</a:t>
            </a:r>
            <a:r>
              <a:rPr lang="en-US" sz="1600"/>
              <a:t>	</a:t>
            </a:r>
            <a:r>
              <a:rPr lang="en-US" sz="1600" u="sng"/>
              <a:t>+1</a:t>
            </a:r>
            <a:r>
              <a:rPr lang="en-US" sz="1600"/>
              <a:t>	</a:t>
            </a:r>
            <a:r>
              <a:rPr lang="en-US" sz="1600" u="sng"/>
              <a:t>+2</a:t>
            </a:r>
            <a:r>
              <a:rPr lang="en-US" sz="1600"/>
              <a:t>	</a:t>
            </a:r>
            <a:r>
              <a:rPr lang="en-US" sz="1600" u="sng"/>
              <a:t>+3</a:t>
            </a:r>
            <a:r>
              <a:rPr lang="en-US" sz="1600"/>
              <a:t>	</a:t>
            </a:r>
            <a:r>
              <a:rPr lang="en-US" sz="1600" u="sng"/>
              <a:t>+4</a:t>
            </a:r>
            <a:r>
              <a:rPr lang="en-US" sz="1600"/>
              <a:t>	</a:t>
            </a:r>
            <a:r>
              <a:rPr lang="en-US" sz="1600" u="sng"/>
              <a:t>+5</a:t>
            </a:r>
            <a:endParaRPr lang="en-US" sz="1600"/>
          </a:p>
          <a:p>
            <a:pPr>
              <a:lnSpc>
                <a:spcPct val="80000"/>
              </a:lnSpc>
              <a:buFontTx/>
              <a:buNone/>
            </a:pPr>
            <a:r>
              <a:rPr lang="en-US" sz="1600"/>
              <a:t>20	   5	   9	4	32	2	1	15	14	17	18</a:t>
            </a:r>
          </a:p>
          <a:p>
            <a:pPr>
              <a:lnSpc>
                <a:spcPct val="80000"/>
              </a:lnSpc>
              <a:buFontTx/>
              <a:buNone/>
            </a:pPr>
            <a:r>
              <a:rPr lang="en-US" sz="1600"/>
              <a:t>	   6 	  13	24	38	3	30	29	37	31</a:t>
            </a:r>
          </a:p>
          <a:p>
            <a:pPr>
              <a:lnSpc>
                <a:spcPct val="80000"/>
              </a:lnSpc>
              <a:buFontTx/>
              <a:buNone/>
            </a:pPr>
            <a:r>
              <a:rPr lang="en-US" sz="1600"/>
              <a:t>		  11	19	34	22	39	35	10</a:t>
            </a:r>
          </a:p>
          <a:p>
            <a:pPr>
              <a:lnSpc>
                <a:spcPct val="80000"/>
              </a:lnSpc>
              <a:buFontTx/>
              <a:buNone/>
            </a:pPr>
            <a:r>
              <a:rPr lang="en-US" sz="1600"/>
              <a:t>			27	36	26	8	21</a:t>
            </a:r>
          </a:p>
          <a:p>
            <a:pPr>
              <a:lnSpc>
                <a:spcPct val="80000"/>
              </a:lnSpc>
              <a:buFontTx/>
              <a:buNone/>
            </a:pPr>
            <a:r>
              <a:rPr lang="en-US" sz="1600"/>
              <a:t>				16	28	23</a:t>
            </a:r>
          </a:p>
          <a:p>
            <a:pPr>
              <a:lnSpc>
                <a:spcPct val="80000"/>
              </a:lnSpc>
              <a:buFontTx/>
              <a:buNone/>
            </a:pPr>
            <a:r>
              <a:rPr lang="en-US" sz="1600"/>
              <a:t>				33	40	7</a:t>
            </a:r>
          </a:p>
          <a:p>
            <a:pPr>
              <a:lnSpc>
                <a:spcPct val="80000"/>
              </a:lnSpc>
              <a:buFontTx/>
              <a:buNone/>
            </a:pPr>
            <a:r>
              <a:rPr lang="en-US" sz="1600"/>
              <a:t>					25</a:t>
            </a:r>
          </a:p>
          <a:p>
            <a:pPr>
              <a:lnSpc>
                <a:spcPct val="80000"/>
              </a:lnSpc>
              <a:buFontTx/>
              <a:buNone/>
            </a:pPr>
            <a:r>
              <a:rPr lang="en-US" sz="1600"/>
              <a:t>					12</a:t>
            </a:r>
          </a:p>
          <a:p>
            <a:pPr>
              <a:lnSpc>
                <a:spcPct val="80000"/>
              </a:lnSpc>
              <a:buFontTx/>
              <a:buNone/>
            </a:pPr>
            <a:r>
              <a:rPr lang="en-US" sz="1600" u="sng"/>
              <a:t>Agree</a:t>
            </a:r>
            <a:endParaRPr lang="en-US" sz="1600"/>
          </a:p>
          <a:p>
            <a:pPr>
              <a:lnSpc>
                <a:spcPct val="80000"/>
              </a:lnSpc>
              <a:buFontTx/>
              <a:buNone/>
            </a:pPr>
            <a:r>
              <a:rPr lang="en-US" sz="1600"/>
              <a:t>18. The total amount of material covered in the course was reasonable.</a:t>
            </a:r>
          </a:p>
          <a:p>
            <a:pPr>
              <a:lnSpc>
                <a:spcPct val="80000"/>
              </a:lnSpc>
              <a:buFontTx/>
              <a:buNone/>
            </a:pPr>
            <a:r>
              <a:rPr lang="en-US" sz="1600"/>
              <a:t>17. I feel that I performed up to my potential in this course.	</a:t>
            </a:r>
          </a:p>
          <a:p>
            <a:pPr>
              <a:lnSpc>
                <a:spcPct val="80000"/>
              </a:lnSpc>
              <a:buFontTx/>
              <a:buNone/>
            </a:pPr>
            <a:r>
              <a:rPr lang="en-US" sz="1600"/>
              <a:t>31. I learned a lot in this course.	</a:t>
            </a:r>
            <a:endParaRPr lang="en-US" sz="1600" u="sng"/>
          </a:p>
          <a:p>
            <a:pPr>
              <a:lnSpc>
                <a:spcPct val="80000"/>
              </a:lnSpc>
              <a:buFontTx/>
              <a:buNone/>
            </a:pPr>
            <a:r>
              <a:rPr lang="en-US" sz="1600" u="sng"/>
              <a:t>Disagree </a:t>
            </a:r>
            <a:endParaRPr lang="en-US" sz="1600"/>
          </a:p>
          <a:p>
            <a:pPr>
              <a:lnSpc>
                <a:spcPct val="80000"/>
              </a:lnSpc>
              <a:buFontTx/>
              <a:buNone/>
            </a:pPr>
            <a:r>
              <a:rPr lang="en-US" sz="1600"/>
              <a:t>20. Overall, I would rate the textbook/readings as excellent.</a:t>
            </a:r>
          </a:p>
          <a:p>
            <a:pPr>
              <a:lnSpc>
                <a:spcPct val="80000"/>
              </a:lnSpc>
              <a:buFontTx/>
              <a:buNone/>
            </a:pPr>
            <a:r>
              <a:rPr lang="en-US" sz="1600"/>
              <a:t>5. Course assignments were interesting and stimulating.	</a:t>
            </a:r>
          </a:p>
          <a:p>
            <a:pPr>
              <a:lnSpc>
                <a:spcPct val="80000"/>
              </a:lnSpc>
              <a:buFontTx/>
              <a:buNone/>
            </a:pPr>
            <a:r>
              <a:rPr lang="en-US" sz="1600"/>
              <a:t>6. Course assignments helped in learning the subject matter.</a:t>
            </a:r>
          </a:p>
          <a:p>
            <a:pPr>
              <a:lnSpc>
                <a:spcPct val="80000"/>
              </a:lnSpc>
              <a:buFontTx/>
              <a:buNone/>
            </a:pPr>
            <a:endParaRPr lang="en-US" sz="1600"/>
          </a:p>
          <a:p>
            <a:pPr>
              <a:lnSpc>
                <a:spcPct val="80000"/>
              </a:lnSpc>
              <a:buFontTx/>
              <a:buNone/>
            </a:pPr>
            <a:r>
              <a:rPr lang="en-US" sz="1600"/>
              <a:t>Factor 1 (2 students) can be defined as a positive view towards individual development while dismissing the effect of accompanying learning materials.  The persons on this factor can be portrayed as students who are very satisfied with their own performance in the class.</a:t>
            </a:r>
          </a:p>
        </p:txBody>
      </p:sp>
    </p:spTree>
    <p:extLst>
      <p:ext uri="{BB962C8B-B14F-4D97-AF65-F5344CB8AC3E}">
        <p14:creationId xmlns:p14="http://schemas.microsoft.com/office/powerpoint/2010/main" val="3210349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Bijan\Desktop\Q\New folder\Q.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90600"/>
            <a:ext cx="8991600" cy="449580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1295400" y="3238500"/>
            <a:ext cx="35814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63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457200" y="0"/>
            <a:ext cx="8229600" cy="792163"/>
          </a:xfrm>
        </p:spPr>
        <p:txBody>
          <a:bodyPr/>
          <a:lstStyle/>
          <a:p>
            <a:r>
              <a:rPr lang="en-US"/>
              <a:t>Interpretation </a:t>
            </a:r>
          </a:p>
        </p:txBody>
      </p:sp>
      <p:sp>
        <p:nvSpPr>
          <p:cNvPr id="128003" name="Rectangle 3"/>
          <p:cNvSpPr>
            <a:spLocks noGrp="1" noChangeArrowheads="1"/>
          </p:cNvSpPr>
          <p:nvPr>
            <p:ph type="body" idx="1"/>
          </p:nvPr>
        </p:nvSpPr>
        <p:spPr>
          <a:xfrm>
            <a:off x="304800" y="762000"/>
            <a:ext cx="8839200" cy="6096000"/>
          </a:xfrm>
        </p:spPr>
        <p:txBody>
          <a:bodyPr/>
          <a:lstStyle/>
          <a:p>
            <a:pPr>
              <a:lnSpc>
                <a:spcPct val="80000"/>
              </a:lnSpc>
              <a:buFontTx/>
              <a:buNone/>
            </a:pPr>
            <a:r>
              <a:rPr lang="en-US" sz="1800" b="1"/>
              <a:t>Factor 2 – Course Structure</a:t>
            </a:r>
            <a:endParaRPr lang="en-US" sz="1800" u="sng"/>
          </a:p>
          <a:p>
            <a:pPr>
              <a:lnSpc>
                <a:spcPct val="80000"/>
              </a:lnSpc>
              <a:buFontTx/>
              <a:buNone/>
            </a:pPr>
            <a:r>
              <a:rPr lang="en-US" sz="1800" u="sng"/>
              <a:t>-5</a:t>
            </a:r>
            <a:r>
              <a:rPr lang="en-US" sz="1800"/>
              <a:t>	   </a:t>
            </a:r>
            <a:r>
              <a:rPr lang="en-US" sz="1800" u="sng"/>
              <a:t>-4</a:t>
            </a:r>
            <a:r>
              <a:rPr lang="en-US" sz="1800"/>
              <a:t>	   </a:t>
            </a:r>
            <a:r>
              <a:rPr lang="en-US" sz="1800" u="sng"/>
              <a:t>-3</a:t>
            </a:r>
            <a:r>
              <a:rPr lang="en-US" sz="1800"/>
              <a:t>	</a:t>
            </a:r>
            <a:r>
              <a:rPr lang="en-US" sz="1800" u="sng"/>
              <a:t>-2</a:t>
            </a:r>
            <a:r>
              <a:rPr lang="en-US" sz="1800"/>
              <a:t>	</a:t>
            </a:r>
            <a:r>
              <a:rPr lang="en-US" sz="1800" u="sng"/>
              <a:t>-1</a:t>
            </a:r>
            <a:r>
              <a:rPr lang="en-US" sz="1800"/>
              <a:t>	</a:t>
            </a:r>
            <a:r>
              <a:rPr lang="en-US" sz="1800" u="sng"/>
              <a:t>0</a:t>
            </a:r>
            <a:r>
              <a:rPr lang="en-US" sz="1800"/>
              <a:t>	</a:t>
            </a:r>
            <a:r>
              <a:rPr lang="en-US" sz="1800" u="sng"/>
              <a:t>+1</a:t>
            </a:r>
            <a:r>
              <a:rPr lang="en-US" sz="1800"/>
              <a:t>	</a:t>
            </a:r>
            <a:r>
              <a:rPr lang="en-US" sz="1800" u="sng"/>
              <a:t>+2</a:t>
            </a:r>
            <a:r>
              <a:rPr lang="en-US" sz="1800"/>
              <a:t>	</a:t>
            </a:r>
            <a:r>
              <a:rPr lang="en-US" sz="1800" u="sng"/>
              <a:t>+3</a:t>
            </a:r>
            <a:r>
              <a:rPr lang="en-US" sz="1800"/>
              <a:t>	</a:t>
            </a:r>
            <a:r>
              <a:rPr lang="en-US" sz="1800" u="sng"/>
              <a:t>+4</a:t>
            </a:r>
            <a:r>
              <a:rPr lang="en-US" sz="1800"/>
              <a:t>	</a:t>
            </a:r>
            <a:r>
              <a:rPr lang="en-US" sz="1800" u="sng"/>
              <a:t>+5</a:t>
            </a:r>
            <a:endParaRPr lang="en-US" sz="1800"/>
          </a:p>
          <a:p>
            <a:pPr>
              <a:lnSpc>
                <a:spcPct val="80000"/>
              </a:lnSpc>
              <a:buFontTx/>
              <a:buNone/>
            </a:pPr>
            <a:r>
              <a:rPr lang="en-US" sz="1800"/>
              <a:t>11	   10	   28	7	2	3	6	5	33	1	21</a:t>
            </a:r>
          </a:p>
          <a:p>
            <a:pPr>
              <a:lnSpc>
                <a:spcPct val="80000"/>
              </a:lnSpc>
              <a:buFontTx/>
              <a:buNone/>
            </a:pPr>
            <a:r>
              <a:rPr lang="en-US" sz="1800"/>
              <a:t>	   17	   13	34	19	4	18	8	35	15</a:t>
            </a:r>
          </a:p>
          <a:p>
            <a:pPr>
              <a:lnSpc>
                <a:spcPct val="80000"/>
              </a:lnSpc>
              <a:buFontTx/>
              <a:buNone/>
            </a:pPr>
            <a:r>
              <a:rPr lang="en-US" sz="1800"/>
              <a:t>		   14	36	23	12	26	29	27</a:t>
            </a:r>
          </a:p>
          <a:p>
            <a:pPr>
              <a:lnSpc>
                <a:spcPct val="80000"/>
              </a:lnSpc>
              <a:buFontTx/>
              <a:buNone/>
            </a:pPr>
            <a:r>
              <a:rPr lang="en-US" sz="1800"/>
              <a:t>			22	24	16	32	31</a:t>
            </a:r>
          </a:p>
          <a:p>
            <a:pPr>
              <a:lnSpc>
                <a:spcPct val="80000"/>
              </a:lnSpc>
              <a:buFontTx/>
              <a:buNone/>
            </a:pPr>
            <a:r>
              <a:rPr lang="en-US" sz="1800"/>
              <a:t>				39	25	37</a:t>
            </a:r>
          </a:p>
          <a:p>
            <a:pPr>
              <a:lnSpc>
                <a:spcPct val="80000"/>
              </a:lnSpc>
              <a:buFontTx/>
              <a:buNone/>
            </a:pPr>
            <a:r>
              <a:rPr lang="en-US" sz="1800"/>
              <a:t>				9	40	20</a:t>
            </a:r>
            <a:endParaRPr lang="en-US" sz="1800" u="sng"/>
          </a:p>
          <a:p>
            <a:pPr>
              <a:lnSpc>
                <a:spcPct val="80000"/>
              </a:lnSpc>
              <a:buFontTx/>
              <a:buNone/>
            </a:pPr>
            <a:r>
              <a:rPr lang="en-US" sz="1800"/>
              <a:t>					30</a:t>
            </a:r>
          </a:p>
          <a:p>
            <a:pPr>
              <a:lnSpc>
                <a:spcPct val="80000"/>
              </a:lnSpc>
              <a:buFontTx/>
              <a:buNone/>
            </a:pPr>
            <a:r>
              <a:rPr lang="en-US" sz="1800"/>
              <a:t>					38</a:t>
            </a:r>
          </a:p>
          <a:p>
            <a:pPr>
              <a:lnSpc>
                <a:spcPct val="80000"/>
              </a:lnSpc>
              <a:buFontTx/>
              <a:buNone/>
            </a:pPr>
            <a:r>
              <a:rPr lang="en-US" sz="1800" u="sng"/>
              <a:t>Agree</a:t>
            </a:r>
            <a:endParaRPr lang="en-US" sz="1800"/>
          </a:p>
          <a:p>
            <a:pPr>
              <a:lnSpc>
                <a:spcPct val="80000"/>
              </a:lnSpc>
              <a:buFontTx/>
              <a:buNone/>
            </a:pPr>
            <a:r>
              <a:rPr lang="en-US" sz="1800"/>
              <a:t>21. I knew what was expected of me in this course.</a:t>
            </a:r>
          </a:p>
          <a:p>
            <a:pPr>
              <a:lnSpc>
                <a:spcPct val="80000"/>
              </a:lnSpc>
              <a:buFontTx/>
              <a:buNone/>
            </a:pPr>
            <a:r>
              <a:rPr lang="en-US" sz="1800"/>
              <a:t>1. I had adequate time to complete lab exercises.</a:t>
            </a:r>
          </a:p>
          <a:p>
            <a:pPr>
              <a:lnSpc>
                <a:spcPct val="80000"/>
              </a:lnSpc>
              <a:buFontTx/>
              <a:buNone/>
            </a:pPr>
            <a:r>
              <a:rPr lang="en-US" sz="1800"/>
              <a:t>15. My instructor adapted to student abilities, needs, and interests.</a:t>
            </a:r>
            <a:endParaRPr lang="en-US" sz="1800" u="sng"/>
          </a:p>
          <a:p>
            <a:pPr>
              <a:lnSpc>
                <a:spcPct val="80000"/>
              </a:lnSpc>
              <a:buFontTx/>
              <a:buNone/>
            </a:pPr>
            <a:r>
              <a:rPr lang="en-US" sz="1800" u="sng"/>
              <a:t>Disagree</a:t>
            </a:r>
            <a:endParaRPr lang="en-US" sz="1800"/>
          </a:p>
          <a:p>
            <a:pPr>
              <a:lnSpc>
                <a:spcPct val="80000"/>
              </a:lnSpc>
              <a:buFontTx/>
              <a:buNone/>
            </a:pPr>
            <a:r>
              <a:rPr lang="en-US" sz="1800"/>
              <a:t>10. I kept up with the studying and work for this course.	</a:t>
            </a:r>
          </a:p>
          <a:p>
            <a:pPr>
              <a:lnSpc>
                <a:spcPct val="80000"/>
              </a:lnSpc>
              <a:buFontTx/>
              <a:buNone/>
            </a:pPr>
            <a:r>
              <a:rPr lang="en-US" sz="1800"/>
              <a:t>11. Lab facilities were adequate.	</a:t>
            </a:r>
          </a:p>
          <a:p>
            <a:pPr>
              <a:lnSpc>
                <a:spcPct val="80000"/>
              </a:lnSpc>
              <a:buFontTx/>
              <a:buNone/>
            </a:pPr>
            <a:r>
              <a:rPr lang="en-US" sz="1800"/>
              <a:t>17. I feel that I performed up to my potential in this course.	</a:t>
            </a:r>
          </a:p>
          <a:p>
            <a:pPr>
              <a:lnSpc>
                <a:spcPct val="80000"/>
              </a:lnSpc>
              <a:buFontTx/>
              <a:buNone/>
            </a:pPr>
            <a:endParaRPr lang="en-US" sz="1800"/>
          </a:p>
          <a:p>
            <a:pPr>
              <a:lnSpc>
                <a:spcPct val="80000"/>
              </a:lnSpc>
              <a:buFontTx/>
              <a:buNone/>
            </a:pPr>
            <a:r>
              <a:rPr lang="en-US" sz="1800"/>
              <a:t>Factor 2 (1 student) shows a student who was given satisfactory support from the instructors, but, as indicated in items 10 and 17, was not as motivated and successful as those on Factor 1.</a:t>
            </a:r>
          </a:p>
        </p:txBody>
      </p:sp>
    </p:spTree>
    <p:extLst>
      <p:ext uri="{BB962C8B-B14F-4D97-AF65-F5344CB8AC3E}">
        <p14:creationId xmlns:p14="http://schemas.microsoft.com/office/powerpoint/2010/main" val="1101585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0"/>
            <a:ext cx="8229600" cy="639763"/>
          </a:xfrm>
        </p:spPr>
        <p:txBody>
          <a:bodyPr>
            <a:normAutofit fontScale="90000"/>
          </a:bodyPr>
          <a:lstStyle/>
          <a:p>
            <a:r>
              <a:rPr lang="en-US" sz="3600"/>
              <a:t>Interpretation </a:t>
            </a:r>
          </a:p>
        </p:txBody>
      </p:sp>
      <p:sp>
        <p:nvSpPr>
          <p:cNvPr id="129027" name="Rectangle 3"/>
          <p:cNvSpPr>
            <a:spLocks noGrp="1" noChangeArrowheads="1"/>
          </p:cNvSpPr>
          <p:nvPr>
            <p:ph type="body" idx="1"/>
          </p:nvPr>
        </p:nvSpPr>
        <p:spPr>
          <a:xfrm>
            <a:off x="228600" y="762000"/>
            <a:ext cx="8915400" cy="6096000"/>
          </a:xfrm>
        </p:spPr>
        <p:txBody>
          <a:bodyPr/>
          <a:lstStyle/>
          <a:p>
            <a:pPr>
              <a:lnSpc>
                <a:spcPct val="80000"/>
              </a:lnSpc>
              <a:buFontTx/>
              <a:buNone/>
            </a:pPr>
            <a:r>
              <a:rPr lang="en-US" sz="1600" b="1"/>
              <a:t>Factor 3 – Instructor Quality</a:t>
            </a:r>
            <a:endParaRPr lang="en-US" sz="1600" u="sng"/>
          </a:p>
          <a:p>
            <a:pPr>
              <a:lnSpc>
                <a:spcPct val="80000"/>
              </a:lnSpc>
              <a:buFontTx/>
              <a:buNone/>
            </a:pPr>
            <a:r>
              <a:rPr lang="en-US" sz="1600" u="sng"/>
              <a:t>-5</a:t>
            </a:r>
            <a:r>
              <a:rPr lang="en-US" sz="1600"/>
              <a:t>	   </a:t>
            </a:r>
            <a:r>
              <a:rPr lang="en-US" sz="1600" u="sng"/>
              <a:t>-4</a:t>
            </a:r>
            <a:r>
              <a:rPr lang="en-US" sz="1600"/>
              <a:t>	   </a:t>
            </a:r>
            <a:r>
              <a:rPr lang="en-US" sz="1600" u="sng"/>
              <a:t>-3</a:t>
            </a:r>
            <a:r>
              <a:rPr lang="en-US" sz="1600"/>
              <a:t>	</a:t>
            </a:r>
            <a:r>
              <a:rPr lang="en-US" sz="1600" u="sng"/>
              <a:t>-2</a:t>
            </a:r>
            <a:r>
              <a:rPr lang="en-US" sz="1600"/>
              <a:t>	</a:t>
            </a:r>
            <a:r>
              <a:rPr lang="en-US" sz="1600" u="sng"/>
              <a:t>-1</a:t>
            </a:r>
            <a:r>
              <a:rPr lang="en-US" sz="1600"/>
              <a:t>	</a:t>
            </a:r>
            <a:r>
              <a:rPr lang="en-US" sz="1600" u="sng"/>
              <a:t>0</a:t>
            </a:r>
            <a:r>
              <a:rPr lang="en-US" sz="1600"/>
              <a:t>	</a:t>
            </a:r>
            <a:r>
              <a:rPr lang="en-US" sz="1600" u="sng"/>
              <a:t>+1</a:t>
            </a:r>
            <a:r>
              <a:rPr lang="en-US" sz="1600"/>
              <a:t>	</a:t>
            </a:r>
            <a:r>
              <a:rPr lang="en-US" sz="1600" u="sng"/>
              <a:t>+2</a:t>
            </a:r>
            <a:r>
              <a:rPr lang="en-US" sz="1600"/>
              <a:t>	</a:t>
            </a:r>
            <a:r>
              <a:rPr lang="en-US" sz="1600" u="sng"/>
              <a:t>+3</a:t>
            </a:r>
            <a:r>
              <a:rPr lang="en-US" sz="1600"/>
              <a:t>	</a:t>
            </a:r>
            <a:r>
              <a:rPr lang="en-US" sz="1600" u="sng"/>
              <a:t>+4</a:t>
            </a:r>
            <a:r>
              <a:rPr lang="en-US" sz="1600"/>
              <a:t>	</a:t>
            </a:r>
            <a:r>
              <a:rPr lang="en-US" sz="1600" u="sng"/>
              <a:t>+5</a:t>
            </a:r>
            <a:endParaRPr lang="en-US" sz="1600"/>
          </a:p>
          <a:p>
            <a:pPr>
              <a:lnSpc>
                <a:spcPct val="80000"/>
              </a:lnSpc>
              <a:buFontTx/>
              <a:buNone/>
            </a:pPr>
            <a:r>
              <a:rPr lang="en-US" sz="1600"/>
              <a:t>16	    7	   11	5	2	3	18	38	29	33	27</a:t>
            </a:r>
          </a:p>
          <a:p>
            <a:pPr>
              <a:lnSpc>
                <a:spcPct val="80000"/>
              </a:lnSpc>
              <a:buFontTx/>
              <a:buNone/>
            </a:pPr>
            <a:r>
              <a:rPr lang="en-US" sz="1600"/>
              <a:t>	    9	   20	6	22	4	25	8	12	15</a:t>
            </a:r>
          </a:p>
          <a:p>
            <a:pPr>
              <a:lnSpc>
                <a:spcPct val="80000"/>
              </a:lnSpc>
              <a:buFontTx/>
              <a:buNone/>
            </a:pPr>
            <a:r>
              <a:rPr lang="en-US" sz="1600"/>
              <a:t>		   32	39	14	13	35	10	1</a:t>
            </a:r>
          </a:p>
          <a:p>
            <a:pPr>
              <a:lnSpc>
                <a:spcPct val="80000"/>
              </a:lnSpc>
              <a:buFontTx/>
              <a:buNone/>
            </a:pPr>
            <a:r>
              <a:rPr lang="en-US" sz="1600"/>
              <a:t>			24	26	23	17	37	</a:t>
            </a:r>
          </a:p>
          <a:p>
            <a:pPr>
              <a:lnSpc>
                <a:spcPct val="80000"/>
              </a:lnSpc>
              <a:buFontTx/>
              <a:buNone/>
            </a:pPr>
            <a:r>
              <a:rPr lang="en-US" sz="1600"/>
              <a:t>				19	21	40</a:t>
            </a:r>
          </a:p>
          <a:p>
            <a:pPr>
              <a:lnSpc>
                <a:spcPct val="80000"/>
              </a:lnSpc>
              <a:buFontTx/>
              <a:buNone/>
            </a:pPr>
            <a:r>
              <a:rPr lang="en-US" sz="1600"/>
              <a:t>				30	31	28</a:t>
            </a:r>
          </a:p>
          <a:p>
            <a:pPr>
              <a:lnSpc>
                <a:spcPct val="80000"/>
              </a:lnSpc>
              <a:buFontTx/>
              <a:buNone/>
            </a:pPr>
            <a:r>
              <a:rPr lang="en-US" sz="1600"/>
              <a:t>					34</a:t>
            </a:r>
          </a:p>
          <a:p>
            <a:pPr>
              <a:lnSpc>
                <a:spcPct val="80000"/>
              </a:lnSpc>
              <a:buFontTx/>
              <a:buNone/>
            </a:pPr>
            <a:r>
              <a:rPr lang="en-US" sz="1600"/>
              <a:t>					36</a:t>
            </a:r>
            <a:endParaRPr lang="en-US" sz="1600" u="sng"/>
          </a:p>
          <a:p>
            <a:pPr>
              <a:lnSpc>
                <a:spcPct val="80000"/>
              </a:lnSpc>
              <a:buFontTx/>
              <a:buNone/>
            </a:pPr>
            <a:r>
              <a:rPr lang="en-US" sz="1600" u="sng"/>
              <a:t>Agree</a:t>
            </a:r>
            <a:endParaRPr lang="en-US" sz="1600"/>
          </a:p>
          <a:p>
            <a:pPr>
              <a:lnSpc>
                <a:spcPct val="80000"/>
              </a:lnSpc>
              <a:buFontTx/>
              <a:buNone/>
            </a:pPr>
            <a:r>
              <a:rPr lang="en-US" sz="1600"/>
              <a:t>27. Progression of the course was logical from beginning to end.	</a:t>
            </a:r>
          </a:p>
          <a:p>
            <a:pPr>
              <a:lnSpc>
                <a:spcPct val="80000"/>
              </a:lnSpc>
              <a:buFontTx/>
              <a:buNone/>
            </a:pPr>
            <a:r>
              <a:rPr lang="en-US" sz="1600"/>
              <a:t>33. My instructor showed genuine interest in students.</a:t>
            </a:r>
          </a:p>
          <a:p>
            <a:pPr>
              <a:lnSpc>
                <a:spcPct val="80000"/>
              </a:lnSpc>
              <a:buFontTx/>
              <a:buNone/>
            </a:pPr>
            <a:r>
              <a:rPr lang="en-US" sz="1600"/>
              <a:t>15. My instructor adapted to student abilities, needs, and interests.</a:t>
            </a:r>
          </a:p>
          <a:p>
            <a:pPr>
              <a:lnSpc>
                <a:spcPct val="80000"/>
              </a:lnSpc>
              <a:buFontTx/>
              <a:buNone/>
            </a:pPr>
            <a:endParaRPr lang="en-US" sz="1600" u="sng"/>
          </a:p>
          <a:p>
            <a:pPr>
              <a:lnSpc>
                <a:spcPct val="80000"/>
              </a:lnSpc>
              <a:buFontTx/>
              <a:buNone/>
            </a:pPr>
            <a:r>
              <a:rPr lang="en-US" sz="1600" u="sng"/>
              <a:t>Disagree</a:t>
            </a:r>
            <a:endParaRPr lang="en-US" sz="1600"/>
          </a:p>
          <a:p>
            <a:pPr>
              <a:lnSpc>
                <a:spcPct val="80000"/>
              </a:lnSpc>
              <a:buFontTx/>
              <a:buNone/>
            </a:pPr>
            <a:r>
              <a:rPr lang="en-US" sz="1600"/>
              <a:t>16. Lab sessions were well organized.</a:t>
            </a:r>
          </a:p>
          <a:p>
            <a:pPr>
              <a:lnSpc>
                <a:spcPct val="80000"/>
              </a:lnSpc>
              <a:buFontTx/>
              <a:buNone/>
            </a:pPr>
            <a:r>
              <a:rPr lang="en-US" sz="1600"/>
              <a:t>7. My lab instructor provided sufficient help in the lab.</a:t>
            </a:r>
          </a:p>
          <a:p>
            <a:pPr>
              <a:lnSpc>
                <a:spcPct val="80000"/>
              </a:lnSpc>
              <a:buFontTx/>
              <a:buNone/>
            </a:pPr>
            <a:r>
              <a:rPr lang="en-US" sz="1600"/>
              <a:t>9. The objectives for the lab activities were well defined.</a:t>
            </a:r>
          </a:p>
          <a:p>
            <a:pPr>
              <a:lnSpc>
                <a:spcPct val="80000"/>
              </a:lnSpc>
              <a:buFontTx/>
              <a:buNone/>
            </a:pPr>
            <a:r>
              <a:rPr lang="en-US" sz="1600"/>
              <a:t>	</a:t>
            </a:r>
          </a:p>
          <a:p>
            <a:pPr>
              <a:lnSpc>
                <a:spcPct val="80000"/>
              </a:lnSpc>
              <a:buFontTx/>
              <a:buNone/>
            </a:pPr>
            <a:r>
              <a:rPr lang="en-US" sz="1600"/>
              <a:t>Factor 3 (5 students) represents a number of students who were satisfied with the instruction in the lecture portion of the course (items 33 and 15) but were dissatisfied with the lab component of the course.</a:t>
            </a:r>
          </a:p>
        </p:txBody>
      </p:sp>
    </p:spTree>
    <p:extLst>
      <p:ext uri="{BB962C8B-B14F-4D97-AF65-F5344CB8AC3E}">
        <p14:creationId xmlns:p14="http://schemas.microsoft.com/office/powerpoint/2010/main" val="360333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Bijan\Desktop\Q\Examplee\2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7613"/>
            <a:ext cx="8915400" cy="6818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944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ijan\Desktop\Q\Examplee\1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500063"/>
            <a:ext cx="6686550" cy="585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013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645" y="3072949"/>
            <a:ext cx="5508171" cy="3097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398012" y="1321440"/>
            <a:ext cx="6711153" cy="461665"/>
          </a:xfrm>
          <a:prstGeom prst="rect">
            <a:avLst/>
          </a:prstGeom>
        </p:spPr>
        <p:txBody>
          <a:bodyPr wrap="square">
            <a:spAutoFit/>
          </a:bodyPr>
          <a:lstStyle/>
          <a:p>
            <a:pPr algn="ctr"/>
            <a:r>
              <a:rPr lang="fa-IR" sz="2400" b="1" dirty="0"/>
              <a:t>و بدانیم که پیش از </a:t>
            </a:r>
            <a:r>
              <a:rPr lang="fa-IR" sz="2400" b="1" i="1" dirty="0"/>
              <a:t>مرجان</a:t>
            </a:r>
            <a:r>
              <a:rPr lang="fa-IR" sz="2400" b="1" dirty="0"/>
              <a:t>، خلائی بود در اندیشه دریاها</a:t>
            </a:r>
            <a:endParaRPr lang="en-US" sz="2400" b="1" dirty="0"/>
          </a:p>
        </p:txBody>
      </p:sp>
      <p:sp>
        <p:nvSpPr>
          <p:cNvPr id="5" name="Rectangle 4"/>
          <p:cNvSpPr/>
          <p:nvPr/>
        </p:nvSpPr>
        <p:spPr>
          <a:xfrm>
            <a:off x="1952897" y="304800"/>
            <a:ext cx="7010400" cy="954107"/>
          </a:xfrm>
          <a:prstGeom prst="rect">
            <a:avLst/>
          </a:prstGeom>
        </p:spPr>
        <p:txBody>
          <a:bodyPr wrap="square">
            <a:spAutoFit/>
          </a:bodyPr>
          <a:lstStyle/>
          <a:p>
            <a:pPr algn="ctr"/>
            <a:r>
              <a:rPr lang="en-US" sz="2800" b="1" i="1" dirty="0">
                <a:solidFill>
                  <a:srgbClr val="0070C0"/>
                </a:solidFill>
              </a:rPr>
              <a:t>And we know that without the coral, there's a gap in the oceans quality</a:t>
            </a:r>
          </a:p>
        </p:txBody>
      </p:sp>
      <p:pic>
        <p:nvPicPr>
          <p:cNvPr id="1026" name="Picture 2" descr="C:\Users\Bijan\Desktop\Q\drrah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56" y="119211"/>
            <a:ext cx="1772243" cy="295373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904999" y="2362200"/>
            <a:ext cx="7239001" cy="523220"/>
          </a:xfrm>
          <a:prstGeom prst="rect">
            <a:avLst/>
          </a:prstGeom>
        </p:spPr>
        <p:txBody>
          <a:bodyPr wrap="square">
            <a:spAutoFit/>
          </a:bodyPr>
          <a:lstStyle/>
          <a:p>
            <a:pPr algn="ctr"/>
            <a:r>
              <a:rPr lang="fa-IR" sz="2800" b="1" dirty="0" smtClean="0">
                <a:solidFill>
                  <a:schemeClr val="tx1">
                    <a:lumMod val="65000"/>
                    <a:lumOff val="35000"/>
                  </a:schemeClr>
                </a:solidFill>
              </a:rPr>
              <a:t>تقدیم به روح بزرگ استاد گرانقدر مرحوم دکتر حمید راهی</a:t>
            </a:r>
            <a:endParaRPr lang="en-US" sz="2800" b="1" dirty="0">
              <a:solidFill>
                <a:schemeClr val="tx1">
                  <a:lumMod val="65000"/>
                  <a:lumOff val="35000"/>
                </a:schemeClr>
              </a:solidFill>
            </a:endParaRPr>
          </a:p>
        </p:txBody>
      </p:sp>
    </p:spTree>
    <p:extLst>
      <p:ext uri="{BB962C8B-B14F-4D97-AF65-F5344CB8AC3E}">
        <p14:creationId xmlns:p14="http://schemas.microsoft.com/office/powerpoint/2010/main" val="3368782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Bijan\Desktop\Q\Examplee\2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7613"/>
            <a:ext cx="8915400" cy="6818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092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126" y="304800"/>
            <a:ext cx="9144000" cy="5755422"/>
          </a:xfrm>
          <a:prstGeom prst="rect">
            <a:avLst/>
          </a:prstGeom>
        </p:spPr>
        <p:txBody>
          <a:bodyPr wrap="square">
            <a:spAutoFit/>
          </a:bodyPr>
          <a:lstStyle/>
          <a:p>
            <a:pPr algn="r" rtl="1"/>
            <a:r>
              <a:rPr lang="fa-IR" sz="1600" b="1" dirty="0">
                <a:solidFill>
                  <a:srgbClr val="C00000"/>
                </a:solidFill>
              </a:rPr>
              <a:t>نقش كانونهاي تفكر داراي مجوز از وزارت علوم، تحقيقات و فناوري در خط مشي هاي عمومي: پژوهشي بر مبناي روش كيو (</a:t>
            </a:r>
            <a:r>
              <a:rPr lang="en-US" sz="1600" b="1" dirty="0">
                <a:solidFill>
                  <a:srgbClr val="C00000"/>
                </a:solidFill>
              </a:rPr>
              <a:t>Q</a:t>
            </a:r>
            <a:r>
              <a:rPr lang="fa-IR" sz="1600" b="1" dirty="0">
                <a:solidFill>
                  <a:srgbClr val="C00000"/>
                </a:solidFill>
              </a:rPr>
              <a:t>)</a:t>
            </a:r>
            <a:endParaRPr lang="en-US" sz="1600" dirty="0">
              <a:solidFill>
                <a:srgbClr val="C00000"/>
              </a:solidFill>
            </a:endParaRPr>
          </a:p>
          <a:p>
            <a:pPr algn="r" rtl="1"/>
            <a:endParaRPr lang="en-US" sz="1600" b="1" dirty="0"/>
          </a:p>
          <a:p>
            <a:pPr algn="r" rtl="1"/>
            <a:r>
              <a:rPr lang="fa-IR" sz="1600" b="1" dirty="0" smtClean="0"/>
              <a:t>شناسايي </a:t>
            </a:r>
            <a:r>
              <a:rPr lang="fa-IR" sz="1600" b="1" dirty="0"/>
              <a:t>و دسته بندي چالش ها و موانع تجاري سازي دانش با استفاده از روش كيو</a:t>
            </a:r>
            <a:endParaRPr lang="en-US" sz="1600" b="1" dirty="0"/>
          </a:p>
          <a:p>
            <a:pPr algn="r" rtl="1"/>
            <a:r>
              <a:rPr lang="en-US" sz="1600" b="1" dirty="0"/>
              <a:t> </a:t>
            </a:r>
          </a:p>
          <a:p>
            <a:pPr algn="r" rtl="1"/>
            <a:r>
              <a:rPr lang="fa-IR" sz="1600" b="1" dirty="0">
                <a:solidFill>
                  <a:srgbClr val="C00000"/>
                </a:solidFill>
              </a:rPr>
              <a:t>شناسايي ذهنيت افراد نسبت به سياست هاي خصوصي سازي در ايران (سياست هاي اصل 44 قانون اساسي) </a:t>
            </a:r>
            <a:endParaRPr lang="en-US" sz="1600" b="1" dirty="0" smtClean="0">
              <a:solidFill>
                <a:srgbClr val="C00000"/>
              </a:solidFill>
            </a:endParaRPr>
          </a:p>
          <a:p>
            <a:pPr algn="r" rtl="1"/>
            <a:r>
              <a:rPr lang="en-US" sz="1600" b="1" dirty="0"/>
              <a:t> </a:t>
            </a:r>
          </a:p>
          <a:p>
            <a:pPr algn="r" rtl="1"/>
            <a:r>
              <a:rPr lang="fa-IR" sz="1600" b="1" dirty="0"/>
              <a:t>شناسايي الگوهاي ذهني اساتيد الكترونيكي دانشگاه تهران در نقش ياد دهنده: پژوهشي بر مبناي روش كيو</a:t>
            </a:r>
            <a:endParaRPr lang="en-US" sz="1600" b="1" dirty="0"/>
          </a:p>
          <a:p>
            <a:pPr algn="r" rtl="1"/>
            <a:r>
              <a:rPr lang="en-US" sz="1600" b="1" dirty="0"/>
              <a:t> </a:t>
            </a:r>
          </a:p>
          <a:p>
            <a:pPr algn="r" rtl="1"/>
            <a:r>
              <a:rPr lang="fa-IR" sz="1600" b="1" dirty="0">
                <a:solidFill>
                  <a:srgbClr val="C00000"/>
                </a:solidFill>
              </a:rPr>
              <a:t>شناسايي موانع رفتاري كارآفريني سازماني در سازمان هواپيمايي جمهوري اسلامي ايران بر مبناي روش شناسي كيو</a:t>
            </a:r>
            <a:endParaRPr lang="en-US" sz="1600" b="1" dirty="0">
              <a:solidFill>
                <a:srgbClr val="C00000"/>
              </a:solidFill>
            </a:endParaRPr>
          </a:p>
          <a:p>
            <a:pPr algn="r" rtl="1"/>
            <a:r>
              <a:rPr lang="en-US" sz="1600" b="1" dirty="0"/>
              <a:t> </a:t>
            </a:r>
          </a:p>
          <a:p>
            <a:pPr algn="r" rtl="1"/>
            <a:r>
              <a:rPr lang="fa-IR" sz="1600" b="1" dirty="0" smtClean="0"/>
              <a:t>نگرش </a:t>
            </a:r>
            <a:r>
              <a:rPr lang="fa-IR" sz="1600" b="1" dirty="0"/>
              <a:t>سنجي رابطه دولت و ملت در ايران (روش شناسي كيو)</a:t>
            </a:r>
            <a:endParaRPr lang="en-US" sz="1600" b="1" dirty="0"/>
          </a:p>
          <a:p>
            <a:pPr algn="r" rtl="1"/>
            <a:r>
              <a:rPr lang="fa-IR" sz="1600" b="1" dirty="0"/>
              <a:t> </a:t>
            </a:r>
            <a:endParaRPr lang="en-US" sz="1600" b="1" dirty="0"/>
          </a:p>
          <a:p>
            <a:pPr algn="r" rtl="1"/>
            <a:r>
              <a:rPr lang="fa-IR" sz="1600" b="1" dirty="0">
                <a:solidFill>
                  <a:srgbClr val="C00000"/>
                </a:solidFill>
              </a:rPr>
              <a:t>شناسایی دیدگاه های حا کم بر آسیب پذیری شهرها در برابر مخاطرات محیطی و استخراج مؤلفه های تأثیرگذار در آن </a:t>
            </a:r>
            <a:endParaRPr lang="en-US" sz="1600" b="1" dirty="0" smtClean="0">
              <a:solidFill>
                <a:srgbClr val="C00000"/>
              </a:solidFill>
            </a:endParaRPr>
          </a:p>
          <a:p>
            <a:pPr algn="r" rtl="1"/>
            <a:r>
              <a:rPr lang="en-US" sz="1600" b="1" dirty="0"/>
              <a:t> </a:t>
            </a:r>
          </a:p>
          <a:p>
            <a:pPr algn="r" rtl="1"/>
            <a:r>
              <a:rPr lang="fa-IR" sz="1600" b="1" dirty="0"/>
              <a:t>کاربردهای کامپیوتردر شهرداری تهران</a:t>
            </a:r>
            <a:r>
              <a:rPr lang="en-US" sz="1600" b="1" dirty="0"/>
              <a:t>:</a:t>
            </a:r>
            <a:r>
              <a:rPr lang="fa-IR" sz="1600" b="1" dirty="0"/>
              <a:t>شناسایی کاربرد کامپیوتر کارمندان حوزه فنی و عمرانی با استفاده از روش شناسی کیو</a:t>
            </a:r>
            <a:endParaRPr lang="en-US" sz="1600" b="1" dirty="0"/>
          </a:p>
          <a:p>
            <a:pPr algn="r" rtl="1"/>
            <a:r>
              <a:rPr lang="fa-IR" sz="1600" b="1" dirty="0"/>
              <a:t> </a:t>
            </a:r>
            <a:endParaRPr lang="en-US" sz="1600" b="1" dirty="0"/>
          </a:p>
          <a:p>
            <a:pPr algn="r" rtl="1"/>
            <a:r>
              <a:rPr lang="fa-IR" sz="1600" b="1" dirty="0">
                <a:solidFill>
                  <a:srgbClr val="C00000"/>
                </a:solidFill>
              </a:rPr>
              <a:t>شناسایی ذهنیت دانشجویان در زمینه چالش‌های انجام پژوهش در یادگیری الکترونیکی و موسسات مجازی " به روش کیو"</a:t>
            </a:r>
            <a:endParaRPr lang="en-US" sz="1600" b="1" dirty="0">
              <a:solidFill>
                <a:srgbClr val="C00000"/>
              </a:solidFill>
            </a:endParaRPr>
          </a:p>
          <a:p>
            <a:pPr algn="r" rtl="1"/>
            <a:r>
              <a:rPr lang="en-US" sz="1600" b="1" dirty="0"/>
              <a:t> </a:t>
            </a:r>
          </a:p>
          <a:p>
            <a:pPr algn="r" rtl="1"/>
            <a:r>
              <a:rPr lang="fa-IR" sz="1600" b="1" dirty="0"/>
              <a:t>روش کیو و کاربرد آن در یک مطالعه موردی: گونه شناسی ذهنیت نخبگان در مورد راه های مدیریت دولت افقی در ایران</a:t>
            </a:r>
            <a:endParaRPr lang="en-US" sz="1600" b="1" dirty="0"/>
          </a:p>
          <a:p>
            <a:pPr algn="r" rtl="1"/>
            <a:r>
              <a:rPr lang="fa-IR" sz="1600" b="1" dirty="0"/>
              <a:t> </a:t>
            </a:r>
            <a:endParaRPr lang="en-US" sz="1600" b="1" dirty="0"/>
          </a:p>
          <a:p>
            <a:pPr algn="r" rtl="1"/>
            <a:r>
              <a:rPr lang="fa-IR" sz="1600" b="1" dirty="0">
                <a:solidFill>
                  <a:srgbClr val="C00000"/>
                </a:solidFill>
              </a:rPr>
              <a:t>بررسی و مقایسه تاثیر روشهای مشاور محوری و مراجع محوری بر خویشتن‌پنداری مراجعان با بهره‌گیری از تکنیک اندازه‌گیری کیو</a:t>
            </a:r>
            <a:endParaRPr lang="en-US" sz="1600" b="1" dirty="0">
              <a:solidFill>
                <a:srgbClr val="C00000"/>
              </a:solidFill>
            </a:endParaRPr>
          </a:p>
          <a:p>
            <a:pPr algn="r" rtl="1"/>
            <a:r>
              <a:rPr lang="fa-IR" sz="1600" b="1" dirty="0"/>
              <a:t> </a:t>
            </a:r>
            <a:endParaRPr lang="en-US" sz="1600" b="1" dirty="0"/>
          </a:p>
          <a:p>
            <a:pPr algn="r" rtl="1"/>
            <a:r>
              <a:rPr lang="fa-IR" sz="1600" b="1" dirty="0"/>
              <a:t>بررسی جامعه‌شناختی الگوهای موفقیت و عوامل مؤثر بر آن</a:t>
            </a:r>
            <a:endParaRPr lang="en-US" sz="1600" b="1" dirty="0"/>
          </a:p>
        </p:txBody>
      </p:sp>
    </p:spTree>
    <p:extLst>
      <p:ext uri="{BB962C8B-B14F-4D97-AF65-F5344CB8AC3E}">
        <p14:creationId xmlns:p14="http://schemas.microsoft.com/office/powerpoint/2010/main" val="128987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Overview </a:t>
            </a:r>
          </a:p>
        </p:txBody>
      </p:sp>
      <p:sp>
        <p:nvSpPr>
          <p:cNvPr id="3075" name="Rectangle 3"/>
          <p:cNvSpPr>
            <a:spLocks noGrp="1" noChangeArrowheads="1"/>
          </p:cNvSpPr>
          <p:nvPr>
            <p:ph type="body" idx="1"/>
          </p:nvPr>
        </p:nvSpPr>
        <p:spPr>
          <a:xfrm>
            <a:off x="533400" y="1219200"/>
            <a:ext cx="6629400" cy="4953000"/>
          </a:xfrm>
        </p:spPr>
        <p:txBody>
          <a:bodyPr/>
          <a:lstStyle/>
          <a:p>
            <a:pPr>
              <a:lnSpc>
                <a:spcPct val="80000"/>
              </a:lnSpc>
            </a:pPr>
            <a:r>
              <a:rPr lang="en-US" sz="2400" dirty="0" smtClean="0"/>
              <a:t>Background </a:t>
            </a:r>
            <a:r>
              <a:rPr lang="en-US" sz="2400" dirty="0"/>
              <a:t>Knowledge</a:t>
            </a:r>
          </a:p>
          <a:p>
            <a:pPr lvl="1">
              <a:lnSpc>
                <a:spcPct val="80000"/>
              </a:lnSpc>
            </a:pPr>
            <a:r>
              <a:rPr lang="en-US" sz="2000" dirty="0"/>
              <a:t>History of Q Methodology</a:t>
            </a:r>
          </a:p>
          <a:p>
            <a:pPr lvl="1">
              <a:lnSpc>
                <a:spcPct val="80000"/>
              </a:lnSpc>
            </a:pPr>
            <a:r>
              <a:rPr lang="en-US" sz="2000" dirty="0"/>
              <a:t>Correlation</a:t>
            </a:r>
          </a:p>
          <a:p>
            <a:pPr lvl="1">
              <a:lnSpc>
                <a:spcPct val="80000"/>
              </a:lnSpc>
            </a:pPr>
            <a:r>
              <a:rPr lang="en-US" sz="2000" dirty="0"/>
              <a:t>Factor Analysis</a:t>
            </a:r>
          </a:p>
          <a:p>
            <a:pPr lvl="1">
              <a:lnSpc>
                <a:spcPct val="80000"/>
              </a:lnSpc>
            </a:pPr>
            <a:r>
              <a:rPr lang="en-US" sz="2000" dirty="0"/>
              <a:t>Q-Factor Analysis</a:t>
            </a:r>
          </a:p>
          <a:p>
            <a:pPr>
              <a:lnSpc>
                <a:spcPct val="80000"/>
              </a:lnSpc>
            </a:pPr>
            <a:r>
              <a:rPr lang="en-US" sz="2400" dirty="0"/>
              <a:t>Research Question</a:t>
            </a:r>
          </a:p>
          <a:p>
            <a:pPr>
              <a:lnSpc>
                <a:spcPct val="80000"/>
              </a:lnSpc>
            </a:pPr>
            <a:r>
              <a:rPr lang="en-US" sz="2400" dirty="0"/>
              <a:t>Sample Selection</a:t>
            </a:r>
          </a:p>
          <a:p>
            <a:pPr>
              <a:lnSpc>
                <a:spcPct val="80000"/>
              </a:lnSpc>
            </a:pPr>
            <a:r>
              <a:rPr lang="en-US" sz="2400" dirty="0"/>
              <a:t>Concourse Selection</a:t>
            </a:r>
          </a:p>
          <a:p>
            <a:pPr>
              <a:lnSpc>
                <a:spcPct val="80000"/>
              </a:lnSpc>
            </a:pPr>
            <a:r>
              <a:rPr lang="en-US" sz="2400" dirty="0"/>
              <a:t>Sort Procedure</a:t>
            </a:r>
          </a:p>
          <a:p>
            <a:pPr>
              <a:lnSpc>
                <a:spcPct val="80000"/>
              </a:lnSpc>
            </a:pPr>
            <a:r>
              <a:rPr lang="en-US" sz="2400" dirty="0" smtClean="0"/>
              <a:t>Analysis</a:t>
            </a:r>
            <a:endParaRPr lang="en-US" sz="2400" dirty="0"/>
          </a:p>
          <a:p>
            <a:pPr>
              <a:lnSpc>
                <a:spcPct val="80000"/>
              </a:lnSpc>
            </a:pPr>
            <a:r>
              <a:rPr lang="en-US" sz="2400" dirty="0" smtClean="0"/>
              <a:t>Interpretation</a:t>
            </a:r>
            <a:endParaRPr lang="en-US" sz="2400" dirty="0"/>
          </a:p>
        </p:txBody>
      </p:sp>
    </p:spTree>
    <p:extLst>
      <p:ext uri="{BB962C8B-B14F-4D97-AF65-F5344CB8AC3E}">
        <p14:creationId xmlns:p14="http://schemas.microsoft.com/office/powerpoint/2010/main" val="1758853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Background Knowledge </a:t>
            </a:r>
          </a:p>
        </p:txBody>
      </p:sp>
      <p:sp>
        <p:nvSpPr>
          <p:cNvPr id="10243" name="Rectangle 3"/>
          <p:cNvSpPr>
            <a:spLocks noGrp="1" noChangeArrowheads="1"/>
          </p:cNvSpPr>
          <p:nvPr>
            <p:ph type="body" idx="1"/>
          </p:nvPr>
        </p:nvSpPr>
        <p:spPr>
          <a:xfrm>
            <a:off x="533400" y="1295400"/>
            <a:ext cx="8229600" cy="4267200"/>
          </a:xfrm>
        </p:spPr>
        <p:txBody>
          <a:bodyPr/>
          <a:lstStyle/>
          <a:p>
            <a:pPr>
              <a:buFontTx/>
              <a:buNone/>
            </a:pPr>
            <a:endParaRPr lang="en-US" sz="2400" u="sng" dirty="0"/>
          </a:p>
          <a:p>
            <a:pPr>
              <a:buFontTx/>
              <a:buNone/>
            </a:pPr>
            <a:r>
              <a:rPr lang="en-US" sz="2400" u="sng" dirty="0"/>
              <a:t>History of Q</a:t>
            </a:r>
          </a:p>
          <a:p>
            <a:r>
              <a:rPr lang="en-US" sz="2400" dirty="0"/>
              <a:t>Founded in 1935 by British physicist-psychologist </a:t>
            </a:r>
            <a:r>
              <a:rPr lang="en-US" sz="2400" dirty="0">
                <a:solidFill>
                  <a:srgbClr val="FF0000"/>
                </a:solidFill>
              </a:rPr>
              <a:t>William </a:t>
            </a:r>
            <a:r>
              <a:rPr lang="en-US" sz="2400" dirty="0" smtClean="0">
                <a:solidFill>
                  <a:srgbClr val="FF0000"/>
                </a:solidFill>
              </a:rPr>
              <a:t>Stephenson </a:t>
            </a:r>
            <a:r>
              <a:rPr lang="en-US" sz="2400" dirty="0" smtClean="0"/>
              <a:t>who </a:t>
            </a:r>
            <a:r>
              <a:rPr lang="en-US" sz="2400" dirty="0"/>
              <a:t>studied under </a:t>
            </a:r>
            <a:r>
              <a:rPr lang="en-US" sz="2400" dirty="0" smtClean="0"/>
              <a:t>Spearman</a:t>
            </a:r>
          </a:p>
        </p:txBody>
      </p:sp>
      <p:pic>
        <p:nvPicPr>
          <p:cNvPr id="4" name="Content Placeholder 3" descr="Stephenso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071688" y="3225781"/>
            <a:ext cx="3719512" cy="3106757"/>
          </a:xfrm>
          <a:prstGeom prst="rect">
            <a:avLst/>
          </a:prstGeom>
          <a:noFill/>
        </p:spPr>
      </p:pic>
    </p:spTree>
    <p:extLst>
      <p:ext uri="{BB962C8B-B14F-4D97-AF65-F5344CB8AC3E}">
        <p14:creationId xmlns:p14="http://schemas.microsoft.com/office/powerpoint/2010/main" val="3066125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95400"/>
            <a:ext cx="6858000" cy="1295400"/>
          </a:xfrm>
        </p:spPr>
        <p:txBody>
          <a:bodyPr/>
          <a:lstStyle/>
          <a:p>
            <a:pPr>
              <a:buFontTx/>
              <a:buNone/>
            </a:pPr>
            <a:endParaRPr lang="en-US" sz="2400" u="sng" dirty="0"/>
          </a:p>
          <a:p>
            <a:pPr>
              <a:buFontTx/>
              <a:buNone/>
            </a:pPr>
            <a:r>
              <a:rPr lang="en-US" sz="2400" u="sng" dirty="0"/>
              <a:t>What is Q Methodology (Q)?</a:t>
            </a:r>
            <a:endParaRPr lang="en-US" sz="2400" dirty="0"/>
          </a:p>
          <a:p>
            <a:pPr>
              <a:buFontTx/>
              <a:buNone/>
            </a:pPr>
            <a:endParaRPr lang="en-US" sz="2400" dirty="0"/>
          </a:p>
        </p:txBody>
      </p:sp>
      <p:sp>
        <p:nvSpPr>
          <p:cNvPr id="4" name="Rectangle 3"/>
          <p:cNvSpPr/>
          <p:nvPr/>
        </p:nvSpPr>
        <p:spPr>
          <a:xfrm>
            <a:off x="762000" y="2819400"/>
            <a:ext cx="7696200" cy="1348061"/>
          </a:xfrm>
          <a:prstGeom prst="rect">
            <a:avLst/>
          </a:prstGeom>
        </p:spPr>
        <p:txBody>
          <a:bodyPr wrap="square">
            <a:spAutoFit/>
          </a:bodyPr>
          <a:lstStyle/>
          <a:p>
            <a:pPr marL="342900" lvl="0" indent="-342900">
              <a:spcBef>
                <a:spcPct val="20000"/>
              </a:spcBef>
              <a:buFont typeface="Arial" pitchFamily="34" charset="0"/>
              <a:buChar char="•"/>
            </a:pPr>
            <a:r>
              <a:rPr lang="en-US" sz="2400" dirty="0">
                <a:solidFill>
                  <a:prstClr val="black"/>
                </a:solidFill>
              </a:rPr>
              <a:t>Measure of </a:t>
            </a:r>
            <a:r>
              <a:rPr lang="en-US" sz="2400" dirty="0">
                <a:solidFill>
                  <a:srgbClr val="FF0000"/>
                </a:solidFill>
              </a:rPr>
              <a:t>Subjectivity</a:t>
            </a:r>
          </a:p>
          <a:p>
            <a:pPr marL="342900" lvl="0" indent="-342900">
              <a:spcBef>
                <a:spcPct val="20000"/>
              </a:spcBef>
              <a:buFont typeface="Arial" pitchFamily="34" charset="0"/>
              <a:buChar char="•"/>
            </a:pPr>
            <a:r>
              <a:rPr lang="en-US" sz="2400" dirty="0">
                <a:solidFill>
                  <a:prstClr val="black"/>
                </a:solidFill>
              </a:rPr>
              <a:t>Used in </a:t>
            </a:r>
            <a:r>
              <a:rPr lang="en-US" sz="2400" dirty="0" smtClean="0">
                <a:solidFill>
                  <a:srgbClr val="FF0000"/>
                </a:solidFill>
              </a:rPr>
              <a:t>Psychology</a:t>
            </a:r>
            <a:r>
              <a:rPr lang="en-US" sz="2400" dirty="0" smtClean="0">
                <a:solidFill>
                  <a:prstClr val="black"/>
                </a:solidFill>
              </a:rPr>
              <a:t>, </a:t>
            </a:r>
            <a:r>
              <a:rPr lang="en-US" sz="2400" dirty="0">
                <a:solidFill>
                  <a:prstClr val="black"/>
                </a:solidFill>
              </a:rPr>
              <a:t>Marketing / Advertising, Political </a:t>
            </a:r>
          </a:p>
          <a:p>
            <a:pPr marL="342900" lvl="0" indent="-342900">
              <a:spcBef>
                <a:spcPct val="20000"/>
              </a:spcBef>
              <a:buFont typeface="Arial" pitchFamily="34" charset="0"/>
              <a:buChar char="•"/>
            </a:pPr>
            <a:r>
              <a:rPr lang="en-US" sz="2400" dirty="0">
                <a:solidFill>
                  <a:prstClr val="black"/>
                </a:solidFill>
              </a:rPr>
              <a:t>Based on correlation between item sorts (people, views)</a:t>
            </a:r>
          </a:p>
        </p:txBody>
      </p:sp>
    </p:spTree>
    <p:extLst>
      <p:ext uri="{BB962C8B-B14F-4D97-AF65-F5344CB8AC3E}">
        <p14:creationId xmlns:p14="http://schemas.microsoft.com/office/powerpoint/2010/main" val="3298149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831</Words>
  <Application>Microsoft Office PowerPoint</Application>
  <PresentationFormat>On-screen Show (4:3)</PresentationFormat>
  <Paragraphs>368</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Definition and Application of Q-methodology in Health Care</vt:lpstr>
      <vt:lpstr>PowerPoint Presentation</vt:lpstr>
      <vt:lpstr>PowerPoint Presentation</vt:lpstr>
      <vt:lpstr>PowerPoint Presentation</vt:lpstr>
      <vt:lpstr>PowerPoint Presentation</vt:lpstr>
      <vt:lpstr>PowerPoint Presentation</vt:lpstr>
      <vt:lpstr>Overview </vt:lpstr>
      <vt:lpstr>Background Knowledge </vt:lpstr>
      <vt:lpstr>PowerPoint Presentation</vt:lpstr>
      <vt:lpstr>What is Q Methodology?</vt:lpstr>
      <vt:lpstr>Q: Theory &amp; Practice</vt:lpstr>
      <vt:lpstr>Q: Practicalities</vt:lpstr>
      <vt:lpstr>Developing the Q pack</vt:lpstr>
      <vt:lpstr>Background Knowledge </vt:lpstr>
      <vt:lpstr>Background Knowledge </vt:lpstr>
      <vt:lpstr>Background Knowledge </vt:lpstr>
      <vt:lpstr>Background Knowledge </vt:lpstr>
      <vt:lpstr>Background Knowledge </vt:lpstr>
      <vt:lpstr>Background Knowledge </vt:lpstr>
      <vt:lpstr>Background Knowledge </vt:lpstr>
      <vt:lpstr>Sample Selection </vt:lpstr>
      <vt:lpstr>Concourse Selection </vt:lpstr>
      <vt:lpstr>Concourse Selection</vt:lpstr>
      <vt:lpstr>Sort Procedure </vt:lpstr>
      <vt:lpstr>Sort Procedure </vt:lpstr>
      <vt:lpstr>Sort Procedure </vt:lpstr>
      <vt:lpstr>Analysis </vt:lpstr>
      <vt:lpstr>Results </vt:lpstr>
      <vt:lpstr>Results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Interpretation </vt:lpstr>
      <vt:lpstr>Interpretation </vt:lpstr>
      <vt:lpstr>Interpretation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Bijan</dc:creator>
  <cp:lastModifiedBy>Bijan</cp:lastModifiedBy>
  <cp:revision>71</cp:revision>
  <dcterms:created xsi:type="dcterms:W3CDTF">2006-08-16T00:00:00Z</dcterms:created>
  <dcterms:modified xsi:type="dcterms:W3CDTF">2015-05-20T05:07:13Z</dcterms:modified>
</cp:coreProperties>
</file>