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95" r:id="rId2"/>
    <p:sldId id="282" r:id="rId3"/>
    <p:sldId id="297" r:id="rId4"/>
    <p:sldId id="285" r:id="rId5"/>
    <p:sldId id="290" r:id="rId6"/>
    <p:sldId id="291" r:id="rId7"/>
    <p:sldId id="298" r:id="rId8"/>
    <p:sldId id="292" r:id="rId9"/>
    <p:sldId id="293" r:id="rId10"/>
    <p:sldId id="301" r:id="rId11"/>
    <p:sldId id="257" r:id="rId12"/>
    <p:sldId id="302" r:id="rId13"/>
    <p:sldId id="303" r:id="rId14"/>
    <p:sldId id="258" r:id="rId15"/>
    <p:sldId id="29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CC"/>
    <a:srgbClr val="66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522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283BE9-1DC2-496A-8E81-86B2793E7D7B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ABF530-7436-450E-9C37-CA0B9AF7A6FE}">
      <dgm:prSet phldrT="[Text]" custT="1"/>
      <dgm:spPr>
        <a:solidFill>
          <a:srgbClr val="FFCCCC"/>
        </a:solidFill>
      </dgm:spPr>
      <dgm:t>
        <a:bodyPr/>
        <a:lstStyle/>
        <a:p>
          <a:pPr rtl="1"/>
          <a:r>
            <a:rPr lang="fa-IR" sz="2000" b="1" dirty="0" smtClean="0">
              <a:solidFill>
                <a:schemeClr val="tx1"/>
              </a:solidFill>
              <a:cs typeface="B Nazanin" panose="00000400000000000000" pitchFamily="2" charset="-78"/>
            </a:rPr>
            <a:t>يک مطالعه نيمه تجربی </a:t>
          </a:r>
          <a:r>
            <a:rPr lang="en-US" sz="2000" b="1" dirty="0" smtClean="0">
              <a:solidFill>
                <a:schemeClr val="tx1"/>
              </a:solidFill>
              <a:cs typeface="B Nazanin" panose="00000400000000000000" pitchFamily="2" charset="-78"/>
            </a:rPr>
            <a:t>  </a:t>
          </a:r>
          <a:r>
            <a:rPr lang="fa-IR" sz="2000" b="1" dirty="0" smtClean="0">
              <a:solidFill>
                <a:schemeClr val="tx1"/>
              </a:solidFill>
              <a:cs typeface="B Nazanin" panose="00000400000000000000" pitchFamily="2" charset="-78"/>
            </a:rPr>
            <a:t> دارای گروه آزمون و  کنترل  </a:t>
          </a:r>
          <a:endParaRPr lang="en-US" sz="2000" b="1" dirty="0">
            <a:solidFill>
              <a:schemeClr val="tx1"/>
            </a:solidFill>
            <a:cs typeface="B Nazanin" panose="00000400000000000000" pitchFamily="2" charset="-78"/>
          </a:endParaRPr>
        </a:p>
      </dgm:t>
    </dgm:pt>
    <dgm:pt modelId="{6648C109-0093-44BF-9240-F8A0870B8E47}" type="parTrans" cxnId="{BBB1EB26-BB9E-4CC5-8D60-C6C70FDF1F93}">
      <dgm:prSet/>
      <dgm:spPr/>
      <dgm:t>
        <a:bodyPr/>
        <a:lstStyle/>
        <a:p>
          <a:endParaRPr lang="en-US"/>
        </a:p>
      </dgm:t>
    </dgm:pt>
    <dgm:pt modelId="{362FA2F0-85F9-435C-B174-6A3906D3748C}" type="sibTrans" cxnId="{BBB1EB26-BB9E-4CC5-8D60-C6C70FDF1F93}">
      <dgm:prSet/>
      <dgm:spPr/>
      <dgm:t>
        <a:bodyPr/>
        <a:lstStyle/>
        <a:p>
          <a:endParaRPr lang="en-US"/>
        </a:p>
      </dgm:t>
    </dgm:pt>
    <dgm:pt modelId="{ECB55A59-633D-4221-B8D3-3026675C54F4}">
      <dgm:prSet phldrT="[Text]" custT="1"/>
      <dgm:spPr/>
      <dgm:t>
        <a:bodyPr/>
        <a:lstStyle/>
        <a:p>
          <a:pPr rtl="1"/>
          <a:r>
            <a:rPr lang="fa-IR" sz="2000" b="1" dirty="0" smtClean="0">
              <a:cs typeface="B Nazanin" panose="00000400000000000000" pitchFamily="2" charset="-78"/>
            </a:rPr>
            <a:t>انتخاب نمونه ها ، از روش خوشه ای با حجم نمونه 220نفر</a:t>
          </a:r>
          <a:endParaRPr lang="en-US" sz="2000" b="1" dirty="0">
            <a:cs typeface="B Nazanin" panose="00000400000000000000" pitchFamily="2" charset="-78"/>
          </a:endParaRPr>
        </a:p>
      </dgm:t>
    </dgm:pt>
    <dgm:pt modelId="{26C28B1F-D208-4683-8AA1-C11631E1EB73}" type="parTrans" cxnId="{B5A78359-5276-4417-B382-AD55CB8AF8B3}">
      <dgm:prSet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22F72E54-71AC-4E5F-A909-5E7BF6A93D2C}" type="sibTrans" cxnId="{B5A78359-5276-4417-B382-AD55CB8AF8B3}">
      <dgm:prSet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92ED460A-81A2-4D77-9652-9BAB2885C7E5}">
      <dgm:prSet custT="1"/>
      <dgm:spPr>
        <a:solidFill>
          <a:srgbClr val="FFFFCC">
            <a:alpha val="89804"/>
          </a:srgbClr>
        </a:solidFill>
      </dgm:spPr>
      <dgm:t>
        <a:bodyPr/>
        <a:lstStyle/>
        <a:p>
          <a:r>
            <a:rPr lang="fa-IR" sz="2000" b="1" dirty="0" smtClean="0">
              <a:cs typeface="B Nazanin" panose="00000400000000000000" pitchFamily="2" charset="-78"/>
            </a:rPr>
            <a:t>از بين مراکز بهداشتی درمانی رشتخوار دو مرکز بهداشتی درمانی  به طور تصادفي انتخاب  و یک مرکز به عنوان گروه مداخله و یک مرکز به عنوان گروه شاهد انتخاب شد سپس از افراد واجد شرایط بالای 60 سال دعوت شد در مطالعه شرکت نمایند</a:t>
          </a:r>
          <a:endParaRPr lang="en-US" sz="2000" dirty="0"/>
        </a:p>
      </dgm:t>
    </dgm:pt>
    <dgm:pt modelId="{502A4AC7-61FE-48CE-8ED8-BDF5DFE62FD0}" type="parTrans" cxnId="{648A802F-070E-4AD5-AC36-308180EF842C}">
      <dgm:prSet/>
      <dgm:spPr/>
      <dgm:t>
        <a:bodyPr/>
        <a:lstStyle/>
        <a:p>
          <a:endParaRPr lang="en-US"/>
        </a:p>
      </dgm:t>
    </dgm:pt>
    <dgm:pt modelId="{EF625AEF-0A7D-44B6-AAAF-DCB8AB890C2B}" type="sibTrans" cxnId="{648A802F-070E-4AD5-AC36-308180EF842C}">
      <dgm:prSet/>
      <dgm:spPr/>
      <dgm:t>
        <a:bodyPr/>
        <a:lstStyle/>
        <a:p>
          <a:endParaRPr lang="en-US"/>
        </a:p>
      </dgm:t>
    </dgm:pt>
    <dgm:pt modelId="{97B4A42D-16F6-413A-B015-9F36309044A4}" type="pres">
      <dgm:prSet presAssocID="{97283BE9-1DC2-496A-8E81-86B2793E7D7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39468B8-6498-4B06-89AE-0DCA08402849}" type="pres">
      <dgm:prSet presAssocID="{F4ABF530-7436-450E-9C37-CA0B9AF7A6FE}" presName="vertFlow" presStyleCnt="0"/>
      <dgm:spPr/>
    </dgm:pt>
    <dgm:pt modelId="{169AFFFF-02AC-457D-959D-A39EE6E1DD5B}" type="pres">
      <dgm:prSet presAssocID="{F4ABF530-7436-450E-9C37-CA0B9AF7A6FE}" presName="header" presStyleLbl="node1" presStyleIdx="0" presStyleCnt="1" custScaleX="120898" custScaleY="48922" custLinFactNeighborX="-552" custLinFactNeighborY="23320"/>
      <dgm:spPr/>
      <dgm:t>
        <a:bodyPr/>
        <a:lstStyle/>
        <a:p>
          <a:endParaRPr lang="en-US"/>
        </a:p>
      </dgm:t>
    </dgm:pt>
    <dgm:pt modelId="{3D7A62DE-BB5C-4809-B4BD-1CA6EB13E82C}" type="pres">
      <dgm:prSet presAssocID="{26C28B1F-D208-4683-8AA1-C11631E1EB73}" presName="parTrans" presStyleLbl="sibTrans2D1" presStyleIdx="0" presStyleCnt="2"/>
      <dgm:spPr/>
      <dgm:t>
        <a:bodyPr/>
        <a:lstStyle/>
        <a:p>
          <a:endParaRPr lang="en-US"/>
        </a:p>
      </dgm:t>
    </dgm:pt>
    <dgm:pt modelId="{3A2D73A7-DEAB-476B-9AEC-2465C6C9AE4E}" type="pres">
      <dgm:prSet presAssocID="{ECB55A59-633D-4221-B8D3-3026675C54F4}" presName="child" presStyleLbl="alignAccFollowNode1" presStyleIdx="0" presStyleCnt="2" custScaleX="124405" custScaleY="34875" custLinFactNeighborX="670" custLinFactNeighborY="-2888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C1A9AE-33B5-4107-B32F-CEED71035A6C}" type="pres">
      <dgm:prSet presAssocID="{22F72E54-71AC-4E5F-A909-5E7BF6A93D2C}" presName="sibTrans" presStyleLbl="sibTrans2D1" presStyleIdx="1" presStyleCnt="2" custLinFactNeighborX="16193" custLinFactNeighborY="-16177"/>
      <dgm:spPr/>
      <dgm:t>
        <a:bodyPr/>
        <a:lstStyle/>
        <a:p>
          <a:endParaRPr lang="en-US"/>
        </a:p>
      </dgm:t>
    </dgm:pt>
    <dgm:pt modelId="{547F2F31-9D48-4D27-BC50-64E49DC8D0E0}" type="pres">
      <dgm:prSet presAssocID="{92ED460A-81A2-4D77-9652-9BAB2885C7E5}" presName="child" presStyleLbl="alignAccFollowNode1" presStyleIdx="1" presStyleCnt="2" custScaleX="124299" custScaleY="87288" custLinFactNeighborX="650" custLinFactNeighborY="-5461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B1EB26-BB9E-4CC5-8D60-C6C70FDF1F93}" srcId="{97283BE9-1DC2-496A-8E81-86B2793E7D7B}" destId="{F4ABF530-7436-450E-9C37-CA0B9AF7A6FE}" srcOrd="0" destOrd="0" parTransId="{6648C109-0093-44BF-9240-F8A0870B8E47}" sibTransId="{362FA2F0-85F9-435C-B174-6A3906D3748C}"/>
    <dgm:cxn modelId="{648A802F-070E-4AD5-AC36-308180EF842C}" srcId="{F4ABF530-7436-450E-9C37-CA0B9AF7A6FE}" destId="{92ED460A-81A2-4D77-9652-9BAB2885C7E5}" srcOrd="1" destOrd="0" parTransId="{502A4AC7-61FE-48CE-8ED8-BDF5DFE62FD0}" sibTransId="{EF625AEF-0A7D-44B6-AAAF-DCB8AB890C2B}"/>
    <dgm:cxn modelId="{6FC16BD7-ACF1-4166-8F4F-54E86EA2E54E}" type="presOf" srcId="{26C28B1F-D208-4683-8AA1-C11631E1EB73}" destId="{3D7A62DE-BB5C-4809-B4BD-1CA6EB13E82C}" srcOrd="0" destOrd="0" presId="urn:microsoft.com/office/officeart/2005/8/layout/lProcess1"/>
    <dgm:cxn modelId="{2B270277-FA94-4884-9447-8EC587223E6C}" type="presOf" srcId="{ECB55A59-633D-4221-B8D3-3026675C54F4}" destId="{3A2D73A7-DEAB-476B-9AEC-2465C6C9AE4E}" srcOrd="0" destOrd="0" presId="urn:microsoft.com/office/officeart/2005/8/layout/lProcess1"/>
    <dgm:cxn modelId="{C685CA0E-29EC-40B3-B4EE-3FEB08F9AEE9}" type="presOf" srcId="{22F72E54-71AC-4E5F-A909-5E7BF6A93D2C}" destId="{3BC1A9AE-33B5-4107-B32F-CEED71035A6C}" srcOrd="0" destOrd="0" presId="urn:microsoft.com/office/officeart/2005/8/layout/lProcess1"/>
    <dgm:cxn modelId="{876E5F6D-A408-4AA0-93EB-E918B0B8BC7B}" type="presOf" srcId="{97283BE9-1DC2-496A-8E81-86B2793E7D7B}" destId="{97B4A42D-16F6-413A-B015-9F36309044A4}" srcOrd="0" destOrd="0" presId="urn:microsoft.com/office/officeart/2005/8/layout/lProcess1"/>
    <dgm:cxn modelId="{B5A78359-5276-4417-B382-AD55CB8AF8B3}" srcId="{F4ABF530-7436-450E-9C37-CA0B9AF7A6FE}" destId="{ECB55A59-633D-4221-B8D3-3026675C54F4}" srcOrd="0" destOrd="0" parTransId="{26C28B1F-D208-4683-8AA1-C11631E1EB73}" sibTransId="{22F72E54-71AC-4E5F-A909-5E7BF6A93D2C}"/>
    <dgm:cxn modelId="{696663B2-07C5-43C3-A7B9-6A157DC19C52}" type="presOf" srcId="{92ED460A-81A2-4D77-9652-9BAB2885C7E5}" destId="{547F2F31-9D48-4D27-BC50-64E49DC8D0E0}" srcOrd="0" destOrd="0" presId="urn:microsoft.com/office/officeart/2005/8/layout/lProcess1"/>
    <dgm:cxn modelId="{085254D8-8DB0-4BE6-A3BB-AA0459B4EA02}" type="presOf" srcId="{F4ABF530-7436-450E-9C37-CA0B9AF7A6FE}" destId="{169AFFFF-02AC-457D-959D-A39EE6E1DD5B}" srcOrd="0" destOrd="0" presId="urn:microsoft.com/office/officeart/2005/8/layout/lProcess1"/>
    <dgm:cxn modelId="{F16B20EA-6420-470B-94DF-1C1CCA84F6B9}" type="presParOf" srcId="{97B4A42D-16F6-413A-B015-9F36309044A4}" destId="{E39468B8-6498-4B06-89AE-0DCA08402849}" srcOrd="0" destOrd="0" presId="urn:microsoft.com/office/officeart/2005/8/layout/lProcess1"/>
    <dgm:cxn modelId="{E3391D6F-8896-45A5-A654-256AE4EC50B5}" type="presParOf" srcId="{E39468B8-6498-4B06-89AE-0DCA08402849}" destId="{169AFFFF-02AC-457D-959D-A39EE6E1DD5B}" srcOrd="0" destOrd="0" presId="urn:microsoft.com/office/officeart/2005/8/layout/lProcess1"/>
    <dgm:cxn modelId="{64B09410-5CE1-4974-A385-74AD0A54DF29}" type="presParOf" srcId="{E39468B8-6498-4B06-89AE-0DCA08402849}" destId="{3D7A62DE-BB5C-4809-B4BD-1CA6EB13E82C}" srcOrd="1" destOrd="0" presId="urn:microsoft.com/office/officeart/2005/8/layout/lProcess1"/>
    <dgm:cxn modelId="{37BF4987-9412-402C-BAA5-8533F1CB4EBC}" type="presParOf" srcId="{E39468B8-6498-4B06-89AE-0DCA08402849}" destId="{3A2D73A7-DEAB-476B-9AEC-2465C6C9AE4E}" srcOrd="2" destOrd="0" presId="urn:microsoft.com/office/officeart/2005/8/layout/lProcess1"/>
    <dgm:cxn modelId="{BB8F56DF-B836-495D-AB50-925BA9D801BC}" type="presParOf" srcId="{E39468B8-6498-4B06-89AE-0DCA08402849}" destId="{3BC1A9AE-33B5-4107-B32F-CEED71035A6C}" srcOrd="3" destOrd="0" presId="urn:microsoft.com/office/officeart/2005/8/layout/lProcess1"/>
    <dgm:cxn modelId="{595E4852-78F0-47AA-A375-2DABB1409849}" type="presParOf" srcId="{E39468B8-6498-4B06-89AE-0DCA08402849}" destId="{547F2F31-9D48-4D27-BC50-64E49DC8D0E0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283BE9-1DC2-496A-8E81-86B2793E7D7B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ABF530-7436-450E-9C37-CA0B9AF7A6FE}">
      <dgm:prSet phldrT="[Text]" custT="1"/>
      <dgm:spPr>
        <a:solidFill>
          <a:srgbClr val="FFCCCC"/>
        </a:solidFill>
      </dgm:spPr>
      <dgm:t>
        <a:bodyPr/>
        <a:lstStyle/>
        <a:p>
          <a:pPr rtl="1"/>
          <a:r>
            <a:rPr lang="fa-IR" sz="2000" b="1" dirty="0" smtClean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rPr>
            <a:t>استفاده از پرسشنامه های  محقق ساخته بر اساس تئوری  رفتار برنامه ریزی شده و مشتمل بر </a:t>
          </a:r>
        </a:p>
        <a:p>
          <a:pPr rtl="1"/>
          <a:r>
            <a:rPr lang="fa-IR" sz="2000" b="1" dirty="0" smtClean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rPr>
            <a:t>5 سوال قصد رفتاری ،نگرش 9 سوال،کنترل رفتاری درک شده 9 سوال و نرم های انتزاعی 6 سوال</a:t>
          </a:r>
          <a:endParaRPr lang="en-US" sz="2000" b="1" dirty="0">
            <a:solidFill>
              <a:schemeClr val="tx1">
                <a:lumMod val="95000"/>
                <a:lumOff val="5000"/>
              </a:schemeClr>
            </a:solidFill>
            <a:cs typeface="B Nazanin" panose="00000400000000000000" pitchFamily="2" charset="-78"/>
          </a:endParaRPr>
        </a:p>
      </dgm:t>
    </dgm:pt>
    <dgm:pt modelId="{6648C109-0093-44BF-9240-F8A0870B8E47}" type="parTrans" cxnId="{BBB1EB26-BB9E-4CC5-8D60-C6C70FDF1F93}">
      <dgm:prSet/>
      <dgm:spPr/>
      <dgm:t>
        <a:bodyPr/>
        <a:lstStyle/>
        <a:p>
          <a:endParaRPr lang="en-US"/>
        </a:p>
      </dgm:t>
    </dgm:pt>
    <dgm:pt modelId="{362FA2F0-85F9-435C-B174-6A3906D3748C}" type="sibTrans" cxnId="{BBB1EB26-BB9E-4CC5-8D60-C6C70FDF1F93}">
      <dgm:prSet/>
      <dgm:spPr/>
      <dgm:t>
        <a:bodyPr/>
        <a:lstStyle/>
        <a:p>
          <a:endParaRPr lang="en-US"/>
        </a:p>
      </dgm:t>
    </dgm:pt>
    <dgm:pt modelId="{92ED460A-81A2-4D77-9652-9BAB2885C7E5}">
      <dgm:prSet custT="1"/>
      <dgm:spPr>
        <a:solidFill>
          <a:srgbClr val="FFFFCC">
            <a:alpha val="89804"/>
          </a:srgbClr>
        </a:solidFill>
      </dgm:spPr>
      <dgm:t>
        <a:bodyPr/>
        <a:lstStyle/>
        <a:p>
          <a:r>
            <a:rPr lang="fa-IR" sz="2000" b="1" dirty="0" smtClean="0">
              <a:cs typeface="B Nazanin" panose="00000400000000000000" pitchFamily="2" charset="-78"/>
            </a:rPr>
            <a:t>ارایه برنامه مداخله شامل  آموزش متناسب شده بر اساس تئوی رفتار برنامه ریزی شده در </a:t>
          </a:r>
          <a:r>
            <a:rPr lang="fa-IR" sz="2000" b="1" dirty="0" smtClean="0">
              <a:cs typeface="B Nazanin" panose="00000400000000000000" pitchFamily="2" charset="-78"/>
            </a:rPr>
            <a:t>7جلسه </a:t>
          </a:r>
          <a:endParaRPr lang="fa-IR" sz="2000" b="1" dirty="0" smtClean="0">
            <a:cs typeface="B Nazanin" panose="00000400000000000000" pitchFamily="2" charset="-78"/>
          </a:endParaRPr>
        </a:p>
        <a:p>
          <a:endParaRPr lang="en-US" sz="2000" dirty="0"/>
        </a:p>
      </dgm:t>
    </dgm:pt>
    <dgm:pt modelId="{502A4AC7-61FE-48CE-8ED8-BDF5DFE62FD0}" type="parTrans" cxnId="{648A802F-070E-4AD5-AC36-308180EF842C}">
      <dgm:prSet/>
      <dgm:spPr/>
      <dgm:t>
        <a:bodyPr/>
        <a:lstStyle/>
        <a:p>
          <a:endParaRPr lang="en-US"/>
        </a:p>
      </dgm:t>
    </dgm:pt>
    <dgm:pt modelId="{EF625AEF-0A7D-44B6-AAAF-DCB8AB890C2B}" type="sibTrans" cxnId="{648A802F-070E-4AD5-AC36-308180EF842C}">
      <dgm:prSet/>
      <dgm:spPr/>
      <dgm:t>
        <a:bodyPr/>
        <a:lstStyle/>
        <a:p>
          <a:endParaRPr lang="en-US"/>
        </a:p>
      </dgm:t>
    </dgm:pt>
    <dgm:pt modelId="{013E5ADC-06ED-44F9-A8A3-E3CB6105C88A}">
      <dgm:prSet custT="1"/>
      <dgm:spPr/>
      <dgm:t>
        <a:bodyPr/>
        <a:lstStyle/>
        <a:p>
          <a:r>
            <a:rPr lang="fa-IR" sz="2000" b="1" dirty="0" smtClean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rPr>
            <a:t>پرسشنامه بین </a:t>
          </a:r>
          <a:r>
            <a:rPr lang="fa-IR" sz="2000" b="1" dirty="0" smtClean="0">
              <a:solidFill>
                <a:schemeClr val="tx1"/>
              </a:solidFill>
              <a:cs typeface="B Nazanin" panose="00000400000000000000" pitchFamily="2" charset="-78"/>
            </a:rPr>
            <a:t>المللی</a:t>
          </a:r>
          <a:r>
            <a:rPr lang="fa-IR" sz="2000" b="1" dirty="0" smtClean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rPr>
            <a:t> فعالیت بدنی</a:t>
          </a:r>
          <a:endParaRPr lang="en-US" sz="2000" b="1" dirty="0" smtClean="0">
            <a:solidFill>
              <a:schemeClr val="tx1">
                <a:lumMod val="95000"/>
                <a:lumOff val="5000"/>
              </a:schemeClr>
            </a:solidFill>
            <a:cs typeface="B Nazanin" panose="00000400000000000000" pitchFamily="2" charset="-78"/>
          </a:endParaRPr>
        </a:p>
      </dgm:t>
    </dgm:pt>
    <dgm:pt modelId="{39FB7B4A-0E47-4CA7-B483-1A762D982E6F}" type="parTrans" cxnId="{D1F31BF6-1FD5-4CE8-852C-0D2AD125C40F}">
      <dgm:prSet/>
      <dgm:spPr/>
      <dgm:t>
        <a:bodyPr/>
        <a:lstStyle/>
        <a:p>
          <a:endParaRPr lang="en-US"/>
        </a:p>
      </dgm:t>
    </dgm:pt>
    <dgm:pt modelId="{1A74BE75-E995-4280-85B9-4914C414070F}" type="sibTrans" cxnId="{D1F31BF6-1FD5-4CE8-852C-0D2AD125C40F}">
      <dgm:prSet/>
      <dgm:spPr/>
      <dgm:t>
        <a:bodyPr/>
        <a:lstStyle/>
        <a:p>
          <a:endParaRPr lang="en-US"/>
        </a:p>
      </dgm:t>
    </dgm:pt>
    <dgm:pt modelId="{97B4A42D-16F6-413A-B015-9F36309044A4}" type="pres">
      <dgm:prSet presAssocID="{97283BE9-1DC2-496A-8E81-86B2793E7D7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39468B8-6498-4B06-89AE-0DCA08402849}" type="pres">
      <dgm:prSet presAssocID="{F4ABF530-7436-450E-9C37-CA0B9AF7A6FE}" presName="vertFlow" presStyleCnt="0"/>
      <dgm:spPr/>
    </dgm:pt>
    <dgm:pt modelId="{169AFFFF-02AC-457D-959D-A39EE6E1DD5B}" type="pres">
      <dgm:prSet presAssocID="{F4ABF530-7436-450E-9C37-CA0B9AF7A6FE}" presName="header" presStyleLbl="node1" presStyleIdx="0" presStyleCnt="1" custScaleX="192597" custScaleY="165209" custLinFactNeighborX="-552" custLinFactNeighborY="23320"/>
      <dgm:spPr/>
      <dgm:t>
        <a:bodyPr/>
        <a:lstStyle/>
        <a:p>
          <a:endParaRPr lang="en-US"/>
        </a:p>
      </dgm:t>
    </dgm:pt>
    <dgm:pt modelId="{E994AC04-865F-4DBA-BBD2-0D8FFDCC73D6}" type="pres">
      <dgm:prSet presAssocID="{39FB7B4A-0E47-4CA7-B483-1A762D982E6F}" presName="parTrans" presStyleLbl="sibTrans2D1" presStyleIdx="0" presStyleCnt="2"/>
      <dgm:spPr/>
      <dgm:t>
        <a:bodyPr/>
        <a:lstStyle/>
        <a:p>
          <a:endParaRPr lang="en-US"/>
        </a:p>
      </dgm:t>
    </dgm:pt>
    <dgm:pt modelId="{3ACEF8FB-96E6-42F6-B393-78294D8866EA}" type="pres">
      <dgm:prSet presAssocID="{013E5ADC-06ED-44F9-A8A3-E3CB6105C88A}" presName="child" presStyleLbl="alignAccFollowNode1" presStyleIdx="0" presStyleCnt="2" custScaleX="179742" custScaleY="34234" custLinFactNeighborX="6107" custLinFactNeighborY="2702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608064-A219-434F-888E-980F1DE7520C}" type="pres">
      <dgm:prSet presAssocID="{1A74BE75-E995-4280-85B9-4914C414070F}" presName="sibTrans" presStyleLbl="sibTrans2D1" presStyleIdx="1" presStyleCnt="2"/>
      <dgm:spPr/>
      <dgm:t>
        <a:bodyPr/>
        <a:lstStyle/>
        <a:p>
          <a:endParaRPr lang="en-US"/>
        </a:p>
      </dgm:t>
    </dgm:pt>
    <dgm:pt modelId="{547F2F31-9D48-4D27-BC50-64E49DC8D0E0}" type="pres">
      <dgm:prSet presAssocID="{92ED460A-81A2-4D77-9652-9BAB2885C7E5}" presName="child" presStyleLbl="alignAccFollowNode1" presStyleIdx="1" presStyleCnt="2" custScaleX="187286" custScaleY="11595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B1EB26-BB9E-4CC5-8D60-C6C70FDF1F93}" srcId="{97283BE9-1DC2-496A-8E81-86B2793E7D7B}" destId="{F4ABF530-7436-450E-9C37-CA0B9AF7A6FE}" srcOrd="0" destOrd="0" parTransId="{6648C109-0093-44BF-9240-F8A0870B8E47}" sibTransId="{362FA2F0-85F9-435C-B174-6A3906D3748C}"/>
    <dgm:cxn modelId="{5B928D9B-EBAA-4FB7-9FCD-EA736E42D8DF}" type="presOf" srcId="{013E5ADC-06ED-44F9-A8A3-E3CB6105C88A}" destId="{3ACEF8FB-96E6-42F6-B393-78294D8866EA}" srcOrd="0" destOrd="0" presId="urn:microsoft.com/office/officeart/2005/8/layout/lProcess1"/>
    <dgm:cxn modelId="{648A802F-070E-4AD5-AC36-308180EF842C}" srcId="{F4ABF530-7436-450E-9C37-CA0B9AF7A6FE}" destId="{92ED460A-81A2-4D77-9652-9BAB2885C7E5}" srcOrd="1" destOrd="0" parTransId="{502A4AC7-61FE-48CE-8ED8-BDF5DFE62FD0}" sibTransId="{EF625AEF-0A7D-44B6-AAAF-DCB8AB890C2B}"/>
    <dgm:cxn modelId="{E548D5C7-29BB-465A-B315-1044B21E1078}" type="presOf" srcId="{F4ABF530-7436-450E-9C37-CA0B9AF7A6FE}" destId="{169AFFFF-02AC-457D-959D-A39EE6E1DD5B}" srcOrd="0" destOrd="0" presId="urn:microsoft.com/office/officeart/2005/8/layout/lProcess1"/>
    <dgm:cxn modelId="{1F3C5EC3-9D59-4B7C-A510-BC61E6B8D280}" type="presOf" srcId="{97283BE9-1DC2-496A-8E81-86B2793E7D7B}" destId="{97B4A42D-16F6-413A-B015-9F36309044A4}" srcOrd="0" destOrd="0" presId="urn:microsoft.com/office/officeart/2005/8/layout/lProcess1"/>
    <dgm:cxn modelId="{8590A834-91E1-4F46-B331-E2C751F82594}" type="presOf" srcId="{39FB7B4A-0E47-4CA7-B483-1A762D982E6F}" destId="{E994AC04-865F-4DBA-BBD2-0D8FFDCC73D6}" srcOrd="0" destOrd="0" presId="urn:microsoft.com/office/officeart/2005/8/layout/lProcess1"/>
    <dgm:cxn modelId="{D1F31BF6-1FD5-4CE8-852C-0D2AD125C40F}" srcId="{F4ABF530-7436-450E-9C37-CA0B9AF7A6FE}" destId="{013E5ADC-06ED-44F9-A8A3-E3CB6105C88A}" srcOrd="0" destOrd="0" parTransId="{39FB7B4A-0E47-4CA7-B483-1A762D982E6F}" sibTransId="{1A74BE75-E995-4280-85B9-4914C414070F}"/>
    <dgm:cxn modelId="{65A4BB99-BEC8-4E01-9B9D-DEF884A46C52}" type="presOf" srcId="{92ED460A-81A2-4D77-9652-9BAB2885C7E5}" destId="{547F2F31-9D48-4D27-BC50-64E49DC8D0E0}" srcOrd="0" destOrd="0" presId="urn:microsoft.com/office/officeart/2005/8/layout/lProcess1"/>
    <dgm:cxn modelId="{3C1231FD-B2ED-46E2-A13C-5286BC0611A4}" type="presOf" srcId="{1A74BE75-E995-4280-85B9-4914C414070F}" destId="{C8608064-A219-434F-888E-980F1DE7520C}" srcOrd="0" destOrd="0" presId="urn:microsoft.com/office/officeart/2005/8/layout/lProcess1"/>
    <dgm:cxn modelId="{2F33959C-A2BF-4C9C-8FF3-F8ADC0A0B26E}" type="presParOf" srcId="{97B4A42D-16F6-413A-B015-9F36309044A4}" destId="{E39468B8-6498-4B06-89AE-0DCA08402849}" srcOrd="0" destOrd="0" presId="urn:microsoft.com/office/officeart/2005/8/layout/lProcess1"/>
    <dgm:cxn modelId="{7E5A8133-6977-46BE-BAA5-8FDB6DA751D0}" type="presParOf" srcId="{E39468B8-6498-4B06-89AE-0DCA08402849}" destId="{169AFFFF-02AC-457D-959D-A39EE6E1DD5B}" srcOrd="0" destOrd="0" presId="urn:microsoft.com/office/officeart/2005/8/layout/lProcess1"/>
    <dgm:cxn modelId="{9C4A33D9-F0A3-441C-ACD4-908518C8582F}" type="presParOf" srcId="{E39468B8-6498-4B06-89AE-0DCA08402849}" destId="{E994AC04-865F-4DBA-BBD2-0D8FFDCC73D6}" srcOrd="1" destOrd="0" presId="urn:microsoft.com/office/officeart/2005/8/layout/lProcess1"/>
    <dgm:cxn modelId="{147F6A76-A063-4C97-B9C9-91CD2608C988}" type="presParOf" srcId="{E39468B8-6498-4B06-89AE-0DCA08402849}" destId="{3ACEF8FB-96E6-42F6-B393-78294D8866EA}" srcOrd="2" destOrd="0" presId="urn:microsoft.com/office/officeart/2005/8/layout/lProcess1"/>
    <dgm:cxn modelId="{DA0CBA4B-9266-4D4F-B47E-53FCF67F4F4D}" type="presParOf" srcId="{E39468B8-6498-4B06-89AE-0DCA08402849}" destId="{C8608064-A219-434F-888E-980F1DE7520C}" srcOrd="3" destOrd="0" presId="urn:microsoft.com/office/officeart/2005/8/layout/lProcess1"/>
    <dgm:cxn modelId="{F4F5DE2A-72A8-424E-A826-1CE0616C2BE4}" type="presParOf" srcId="{E39468B8-6498-4B06-89AE-0DCA08402849}" destId="{547F2F31-9D48-4D27-BC50-64E49DC8D0E0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7283BE9-1DC2-496A-8E81-86B2793E7D7B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ABF530-7436-450E-9C37-CA0B9AF7A6FE}">
      <dgm:prSet phldrT="[Text]" custT="1"/>
      <dgm:spPr>
        <a:solidFill>
          <a:srgbClr val="FFCCCC"/>
        </a:solidFill>
      </dgm:spPr>
      <dgm:t>
        <a:bodyPr/>
        <a:lstStyle/>
        <a:p>
          <a:pPr algn="r" rtl="1"/>
          <a:r>
            <a:rPr lang="fa-IR" sz="2000" b="1" dirty="0" smtClean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rPr>
            <a:t>جلسه </a:t>
          </a:r>
          <a:r>
            <a:rPr lang="fa-IR" sz="2000" b="1" dirty="0" smtClean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rPr>
            <a:t>اول ودوم :تاکید </a:t>
          </a:r>
          <a:r>
            <a:rPr lang="fa-IR" sz="2000" b="1" dirty="0" smtClean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rPr>
            <a:t>بر سازه نگرش</a:t>
          </a:r>
          <a:r>
            <a:rPr lang="fa-IR" sz="2000" b="1" dirty="0" smtClean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rPr>
            <a:t>، قصد و استفاده از روش بحث </a:t>
          </a:r>
          <a:r>
            <a:rPr lang="fa-IR" sz="2000" b="1" dirty="0" smtClean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rPr>
            <a:t>گروهی و بارش </a:t>
          </a:r>
          <a:r>
            <a:rPr lang="fa-IR" sz="2000" b="1" dirty="0" smtClean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rPr>
            <a:t>افکار</a:t>
          </a:r>
          <a:endParaRPr lang="fa-IR" sz="2000" b="1" dirty="0" smtClean="0">
            <a:solidFill>
              <a:schemeClr val="tx1">
                <a:lumMod val="95000"/>
                <a:lumOff val="5000"/>
              </a:schemeClr>
            </a:solidFill>
            <a:cs typeface="B Nazanin" panose="00000400000000000000" pitchFamily="2" charset="-78"/>
          </a:endParaRPr>
        </a:p>
        <a:p>
          <a:pPr algn="r" rtl="1"/>
          <a:r>
            <a:rPr lang="fa-IR" sz="2000" b="1" dirty="0" smtClean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rPr>
            <a:t>جلسه دوم:تاکید بر نرم های انتزاعی و شرکت افراد  درجه یک خانواده در </a:t>
          </a:r>
          <a:r>
            <a:rPr lang="fa-IR" sz="2000" b="1" dirty="0" smtClean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rPr>
            <a:t>جلسه آموزشی  </a:t>
          </a:r>
          <a:r>
            <a:rPr lang="fa-IR" sz="2000" b="1" dirty="0" smtClean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rPr>
            <a:t>مربوطه</a:t>
          </a:r>
        </a:p>
        <a:p>
          <a:pPr algn="r" rtl="1"/>
          <a:r>
            <a:rPr lang="fa-IR" sz="2000" b="1" dirty="0" smtClean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rPr>
            <a:t>جلسه سوم:اجرای فعالیت های ورزشی در </a:t>
          </a:r>
          <a:r>
            <a:rPr lang="fa-IR" sz="2000" b="1" dirty="0" smtClean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rPr>
            <a:t>سالن ورزشی </a:t>
          </a:r>
          <a:r>
            <a:rPr lang="fa-IR" sz="2000" b="1" dirty="0" smtClean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rPr>
            <a:t>با یک نفر کارشناس تربیت بدنی طی 4 جلسه</a:t>
          </a:r>
          <a:endParaRPr lang="en-US" sz="2000" b="1" dirty="0">
            <a:solidFill>
              <a:schemeClr val="tx1">
                <a:lumMod val="95000"/>
                <a:lumOff val="5000"/>
              </a:schemeClr>
            </a:solidFill>
            <a:cs typeface="B Nazanin" panose="00000400000000000000" pitchFamily="2" charset="-78"/>
          </a:endParaRPr>
        </a:p>
      </dgm:t>
    </dgm:pt>
    <dgm:pt modelId="{6648C109-0093-44BF-9240-F8A0870B8E47}" type="parTrans" cxnId="{BBB1EB26-BB9E-4CC5-8D60-C6C70FDF1F93}">
      <dgm:prSet/>
      <dgm:spPr/>
      <dgm:t>
        <a:bodyPr/>
        <a:lstStyle/>
        <a:p>
          <a:endParaRPr lang="en-US"/>
        </a:p>
      </dgm:t>
    </dgm:pt>
    <dgm:pt modelId="{362FA2F0-85F9-435C-B174-6A3906D3748C}" type="sibTrans" cxnId="{BBB1EB26-BB9E-4CC5-8D60-C6C70FDF1F93}">
      <dgm:prSet/>
      <dgm:spPr/>
      <dgm:t>
        <a:bodyPr/>
        <a:lstStyle/>
        <a:p>
          <a:endParaRPr lang="en-US"/>
        </a:p>
      </dgm:t>
    </dgm:pt>
    <dgm:pt modelId="{92ED460A-81A2-4D77-9652-9BAB2885C7E5}">
      <dgm:prSet custT="1"/>
      <dgm:spPr>
        <a:solidFill>
          <a:srgbClr val="FFFFCC">
            <a:alpha val="89804"/>
          </a:srgbClr>
        </a:solidFill>
      </dgm:spPr>
      <dgm:t>
        <a:bodyPr/>
        <a:lstStyle/>
        <a:p>
          <a:r>
            <a:rPr lang="fa-IR" sz="2000" b="1" dirty="0" smtClean="0">
              <a:cs typeface="B Nazanin" panose="00000400000000000000" pitchFamily="2" charset="-78"/>
            </a:rPr>
            <a:t> </a:t>
          </a:r>
        </a:p>
        <a:p>
          <a:endParaRPr lang="en-US" sz="2000" dirty="0"/>
        </a:p>
      </dgm:t>
    </dgm:pt>
    <dgm:pt modelId="{502A4AC7-61FE-48CE-8ED8-BDF5DFE62FD0}" type="parTrans" cxnId="{648A802F-070E-4AD5-AC36-308180EF842C}">
      <dgm:prSet/>
      <dgm:spPr/>
      <dgm:t>
        <a:bodyPr/>
        <a:lstStyle/>
        <a:p>
          <a:endParaRPr lang="en-US"/>
        </a:p>
      </dgm:t>
    </dgm:pt>
    <dgm:pt modelId="{EF625AEF-0A7D-44B6-AAAF-DCB8AB890C2B}" type="sibTrans" cxnId="{648A802F-070E-4AD5-AC36-308180EF842C}">
      <dgm:prSet/>
      <dgm:spPr/>
      <dgm:t>
        <a:bodyPr/>
        <a:lstStyle/>
        <a:p>
          <a:endParaRPr lang="en-US"/>
        </a:p>
      </dgm:t>
    </dgm:pt>
    <dgm:pt modelId="{97B4A42D-16F6-413A-B015-9F36309044A4}" type="pres">
      <dgm:prSet presAssocID="{97283BE9-1DC2-496A-8E81-86B2793E7D7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39468B8-6498-4B06-89AE-0DCA08402849}" type="pres">
      <dgm:prSet presAssocID="{F4ABF530-7436-450E-9C37-CA0B9AF7A6FE}" presName="vertFlow" presStyleCnt="0"/>
      <dgm:spPr/>
    </dgm:pt>
    <dgm:pt modelId="{169AFFFF-02AC-457D-959D-A39EE6E1DD5B}" type="pres">
      <dgm:prSet presAssocID="{F4ABF530-7436-450E-9C37-CA0B9AF7A6FE}" presName="header" presStyleLbl="node1" presStyleIdx="0" presStyleCnt="1" custScaleX="135456" custScaleY="204155" custLinFactNeighborX="-552" custLinFactNeighborY="23320"/>
      <dgm:spPr/>
      <dgm:t>
        <a:bodyPr/>
        <a:lstStyle/>
        <a:p>
          <a:endParaRPr lang="en-US"/>
        </a:p>
      </dgm:t>
    </dgm:pt>
    <dgm:pt modelId="{EDBB2C7C-4B85-49EE-AAB4-199E855E78E8}" type="pres">
      <dgm:prSet presAssocID="{502A4AC7-61FE-48CE-8ED8-BDF5DFE62FD0}" presName="parTrans" presStyleLbl="sibTrans2D1" presStyleIdx="0" presStyleCnt="1"/>
      <dgm:spPr/>
      <dgm:t>
        <a:bodyPr/>
        <a:lstStyle/>
        <a:p>
          <a:endParaRPr lang="en-US"/>
        </a:p>
      </dgm:t>
    </dgm:pt>
    <dgm:pt modelId="{547F2F31-9D48-4D27-BC50-64E49DC8D0E0}" type="pres">
      <dgm:prSet presAssocID="{92ED460A-81A2-4D77-9652-9BAB2885C7E5}" presName="child" presStyleLbl="alignAccFollowNode1" presStyleIdx="0" presStyleCnt="1" custScaleX="116813" custScaleY="5059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B1EB26-BB9E-4CC5-8D60-C6C70FDF1F93}" srcId="{97283BE9-1DC2-496A-8E81-86B2793E7D7B}" destId="{F4ABF530-7436-450E-9C37-CA0B9AF7A6FE}" srcOrd="0" destOrd="0" parTransId="{6648C109-0093-44BF-9240-F8A0870B8E47}" sibTransId="{362FA2F0-85F9-435C-B174-6A3906D3748C}"/>
    <dgm:cxn modelId="{648A802F-070E-4AD5-AC36-308180EF842C}" srcId="{F4ABF530-7436-450E-9C37-CA0B9AF7A6FE}" destId="{92ED460A-81A2-4D77-9652-9BAB2885C7E5}" srcOrd="0" destOrd="0" parTransId="{502A4AC7-61FE-48CE-8ED8-BDF5DFE62FD0}" sibTransId="{EF625AEF-0A7D-44B6-AAAF-DCB8AB890C2B}"/>
    <dgm:cxn modelId="{F07C0218-6ACD-4687-BCF2-68BA393C7B0B}" type="presOf" srcId="{F4ABF530-7436-450E-9C37-CA0B9AF7A6FE}" destId="{169AFFFF-02AC-457D-959D-A39EE6E1DD5B}" srcOrd="0" destOrd="0" presId="urn:microsoft.com/office/officeart/2005/8/layout/lProcess1"/>
    <dgm:cxn modelId="{B82B671E-770B-419F-9798-60AB79357723}" type="presOf" srcId="{97283BE9-1DC2-496A-8E81-86B2793E7D7B}" destId="{97B4A42D-16F6-413A-B015-9F36309044A4}" srcOrd="0" destOrd="0" presId="urn:microsoft.com/office/officeart/2005/8/layout/lProcess1"/>
    <dgm:cxn modelId="{6F777BE2-6799-4597-9E81-21FF6564D81C}" type="presOf" srcId="{92ED460A-81A2-4D77-9652-9BAB2885C7E5}" destId="{547F2F31-9D48-4D27-BC50-64E49DC8D0E0}" srcOrd="0" destOrd="0" presId="urn:microsoft.com/office/officeart/2005/8/layout/lProcess1"/>
    <dgm:cxn modelId="{776BD637-9342-4CCC-80C4-64C1E441C304}" type="presOf" srcId="{502A4AC7-61FE-48CE-8ED8-BDF5DFE62FD0}" destId="{EDBB2C7C-4B85-49EE-AAB4-199E855E78E8}" srcOrd="0" destOrd="0" presId="urn:microsoft.com/office/officeart/2005/8/layout/lProcess1"/>
    <dgm:cxn modelId="{A7C689AB-4103-4042-8472-23FC3D848B62}" type="presParOf" srcId="{97B4A42D-16F6-413A-B015-9F36309044A4}" destId="{E39468B8-6498-4B06-89AE-0DCA08402849}" srcOrd="0" destOrd="0" presId="urn:microsoft.com/office/officeart/2005/8/layout/lProcess1"/>
    <dgm:cxn modelId="{1D09372D-85F4-4652-8456-5A4C00E8BF57}" type="presParOf" srcId="{E39468B8-6498-4B06-89AE-0DCA08402849}" destId="{169AFFFF-02AC-457D-959D-A39EE6E1DD5B}" srcOrd="0" destOrd="0" presId="urn:microsoft.com/office/officeart/2005/8/layout/lProcess1"/>
    <dgm:cxn modelId="{9A58BC4D-7658-42D0-ACCB-86A839B66A1D}" type="presParOf" srcId="{E39468B8-6498-4B06-89AE-0DCA08402849}" destId="{EDBB2C7C-4B85-49EE-AAB4-199E855E78E8}" srcOrd="1" destOrd="0" presId="urn:microsoft.com/office/officeart/2005/8/layout/lProcess1"/>
    <dgm:cxn modelId="{30187FD8-E07B-4B62-9BAF-E7A3F51EC370}" type="presParOf" srcId="{E39468B8-6498-4B06-89AE-0DCA08402849}" destId="{547F2F31-9D48-4D27-BC50-64E49DC8D0E0}" srcOrd="2" destOrd="0" presId="urn:microsoft.com/office/officeart/2005/8/layout/lProcess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7283BE9-1DC2-496A-8E81-86B2793E7D7B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ABF530-7436-450E-9C37-CA0B9AF7A6FE}">
      <dgm:prSet phldrT="[Text]" custT="1"/>
      <dgm:spPr>
        <a:solidFill>
          <a:srgbClr val="FFCCCC"/>
        </a:solidFill>
      </dgm:spPr>
      <dgm:t>
        <a:bodyPr/>
        <a:lstStyle/>
        <a:p>
          <a:pPr rtl="1"/>
          <a:r>
            <a:rPr lang="fa-IR" sz="2000" b="1" dirty="0" smtClean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rPr>
            <a:t>2ماه بعد از مداخله آموزشی ، تکمیل مجدد  پرسشنامه ها توسط سالمندان </a:t>
          </a:r>
          <a:endParaRPr lang="en-US" sz="2000" b="1" dirty="0">
            <a:solidFill>
              <a:schemeClr val="tx1">
                <a:lumMod val="95000"/>
                <a:lumOff val="5000"/>
              </a:schemeClr>
            </a:solidFill>
            <a:cs typeface="B Nazanin" panose="00000400000000000000" pitchFamily="2" charset="-78"/>
          </a:endParaRPr>
        </a:p>
      </dgm:t>
    </dgm:pt>
    <dgm:pt modelId="{6648C109-0093-44BF-9240-F8A0870B8E47}" type="parTrans" cxnId="{BBB1EB26-BB9E-4CC5-8D60-C6C70FDF1F93}">
      <dgm:prSet/>
      <dgm:spPr/>
      <dgm:t>
        <a:bodyPr/>
        <a:lstStyle/>
        <a:p>
          <a:endParaRPr lang="en-US"/>
        </a:p>
      </dgm:t>
    </dgm:pt>
    <dgm:pt modelId="{362FA2F0-85F9-435C-B174-6A3906D3748C}" type="sibTrans" cxnId="{BBB1EB26-BB9E-4CC5-8D60-C6C70FDF1F93}">
      <dgm:prSet/>
      <dgm:spPr/>
      <dgm:t>
        <a:bodyPr/>
        <a:lstStyle/>
        <a:p>
          <a:endParaRPr lang="en-US"/>
        </a:p>
      </dgm:t>
    </dgm:pt>
    <dgm:pt modelId="{ECB55A59-633D-4221-B8D3-3026675C54F4}">
      <dgm:prSet phldrT="[Text]" custT="1"/>
      <dgm:spPr/>
      <dgm:t>
        <a:bodyPr/>
        <a:lstStyle/>
        <a:p>
          <a:pPr rtl="1"/>
          <a:r>
            <a:rPr lang="fa-IR" sz="2000" b="1" dirty="0" smtClean="0">
              <a:ea typeface="Zar" pitchFamily="2" charset="-78"/>
              <a:cs typeface="B Nazanin" panose="00000400000000000000" pitchFamily="2" charset="-78"/>
            </a:rPr>
            <a:t>جمع آوری اطلاعات و تجزیه و تحلیل داده ها با نرم افزار 17</a:t>
          </a:r>
          <a:r>
            <a:rPr lang="en-US" sz="2000" b="1" dirty="0" err="1" smtClean="0">
              <a:ea typeface="Zar" pitchFamily="2" charset="-78"/>
              <a:cs typeface="B Nazanin" panose="00000400000000000000" pitchFamily="2" charset="-78"/>
            </a:rPr>
            <a:t>spss</a:t>
          </a:r>
          <a:r>
            <a:rPr lang="fa-IR" sz="2000" b="1" dirty="0" smtClean="0">
              <a:ea typeface="Zar" pitchFamily="2" charset="-78"/>
              <a:cs typeface="B Nazanin" panose="00000400000000000000" pitchFamily="2" charset="-78"/>
            </a:rPr>
            <a:t> واستفاده از  </a:t>
          </a:r>
          <a:r>
            <a:rPr lang="fa-IR" sz="2000" b="1" dirty="0" smtClean="0">
              <a:cs typeface="B Nazanin" panose="00000400000000000000" pitchFamily="2" charset="-78"/>
            </a:rPr>
            <a:t>آزمون تی زوجی</a:t>
          </a:r>
          <a:endParaRPr lang="en-US" sz="2000" b="1" dirty="0">
            <a:cs typeface="B Nazanin" panose="00000400000000000000" pitchFamily="2" charset="-78"/>
          </a:endParaRPr>
        </a:p>
      </dgm:t>
    </dgm:pt>
    <dgm:pt modelId="{26C28B1F-D208-4683-8AA1-C11631E1EB73}" type="parTrans" cxnId="{B5A78359-5276-4417-B382-AD55CB8AF8B3}">
      <dgm:prSet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22F72E54-71AC-4E5F-A909-5E7BF6A93D2C}" type="sibTrans" cxnId="{B5A78359-5276-4417-B382-AD55CB8AF8B3}">
      <dgm:prSet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97B4A42D-16F6-413A-B015-9F36309044A4}" type="pres">
      <dgm:prSet presAssocID="{97283BE9-1DC2-496A-8E81-86B2793E7D7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39468B8-6498-4B06-89AE-0DCA08402849}" type="pres">
      <dgm:prSet presAssocID="{F4ABF530-7436-450E-9C37-CA0B9AF7A6FE}" presName="vertFlow" presStyleCnt="0"/>
      <dgm:spPr/>
    </dgm:pt>
    <dgm:pt modelId="{169AFFFF-02AC-457D-959D-A39EE6E1DD5B}" type="pres">
      <dgm:prSet presAssocID="{F4ABF530-7436-450E-9C37-CA0B9AF7A6FE}" presName="header" presStyleLbl="node1" presStyleIdx="0" presStyleCnt="1" custScaleX="135456" custScaleY="60116" custLinFactNeighborX="1506" custLinFactNeighborY="-38209"/>
      <dgm:spPr/>
      <dgm:t>
        <a:bodyPr/>
        <a:lstStyle/>
        <a:p>
          <a:endParaRPr lang="en-US"/>
        </a:p>
      </dgm:t>
    </dgm:pt>
    <dgm:pt modelId="{3D7A62DE-BB5C-4809-B4BD-1CA6EB13E82C}" type="pres">
      <dgm:prSet presAssocID="{26C28B1F-D208-4683-8AA1-C11631E1EB73}" presName="parTrans" presStyleLbl="sibTrans2D1" presStyleIdx="0" presStyleCnt="1"/>
      <dgm:spPr/>
      <dgm:t>
        <a:bodyPr/>
        <a:lstStyle/>
        <a:p>
          <a:endParaRPr lang="en-US"/>
        </a:p>
      </dgm:t>
    </dgm:pt>
    <dgm:pt modelId="{3A2D73A7-DEAB-476B-9AEC-2465C6C9AE4E}" type="pres">
      <dgm:prSet presAssocID="{ECB55A59-633D-4221-B8D3-3026675C54F4}" presName="child" presStyleLbl="alignAccFollowNode1" presStyleIdx="0" presStyleCnt="1" custScaleX="124405" custScaleY="107155" custLinFactNeighborX="-434" custLinFactNeighborY="-227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B1EB26-BB9E-4CC5-8D60-C6C70FDF1F93}" srcId="{97283BE9-1DC2-496A-8E81-86B2793E7D7B}" destId="{F4ABF530-7436-450E-9C37-CA0B9AF7A6FE}" srcOrd="0" destOrd="0" parTransId="{6648C109-0093-44BF-9240-F8A0870B8E47}" sibTransId="{362FA2F0-85F9-435C-B174-6A3906D3748C}"/>
    <dgm:cxn modelId="{5ACC36CE-AB08-49F4-9DFF-BEF82A4A5CFD}" type="presOf" srcId="{F4ABF530-7436-450E-9C37-CA0B9AF7A6FE}" destId="{169AFFFF-02AC-457D-959D-A39EE6E1DD5B}" srcOrd="0" destOrd="0" presId="urn:microsoft.com/office/officeart/2005/8/layout/lProcess1"/>
    <dgm:cxn modelId="{2059CBB1-DF2A-4F56-82F9-E815850438C3}" type="presOf" srcId="{26C28B1F-D208-4683-8AA1-C11631E1EB73}" destId="{3D7A62DE-BB5C-4809-B4BD-1CA6EB13E82C}" srcOrd="0" destOrd="0" presId="urn:microsoft.com/office/officeart/2005/8/layout/lProcess1"/>
    <dgm:cxn modelId="{B5A78359-5276-4417-B382-AD55CB8AF8B3}" srcId="{F4ABF530-7436-450E-9C37-CA0B9AF7A6FE}" destId="{ECB55A59-633D-4221-B8D3-3026675C54F4}" srcOrd="0" destOrd="0" parTransId="{26C28B1F-D208-4683-8AA1-C11631E1EB73}" sibTransId="{22F72E54-71AC-4E5F-A909-5E7BF6A93D2C}"/>
    <dgm:cxn modelId="{55AB296E-0013-4780-BABB-C28CF4C5FD08}" type="presOf" srcId="{ECB55A59-633D-4221-B8D3-3026675C54F4}" destId="{3A2D73A7-DEAB-476B-9AEC-2465C6C9AE4E}" srcOrd="0" destOrd="0" presId="urn:microsoft.com/office/officeart/2005/8/layout/lProcess1"/>
    <dgm:cxn modelId="{F247804D-C724-4F66-860C-64BD4B71D3EA}" type="presOf" srcId="{97283BE9-1DC2-496A-8E81-86B2793E7D7B}" destId="{97B4A42D-16F6-413A-B015-9F36309044A4}" srcOrd="0" destOrd="0" presId="urn:microsoft.com/office/officeart/2005/8/layout/lProcess1"/>
    <dgm:cxn modelId="{B12EBC92-C59C-4611-9562-6BCE63EF0267}" type="presParOf" srcId="{97B4A42D-16F6-413A-B015-9F36309044A4}" destId="{E39468B8-6498-4B06-89AE-0DCA08402849}" srcOrd="0" destOrd="0" presId="urn:microsoft.com/office/officeart/2005/8/layout/lProcess1"/>
    <dgm:cxn modelId="{9E8A3759-9591-4A39-A9C4-14CA44FD9AEE}" type="presParOf" srcId="{E39468B8-6498-4B06-89AE-0DCA08402849}" destId="{169AFFFF-02AC-457D-959D-A39EE6E1DD5B}" srcOrd="0" destOrd="0" presId="urn:microsoft.com/office/officeart/2005/8/layout/lProcess1"/>
    <dgm:cxn modelId="{D21C1968-D575-4859-B59A-D5608B0DE0C1}" type="presParOf" srcId="{E39468B8-6498-4B06-89AE-0DCA08402849}" destId="{3D7A62DE-BB5C-4809-B4BD-1CA6EB13E82C}" srcOrd="1" destOrd="0" presId="urn:microsoft.com/office/officeart/2005/8/layout/lProcess1"/>
    <dgm:cxn modelId="{84057D16-E642-4773-9C8E-E0B388D3F1CB}" type="presParOf" srcId="{E39468B8-6498-4B06-89AE-0DCA08402849}" destId="{3A2D73A7-DEAB-476B-9AEC-2465C6C9AE4E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9AFFFF-02AC-457D-959D-A39EE6E1DD5B}">
      <dsp:nvSpPr>
        <dsp:cNvPr id="0" name=""/>
        <dsp:cNvSpPr/>
      </dsp:nvSpPr>
      <dsp:spPr>
        <a:xfrm>
          <a:off x="79473" y="559003"/>
          <a:ext cx="7870197" cy="796178"/>
        </a:xfrm>
        <a:prstGeom prst="roundRect">
          <a:avLst>
            <a:gd name="adj" fmla="val 10000"/>
          </a:avLst>
        </a:prstGeom>
        <a:solidFill>
          <a:srgbClr val="FF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chemeClr val="tx1"/>
              </a:solidFill>
              <a:cs typeface="B Nazanin" panose="00000400000000000000" pitchFamily="2" charset="-78"/>
            </a:rPr>
            <a:t>يک مطالعه نيمه تجربی از نوع قبل و بعد </a:t>
          </a:r>
          <a:endParaRPr lang="en-US" sz="2000" b="1" kern="1200" dirty="0">
            <a:solidFill>
              <a:schemeClr val="tx1"/>
            </a:solidFill>
            <a:cs typeface="B Nazanin" panose="00000400000000000000" pitchFamily="2" charset="-78"/>
          </a:endParaRPr>
        </a:p>
      </dsp:txBody>
      <dsp:txXfrm>
        <a:off x="102792" y="582322"/>
        <a:ext cx="7823559" cy="749540"/>
      </dsp:txXfrm>
    </dsp:sp>
    <dsp:sp modelId="{3D7A62DE-BB5C-4809-B4BD-1CA6EB13E82C}">
      <dsp:nvSpPr>
        <dsp:cNvPr id="0" name=""/>
        <dsp:cNvSpPr/>
      </dsp:nvSpPr>
      <dsp:spPr>
        <a:xfrm rot="5266063">
          <a:off x="3967278" y="1348913"/>
          <a:ext cx="136236" cy="284802"/>
        </a:xfrm>
        <a:prstGeom prst="rightArrow">
          <a:avLst>
            <a:gd name="adj1" fmla="val 667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2D73A7-DEAB-476B-9AEC-2465C6C9AE4E}">
      <dsp:nvSpPr>
        <dsp:cNvPr id="0" name=""/>
        <dsp:cNvSpPr/>
      </dsp:nvSpPr>
      <dsp:spPr>
        <a:xfrm>
          <a:off x="2517" y="1627448"/>
          <a:ext cx="8098495" cy="56757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cs typeface="B Nazanin" panose="00000400000000000000" pitchFamily="2" charset="-78"/>
            </a:rPr>
            <a:t>انتخاب نمونه ها ، از روش خوشه ای چند مرحله ای با حجم نمونه 80 نفر</a:t>
          </a:r>
          <a:endParaRPr lang="en-US" sz="2000" b="1" kern="1200" dirty="0">
            <a:cs typeface="B Nazanin" panose="00000400000000000000" pitchFamily="2" charset="-78"/>
          </a:endParaRPr>
        </a:p>
      </dsp:txBody>
      <dsp:txXfrm>
        <a:off x="19141" y="1644072"/>
        <a:ext cx="8065247" cy="534323"/>
      </dsp:txXfrm>
    </dsp:sp>
    <dsp:sp modelId="{3BC1A9AE-33B5-4107-B32F-CEED71035A6C}">
      <dsp:nvSpPr>
        <dsp:cNvPr id="0" name=""/>
        <dsp:cNvSpPr/>
      </dsp:nvSpPr>
      <dsp:spPr>
        <a:xfrm rot="5273170">
          <a:off x="4091162" y="2279572"/>
          <a:ext cx="138508" cy="284802"/>
        </a:xfrm>
        <a:prstGeom prst="rightArrow">
          <a:avLst>
            <a:gd name="adj1" fmla="val 667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7F2F31-9D48-4D27-BC50-64E49DC8D0E0}">
      <dsp:nvSpPr>
        <dsp:cNvPr id="0" name=""/>
        <dsp:cNvSpPr/>
      </dsp:nvSpPr>
      <dsp:spPr>
        <a:xfrm>
          <a:off x="290683" y="2618043"/>
          <a:ext cx="7604272" cy="810956"/>
        </a:xfrm>
        <a:prstGeom prst="roundRect">
          <a:avLst>
            <a:gd name="adj" fmla="val 10000"/>
          </a:avLst>
        </a:prstGeom>
        <a:solidFill>
          <a:srgbClr val="FFFFCC">
            <a:alpha val="89804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cs typeface="B Nazanin" panose="00000400000000000000" pitchFamily="2" charset="-78"/>
            </a:rPr>
            <a:t>از بين مدارس راهنمايي شهر خرم آباد دومدرسه دخترانه ودومدرسه پسرانه به طور تصادفي انتخاب  و در هر مدرسه يک کلاس از پايه سوم</a:t>
          </a:r>
          <a:endParaRPr lang="en-US" sz="2000" kern="1200" dirty="0"/>
        </a:p>
      </dsp:txBody>
      <dsp:txXfrm>
        <a:off x="314435" y="2641795"/>
        <a:ext cx="7556768" cy="7634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9AFFFF-02AC-457D-959D-A39EE6E1DD5B}">
      <dsp:nvSpPr>
        <dsp:cNvPr id="0" name=""/>
        <dsp:cNvSpPr/>
      </dsp:nvSpPr>
      <dsp:spPr>
        <a:xfrm>
          <a:off x="0" y="451896"/>
          <a:ext cx="8090415" cy="730494"/>
        </a:xfrm>
        <a:prstGeom prst="roundRect">
          <a:avLst>
            <a:gd name="adj" fmla="val 10000"/>
          </a:avLst>
        </a:prstGeom>
        <a:solidFill>
          <a:srgbClr val="FF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rPr>
            <a:t>استفاده از پرسشنامه های تغيير مراحل ، فعاليت جسمانی روزانه و هفتگی ، و سازه های مدل ارتقاء سلامت </a:t>
          </a:r>
          <a:endParaRPr lang="en-US" sz="2000" b="1" kern="1200" dirty="0">
            <a:solidFill>
              <a:schemeClr val="tx1">
                <a:lumMod val="95000"/>
                <a:lumOff val="5000"/>
              </a:schemeClr>
            </a:solidFill>
            <a:cs typeface="B Nazanin" panose="00000400000000000000" pitchFamily="2" charset="-78"/>
          </a:endParaRPr>
        </a:p>
      </dsp:txBody>
      <dsp:txXfrm>
        <a:off x="21395" y="473291"/>
        <a:ext cx="8047625" cy="687704"/>
      </dsp:txXfrm>
    </dsp:sp>
    <dsp:sp modelId="{3D7A62DE-BB5C-4809-B4BD-1CA6EB13E82C}">
      <dsp:nvSpPr>
        <dsp:cNvPr id="0" name=""/>
        <dsp:cNvSpPr/>
      </dsp:nvSpPr>
      <dsp:spPr>
        <a:xfrm rot="5457094">
          <a:off x="3938680" y="1246173"/>
          <a:ext cx="194462" cy="261306"/>
        </a:xfrm>
        <a:prstGeom prst="rightArrow">
          <a:avLst>
            <a:gd name="adj1" fmla="val 667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2D73A7-DEAB-476B-9AEC-2465C6C9AE4E}">
      <dsp:nvSpPr>
        <dsp:cNvPr id="0" name=""/>
        <dsp:cNvSpPr/>
      </dsp:nvSpPr>
      <dsp:spPr>
        <a:xfrm>
          <a:off x="309400" y="1571262"/>
          <a:ext cx="7430369" cy="97503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rPr>
            <a:t>جمع آوری داده ها و تجزیه تحلیل آنها ، برنامه ریزی جهت تهیه محتوای آموزشی و مداخله  آموزشی </a:t>
          </a:r>
          <a:endParaRPr lang="en-US" sz="2000" b="1" kern="1200" dirty="0">
            <a:cs typeface="B Nazanin" panose="00000400000000000000" pitchFamily="2" charset="-78"/>
          </a:endParaRPr>
        </a:p>
      </dsp:txBody>
      <dsp:txXfrm>
        <a:off x="337958" y="1599820"/>
        <a:ext cx="7373253" cy="917916"/>
      </dsp:txXfrm>
    </dsp:sp>
    <dsp:sp modelId="{3BC1A9AE-33B5-4107-B32F-CEED71035A6C}">
      <dsp:nvSpPr>
        <dsp:cNvPr id="0" name=""/>
        <dsp:cNvSpPr/>
      </dsp:nvSpPr>
      <dsp:spPr>
        <a:xfrm rot="5336343">
          <a:off x="4080221" y="2697050"/>
          <a:ext cx="273266" cy="261306"/>
        </a:xfrm>
        <a:prstGeom prst="rightArrow">
          <a:avLst>
            <a:gd name="adj1" fmla="val 667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7F2F31-9D48-4D27-BC50-64E49DC8D0E0}">
      <dsp:nvSpPr>
        <dsp:cNvPr id="0" name=""/>
        <dsp:cNvSpPr/>
      </dsp:nvSpPr>
      <dsp:spPr>
        <a:xfrm>
          <a:off x="562046" y="3080777"/>
          <a:ext cx="6976920" cy="755460"/>
        </a:xfrm>
        <a:prstGeom prst="roundRect">
          <a:avLst>
            <a:gd name="adj" fmla="val 10000"/>
          </a:avLst>
        </a:prstGeom>
        <a:solidFill>
          <a:srgbClr val="FFFFCC">
            <a:alpha val="89804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cs typeface="B Nazanin" panose="00000400000000000000" pitchFamily="2" charset="-78"/>
            </a:rPr>
            <a:t>ارایه برنامه مداخله شامل  آموزش متناسب شده بر اساس مرحله آمادگي و الگوی ارتقاء سلامت پندربه مدت 4 هفته</a:t>
          </a:r>
          <a:endParaRPr lang="en-US" sz="2000" kern="1200" dirty="0"/>
        </a:p>
      </dsp:txBody>
      <dsp:txXfrm>
        <a:off x="584173" y="3102904"/>
        <a:ext cx="6932666" cy="7112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9AFFFF-02AC-457D-959D-A39EE6E1DD5B}">
      <dsp:nvSpPr>
        <dsp:cNvPr id="0" name=""/>
        <dsp:cNvSpPr/>
      </dsp:nvSpPr>
      <dsp:spPr>
        <a:xfrm>
          <a:off x="10597" y="373308"/>
          <a:ext cx="8090415" cy="897640"/>
        </a:xfrm>
        <a:prstGeom prst="roundRect">
          <a:avLst>
            <a:gd name="adj" fmla="val 10000"/>
          </a:avLst>
        </a:prstGeom>
        <a:solidFill>
          <a:srgbClr val="FFCC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rPr>
            <a:t>یک ماه بعد از مداخله آموزشی ، تکمیل مجدد  پرسشنامه ها توسط دانش آموزان </a:t>
          </a:r>
          <a:endParaRPr lang="en-US" sz="2000" b="1" kern="1200" dirty="0">
            <a:solidFill>
              <a:schemeClr val="tx1">
                <a:lumMod val="95000"/>
                <a:lumOff val="5000"/>
              </a:schemeClr>
            </a:solidFill>
            <a:cs typeface="B Nazanin" panose="00000400000000000000" pitchFamily="2" charset="-78"/>
          </a:endParaRPr>
        </a:p>
      </dsp:txBody>
      <dsp:txXfrm>
        <a:off x="36888" y="399599"/>
        <a:ext cx="8037833" cy="845058"/>
      </dsp:txXfrm>
    </dsp:sp>
    <dsp:sp modelId="{3D7A62DE-BB5C-4809-B4BD-1CA6EB13E82C}">
      <dsp:nvSpPr>
        <dsp:cNvPr id="0" name=""/>
        <dsp:cNvSpPr/>
      </dsp:nvSpPr>
      <dsp:spPr>
        <a:xfrm rot="5454775">
          <a:off x="3865363" y="1495511"/>
          <a:ext cx="355260" cy="261306"/>
        </a:xfrm>
        <a:prstGeom prst="rightArrow">
          <a:avLst>
            <a:gd name="adj1" fmla="val 667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2D73A7-DEAB-476B-9AEC-2465C6C9AE4E}">
      <dsp:nvSpPr>
        <dsp:cNvPr id="0" name=""/>
        <dsp:cNvSpPr/>
      </dsp:nvSpPr>
      <dsp:spPr>
        <a:xfrm>
          <a:off x="309400" y="1981379"/>
          <a:ext cx="7430369" cy="160001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ea typeface="Zar" pitchFamily="2" charset="-78"/>
              <a:cs typeface="B Nazanin" panose="00000400000000000000" pitchFamily="2" charset="-78"/>
            </a:rPr>
            <a:t>جمع آوری اطلاعات و تجزیه و تحلیل داده ها با نرم افزار </a:t>
          </a:r>
          <a:r>
            <a:rPr lang="en-US" sz="2000" b="1" kern="1200" dirty="0" smtClean="0">
              <a:ea typeface="Zar" pitchFamily="2" charset="-78"/>
              <a:cs typeface="B Nazanin" panose="00000400000000000000" pitchFamily="2" charset="-78"/>
            </a:rPr>
            <a:t>18</a:t>
          </a:r>
          <a:r>
            <a:rPr lang="fa-IR" sz="2000" b="1" kern="1200" dirty="0" smtClean="0">
              <a:ea typeface="Zar" pitchFamily="2" charset="-78"/>
              <a:cs typeface="B Nazanin" panose="00000400000000000000" pitchFamily="2" charset="-78"/>
            </a:rPr>
            <a:t> </a:t>
          </a:r>
          <a:r>
            <a:rPr lang="en-US" sz="2000" b="1" kern="1200" dirty="0" err="1" smtClean="0">
              <a:ea typeface="Zar" pitchFamily="2" charset="-78"/>
              <a:cs typeface="B Nazanin" panose="00000400000000000000" pitchFamily="2" charset="-78"/>
            </a:rPr>
            <a:t>spss</a:t>
          </a:r>
          <a:r>
            <a:rPr lang="fa-IR" sz="2000" b="1" kern="1200" dirty="0" smtClean="0">
              <a:ea typeface="Zar" pitchFamily="2" charset="-78"/>
              <a:cs typeface="B Nazanin" panose="00000400000000000000" pitchFamily="2" charset="-78"/>
            </a:rPr>
            <a:t> واستفاده از  </a:t>
          </a:r>
          <a:r>
            <a:rPr lang="fa-IR" sz="2000" b="1" kern="1200" dirty="0" smtClean="0">
              <a:cs typeface="B Nazanin" panose="00000400000000000000" pitchFamily="2" charset="-78"/>
            </a:rPr>
            <a:t>آزمون تی زوح</a:t>
          </a:r>
          <a:endParaRPr lang="en-US" sz="2000" b="1" kern="1200" dirty="0">
            <a:cs typeface="B Nazanin" panose="00000400000000000000" pitchFamily="2" charset="-78"/>
          </a:endParaRPr>
        </a:p>
      </dsp:txBody>
      <dsp:txXfrm>
        <a:off x="356263" y="2028242"/>
        <a:ext cx="7336643" cy="15062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FECEB-7CC5-4231-8F5C-0E0E9644A31C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FB601-3384-4F74-9BA3-CD68CD4D8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6881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7A917-C2C0-4A68-8ADC-13C2F058DD4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5419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8152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3720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4710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4671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2892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8792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6365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6535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2984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4475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9602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5EE27-DA4E-41A9-BDFC-7C800B6CA29D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8416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WordArt 2"/>
          <p:cNvSpPr>
            <a:spLocks noChangeArrowheads="1" noChangeShapeType="1" noTextEdit="1"/>
          </p:cNvSpPr>
          <p:nvPr/>
        </p:nvSpPr>
        <p:spPr bwMode="auto">
          <a:xfrm>
            <a:off x="1116013" y="1989138"/>
            <a:ext cx="7272337" cy="2735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a-IR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Nazanin"/>
              </a:rPr>
              <a:t>بسم الله الرحمن الرحيم</a:t>
            </a:r>
            <a:endParaRPr lang="en-US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cs typeface="Nazani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41171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1905000"/>
          <a:ext cx="8839200" cy="4648204"/>
        </p:xfrm>
        <a:graphic>
          <a:graphicData uri="http://schemas.openxmlformats.org/drawingml/2006/table">
            <a:tbl>
              <a:tblPr/>
              <a:tblGrid>
                <a:gridCol w="1033356"/>
                <a:gridCol w="972801"/>
                <a:gridCol w="788203"/>
                <a:gridCol w="788203"/>
                <a:gridCol w="776482"/>
                <a:gridCol w="776482"/>
                <a:gridCol w="673928"/>
                <a:gridCol w="729600"/>
                <a:gridCol w="729600"/>
                <a:gridCol w="729600"/>
                <a:gridCol w="840945"/>
              </a:tblGrid>
              <a:tr h="516206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Times New Roman"/>
                          <a:ea typeface="Calibri"/>
                          <a:cs typeface="B Titr"/>
                        </a:rPr>
                        <a:t>P-value</a:t>
                      </a:r>
                      <a:r>
                        <a:rPr lang="ar-SA" sz="1300" b="1" dirty="0">
                          <a:latin typeface="Times New Roman"/>
                          <a:ea typeface="Calibri"/>
                          <a:cs typeface="B Titr"/>
                        </a:rPr>
                        <a:t>(آزمون تی مستقل)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dirty="0">
                          <a:latin typeface="Calibri"/>
                          <a:ea typeface="Calibri"/>
                          <a:cs typeface="B Titr"/>
                        </a:rPr>
                        <a:t>کنترل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>
                          <a:latin typeface="Calibri"/>
                          <a:ea typeface="Calibri"/>
                          <a:cs typeface="B Titr"/>
                        </a:rPr>
                        <a:t>مداخله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300">
                          <a:latin typeface="Calibri"/>
                          <a:ea typeface="Calibri"/>
                          <a:cs typeface="B Titr"/>
                        </a:rPr>
                        <a:t>گروه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206">
                <a:tc row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>
                          <a:latin typeface="Calibri"/>
                          <a:ea typeface="Calibri"/>
                          <a:cs typeface="B Titr"/>
                        </a:rPr>
                        <a:t>بعد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>
                          <a:latin typeface="Calibri"/>
                          <a:ea typeface="Calibri"/>
                          <a:cs typeface="B Titr"/>
                        </a:rPr>
                        <a:t>قبل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>
                          <a:latin typeface="Calibri"/>
                          <a:ea typeface="Calibri"/>
                          <a:cs typeface="B Titr"/>
                        </a:rPr>
                        <a:t>انحراف معیار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>
                          <a:latin typeface="Calibri"/>
                          <a:ea typeface="Calibri"/>
                          <a:cs typeface="B Titr"/>
                        </a:rPr>
                        <a:t>میانگین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>
                          <a:latin typeface="Calibri"/>
                          <a:ea typeface="Calibri"/>
                          <a:cs typeface="B Titr"/>
                        </a:rPr>
                        <a:t>انحراف معیار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>
                          <a:latin typeface="Calibri"/>
                          <a:ea typeface="Calibri"/>
                          <a:cs typeface="B Titr"/>
                        </a:rPr>
                        <a:t>میانگین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>
                          <a:latin typeface="Calibri"/>
                          <a:ea typeface="Calibri"/>
                          <a:cs typeface="B Titr"/>
                        </a:rPr>
                        <a:t>متغیر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4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>
                          <a:latin typeface="Calibri"/>
                          <a:ea typeface="Calibri"/>
                          <a:cs typeface="B Titr"/>
                        </a:rPr>
                        <a:t>بعد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>
                          <a:latin typeface="Calibri"/>
                          <a:ea typeface="Calibri"/>
                          <a:cs typeface="B Titr"/>
                        </a:rPr>
                        <a:t>قبل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>
                          <a:latin typeface="Calibri"/>
                          <a:ea typeface="Calibri"/>
                          <a:cs typeface="B Titr"/>
                        </a:rPr>
                        <a:t>بعد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>
                          <a:latin typeface="Calibri"/>
                          <a:ea typeface="Calibri"/>
                          <a:cs typeface="B Titr"/>
                        </a:rPr>
                        <a:t>قبل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>
                          <a:latin typeface="Calibri"/>
                          <a:ea typeface="Calibri"/>
                          <a:cs typeface="B Titr"/>
                        </a:rPr>
                        <a:t>بعد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>
                          <a:latin typeface="Calibri"/>
                          <a:ea typeface="Calibri"/>
                          <a:cs typeface="B Titr"/>
                        </a:rPr>
                        <a:t>قبل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>
                          <a:latin typeface="Calibri"/>
                          <a:ea typeface="Calibri"/>
                          <a:cs typeface="B Titr"/>
                        </a:rPr>
                        <a:t>بعد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>
                          <a:latin typeface="Calibri"/>
                          <a:ea typeface="Calibri"/>
                          <a:cs typeface="B Titr"/>
                        </a:rPr>
                        <a:t>قبل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6206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0/007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0/61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5/72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5/71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37/22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37/14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4/17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5/02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38/86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37/04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>
                          <a:latin typeface="Calibri"/>
                          <a:ea typeface="Calibri"/>
                          <a:cs typeface="B Titr"/>
                        </a:rPr>
                        <a:t>نگرش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206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0/000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0/26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4/55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4/59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15/54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15/49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2/52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3/60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16/92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14/98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>
                          <a:latin typeface="Calibri"/>
                          <a:ea typeface="Calibri"/>
                          <a:cs typeface="B Titr"/>
                        </a:rPr>
                        <a:t>قصد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51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0/002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0/17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4/22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4/23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14/38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14/31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2/32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2/88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15/48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13/80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>
                          <a:latin typeface="Calibri"/>
                          <a:ea typeface="Calibri"/>
                          <a:cs typeface="B Titr"/>
                        </a:rPr>
                        <a:t>کنترل رفتاری درک شده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2409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0/004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0/42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4/43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4/41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24/31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24/25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3/35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4/37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24/45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latin typeface="Calibri"/>
                          <a:ea typeface="Calibri"/>
                          <a:cs typeface="B Titr"/>
                        </a:rPr>
                        <a:t>22/88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300" dirty="0">
                          <a:latin typeface="Calibri"/>
                          <a:ea typeface="Calibri"/>
                          <a:cs typeface="B Titr"/>
                        </a:rPr>
                        <a:t>نرم های انتزاعی 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57400"/>
            <a:ext cx="7772400" cy="990600"/>
          </a:xfr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rtl="1"/>
            <a:r>
              <a:rPr lang="fa-I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a-I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a-IR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a-IR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a-I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نتیجه گیری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b="1" dirty="0" smtClean="0">
                <a:latin typeface="Bookman Old Style" pitchFamily="18" charset="0"/>
              </a:rPr>
              <a:t> </a:t>
            </a:r>
            <a:endParaRPr lang="en-US" b="1" dirty="0">
              <a:latin typeface="Bookman Old Style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3524150"/>
            <a:ext cx="73152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2000" b="1" dirty="0" smtClean="0">
                <a:cs typeface="B Nazanin" panose="00000400000000000000" pitchFamily="2" charset="-78"/>
              </a:rPr>
              <a:t>افزايش ميزان فعاليت جسماني روزانه و هفتگی سالمندان</a:t>
            </a:r>
          </a:p>
          <a:p>
            <a:pPr algn="r">
              <a:lnSpc>
                <a:spcPct val="200000"/>
              </a:lnSpc>
            </a:pPr>
            <a:r>
              <a:rPr lang="fa-IR" sz="2000" b="1" dirty="0">
                <a:cs typeface="B Nazanin" panose="00000400000000000000" pitchFamily="2" charset="-78"/>
              </a:rPr>
              <a:t>منطبق بودن نتایج این مطالعه با  مطالعات ديگر در اين زمينه در </a:t>
            </a:r>
            <a:r>
              <a:rPr lang="fa-IR" sz="2000" b="1" dirty="0" smtClean="0">
                <a:cs typeface="B Nazanin" panose="00000400000000000000" pitchFamily="2" charset="-78"/>
              </a:rPr>
              <a:t>سالمندان </a:t>
            </a:r>
            <a:endParaRPr lang="en-US" sz="2000" b="1" dirty="0">
              <a:cs typeface="B Nazanin" panose="00000400000000000000" pitchFamily="2" charset="-78"/>
            </a:endParaRPr>
          </a:p>
          <a:p>
            <a:pPr algn="r">
              <a:lnSpc>
                <a:spcPct val="150000"/>
              </a:lnSpc>
            </a:pPr>
            <a:r>
              <a:rPr lang="fa-IR" sz="2000" b="1" dirty="0" smtClean="0">
                <a:cs typeface="B Nazanin" panose="00000400000000000000" pitchFamily="2" charset="-78"/>
              </a:rPr>
              <a:t> 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sp>
        <p:nvSpPr>
          <p:cNvPr id="9" name="Left Arrow 8"/>
          <p:cNvSpPr/>
          <p:nvPr/>
        </p:nvSpPr>
        <p:spPr>
          <a:xfrm>
            <a:off x="7959852" y="3791881"/>
            <a:ext cx="489204" cy="242316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Arrow 11"/>
          <p:cNvSpPr/>
          <p:nvPr/>
        </p:nvSpPr>
        <p:spPr>
          <a:xfrm>
            <a:off x="8028094" y="4417883"/>
            <a:ext cx="489204" cy="242316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Arrow 12"/>
          <p:cNvSpPr/>
          <p:nvPr/>
        </p:nvSpPr>
        <p:spPr>
          <a:xfrm>
            <a:off x="8028094" y="5003207"/>
            <a:ext cx="489204" cy="242316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4316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57400"/>
            <a:ext cx="7772400" cy="990600"/>
          </a:xfr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fa-IR" sz="3100" b="1" dirty="0" smtClean="0">
                <a:latin typeface="Times New Roman" panose="02020603050405020304" pitchFamily="18" charset="0"/>
                <a:cs typeface="B Titr" pitchFamily="2" charset="-78"/>
              </a:rPr>
              <a:t>بحث</a:t>
            </a:r>
            <a:endParaRPr lang="en-US" b="1" dirty="0">
              <a:latin typeface="Bookman Old Style" pitchFamily="18" charset="0"/>
              <a:cs typeface="B 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3200400"/>
            <a:ext cx="7315200" cy="3797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b="1" dirty="0" smtClean="0">
                <a:cs typeface="B Nazanin" panose="00000400000000000000" pitchFamily="2" charset="-78"/>
              </a:rPr>
              <a:t>نتایج مربوط به نگرش در این مطالعه با مطالعه هزاوه ای و همکاران و صلحی و همکاران همخوانی دارد</a:t>
            </a:r>
          </a:p>
          <a:p>
            <a:pPr algn="r">
              <a:lnSpc>
                <a:spcPct val="200000"/>
              </a:lnSpc>
            </a:pPr>
            <a:r>
              <a:rPr lang="fa-IR" b="1" dirty="0" smtClean="0">
                <a:cs typeface="B Nazanin" panose="00000400000000000000" pitchFamily="2" charset="-78"/>
              </a:rPr>
              <a:t>برخورداری از حمایت خانواده و دوستان یکی از عوامل تسهیل کننده در رفتار ورزشی است که نتایج این مطالعه  در نرم های انتزاعی با مطالعه ولنس و دان همخوانی دارد</a:t>
            </a:r>
          </a:p>
          <a:p>
            <a:pPr algn="r">
              <a:lnSpc>
                <a:spcPct val="200000"/>
              </a:lnSpc>
            </a:pPr>
            <a:r>
              <a:rPr lang="fa-IR" b="1" dirty="0" smtClean="0">
                <a:cs typeface="B Nazanin" panose="00000400000000000000" pitchFamily="2" charset="-78"/>
              </a:rPr>
              <a:t>نتایج مربوط به کنترل رفتار برنامه ریزی شده این مطالعه با مطالعه آرمیتاژ و مارتین همخوانی دارد</a:t>
            </a:r>
            <a:endParaRPr lang="en-US" b="1" dirty="0">
              <a:cs typeface="B Nazanin" panose="00000400000000000000" pitchFamily="2" charset="-78"/>
            </a:endParaRPr>
          </a:p>
          <a:p>
            <a:pPr algn="r">
              <a:lnSpc>
                <a:spcPct val="150000"/>
              </a:lnSpc>
            </a:pPr>
            <a:r>
              <a:rPr lang="fa-IR" b="1" dirty="0" smtClean="0">
                <a:cs typeface="B Nazanin" panose="00000400000000000000" pitchFamily="2" charset="-78"/>
              </a:rPr>
              <a:t> 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9" name="Left Arrow 8"/>
          <p:cNvSpPr/>
          <p:nvPr/>
        </p:nvSpPr>
        <p:spPr>
          <a:xfrm>
            <a:off x="7959852" y="3791881"/>
            <a:ext cx="489204" cy="242316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Arrow 11"/>
          <p:cNvSpPr/>
          <p:nvPr/>
        </p:nvSpPr>
        <p:spPr>
          <a:xfrm>
            <a:off x="8028094" y="4417883"/>
            <a:ext cx="489204" cy="242316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Arrow 12"/>
          <p:cNvSpPr/>
          <p:nvPr/>
        </p:nvSpPr>
        <p:spPr>
          <a:xfrm>
            <a:off x="8028094" y="5003207"/>
            <a:ext cx="489204" cy="242316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4316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57400"/>
            <a:ext cx="7772400" cy="990600"/>
          </a:xfr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fa-IR" sz="3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B Titr" pitchFamily="2" charset="-78"/>
              </a:rPr>
              <a:t>نتیجه گیری</a:t>
            </a:r>
            <a:endParaRPr lang="en-US" b="1" dirty="0">
              <a:solidFill>
                <a:srgbClr val="FF0000"/>
              </a:solidFill>
              <a:latin typeface="Bookman Old Style" pitchFamily="18" charset="0"/>
              <a:cs typeface="B 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3200400"/>
            <a:ext cx="7315200" cy="3489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SA" sz="2000" b="1" dirty="0" smtClean="0">
                <a:cs typeface="B Nazanin" pitchFamily="2" charset="-78"/>
              </a:rPr>
              <a:t>قصد، تغییر نگرش فردي و نرمهاي انتزاعی می تواند در افزایش فعالیت هاي فیزیکی موثر باشد</a:t>
            </a:r>
            <a:r>
              <a:rPr lang="en-US" sz="2000" b="1" dirty="0" smtClean="0">
                <a:cs typeface="B Nazanin" pitchFamily="2" charset="-78"/>
              </a:rPr>
              <a:t>. </a:t>
            </a:r>
            <a:r>
              <a:rPr lang="ar-SA" sz="2000" b="1" dirty="0" smtClean="0">
                <a:cs typeface="B Nazanin" pitchFamily="2" charset="-78"/>
              </a:rPr>
              <a:t>همچنین فراهم نمودن برنامه هاي ورزشی عمومی از سوي برنامه ریزان امور سلامتی، توجه بیشتر ،</a:t>
            </a:r>
            <a:r>
              <a:rPr lang="fa-IR" sz="2000" b="1" dirty="0" smtClean="0">
                <a:cs typeface="B Nazanin" pitchFamily="2" charset="-78"/>
              </a:rPr>
              <a:t> به </a:t>
            </a:r>
            <a:r>
              <a:rPr lang="ar-SA" sz="2000" b="1" dirty="0" smtClean="0">
                <a:cs typeface="B Nazanin" pitchFamily="2" charset="-78"/>
              </a:rPr>
              <a:t>فراهم نمودن امکانات لازم براي انجام تمرینات بدنی در  پارك ها و اماکن عمومی، تأکید روي فواید فعالیت جسمانی منظم مانند بهبود اعتماد به نفس و افزایش انرژي ، برگزاري کلاس هاي آموزشی براي  سالمندان به منظور توجه بیشتر آنان به ورزش و فعالیت جسمانی   و ارائه راهکارهائی براي غلبه بر موانع موجود براي انجام فعالیت جسمانی از جمله استراتژي هائی هستند که می توان   براي افزایش فعالیت جسمانی در بین سالمندان بکار رود</a:t>
            </a:r>
            <a:endParaRPr lang="en-US" sz="2000" b="1" dirty="0" smtClean="0">
              <a:cs typeface="B Nazanin" pitchFamily="2" charset="-78"/>
            </a:endParaRPr>
          </a:p>
          <a:p>
            <a:pPr algn="r">
              <a:lnSpc>
                <a:spcPct val="200000"/>
              </a:lnSpc>
            </a:pPr>
            <a:r>
              <a:rPr lang="fa-IR" b="1" dirty="0" smtClean="0">
                <a:cs typeface="B Nazanin" panose="00000400000000000000" pitchFamily="2" charset="-78"/>
              </a:rPr>
              <a:t> </a:t>
            </a:r>
            <a:endParaRPr lang="en-US" b="1" dirty="0" smtClean="0">
              <a:cs typeface="B Nazanin" panose="00000400000000000000" pitchFamily="2" charset="-78"/>
            </a:endParaRPr>
          </a:p>
          <a:p>
            <a:pPr algn="r">
              <a:lnSpc>
                <a:spcPct val="150000"/>
              </a:lnSpc>
            </a:pPr>
            <a:r>
              <a:rPr lang="fa-IR" b="1" dirty="0" smtClean="0">
                <a:cs typeface="B Nazanin" panose="00000400000000000000" pitchFamily="2" charset="-78"/>
              </a:rPr>
              <a:t> 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9" name="Left Arrow 8"/>
          <p:cNvSpPr/>
          <p:nvPr/>
        </p:nvSpPr>
        <p:spPr>
          <a:xfrm>
            <a:off x="7959852" y="3791881"/>
            <a:ext cx="489204" cy="242316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Arrow 11"/>
          <p:cNvSpPr/>
          <p:nvPr/>
        </p:nvSpPr>
        <p:spPr>
          <a:xfrm>
            <a:off x="8028094" y="4417883"/>
            <a:ext cx="489204" cy="242316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Arrow 12"/>
          <p:cNvSpPr/>
          <p:nvPr/>
        </p:nvSpPr>
        <p:spPr>
          <a:xfrm>
            <a:off x="8028094" y="5003207"/>
            <a:ext cx="489204" cy="242316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4316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838200" y="2057400"/>
            <a:ext cx="7772400" cy="990600"/>
          </a:xfr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rtl="1"/>
            <a:r>
              <a:rPr lang="fa-I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a-I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a-IR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a-IR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a-I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نتیجه گیری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b="1" dirty="0" smtClean="0">
                <a:latin typeface="Bookman Old Style" pitchFamily="18" charset="0"/>
              </a:rPr>
              <a:t> </a:t>
            </a:r>
            <a:endParaRPr lang="en-US" b="1" dirty="0">
              <a:latin typeface="Bookman Old Style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3405207"/>
            <a:ext cx="7162800" cy="97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2000" b="1" dirty="0">
                <a:cs typeface="B Nazanin" panose="00000400000000000000" pitchFamily="2" charset="-78"/>
              </a:rPr>
              <a:t>تاثیر مداخله آموزشی مبتنی بر </a:t>
            </a:r>
            <a:r>
              <a:rPr lang="fa-IR" sz="2000" b="1" dirty="0" smtClean="0">
                <a:cs typeface="B Nazanin" panose="00000400000000000000" pitchFamily="2" charset="-78"/>
              </a:rPr>
              <a:t>تئوری رفتار برنامه ریزی شده بر </a:t>
            </a:r>
            <a:r>
              <a:rPr lang="fa-IR" sz="2000" b="1" dirty="0">
                <a:cs typeface="B Nazanin" panose="00000400000000000000" pitchFamily="2" charset="-78"/>
              </a:rPr>
              <a:t>میزان فعالیت جسمانی 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31071" y="4871858"/>
            <a:ext cx="7162800" cy="97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 b="1" dirty="0" smtClean="0">
                <a:cs typeface="B Nazanin" panose="00000400000000000000" pitchFamily="2" charset="-78"/>
              </a:rPr>
              <a:t>پیشنهاد می گردد  این </a:t>
            </a:r>
            <a:r>
              <a:rPr lang="fa-IR" sz="2000" b="1" dirty="0">
                <a:cs typeface="B Nazanin" panose="00000400000000000000" pitchFamily="2" charset="-78"/>
              </a:rPr>
              <a:t>برنامه تغيير به صورت فراگير در </a:t>
            </a:r>
            <a:r>
              <a:rPr lang="fa-IR" sz="2000" b="1" dirty="0" smtClean="0">
                <a:cs typeface="B Nazanin" panose="00000400000000000000" pitchFamily="2" charset="-78"/>
              </a:rPr>
              <a:t>سيستم </a:t>
            </a:r>
            <a:r>
              <a:rPr lang="fa-IR" sz="2000" b="1" dirty="0">
                <a:cs typeface="B Nazanin" panose="00000400000000000000" pitchFamily="2" charset="-78"/>
              </a:rPr>
              <a:t>بهداشتي و عالي کشور مورد استفاده </a:t>
            </a:r>
            <a:r>
              <a:rPr lang="fa-IR" sz="2000" b="1" dirty="0" smtClean="0">
                <a:cs typeface="B Nazanin" panose="00000400000000000000" pitchFamily="2" charset="-78"/>
              </a:rPr>
              <a:t>قرار گیرد</a:t>
            </a:r>
            <a:endParaRPr lang="en-US" sz="2000" b="1" dirty="0">
              <a:effectLst/>
              <a:cs typeface="B Nazanin" panose="00000400000000000000" pitchFamily="2" charset="-78"/>
            </a:endParaRPr>
          </a:p>
        </p:txBody>
      </p:sp>
      <p:sp>
        <p:nvSpPr>
          <p:cNvPr id="9" name="Left Arrow 8"/>
          <p:cNvSpPr/>
          <p:nvPr/>
        </p:nvSpPr>
        <p:spPr>
          <a:xfrm>
            <a:off x="8099806" y="3649979"/>
            <a:ext cx="489204" cy="242316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Arrow 9"/>
          <p:cNvSpPr/>
          <p:nvPr/>
        </p:nvSpPr>
        <p:spPr>
          <a:xfrm>
            <a:off x="8193871" y="5088334"/>
            <a:ext cx="489204" cy="242316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4316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7" grpId="1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ctangle 1"/>
          <p:cNvSpPr/>
          <p:nvPr/>
        </p:nvSpPr>
        <p:spPr>
          <a:xfrm>
            <a:off x="347133" y="609600"/>
            <a:ext cx="78824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3200" dirty="0">
                <a:solidFill>
                  <a:srgbClr val="FFFF00"/>
                </a:solidFill>
                <a:cs typeface="B Titr" pitchFamily="2" charset="-78"/>
              </a:rPr>
              <a:t>با تشکر از توجه شما اساتید محترم</a:t>
            </a:r>
            <a:endParaRPr lang="en-US" sz="3200" dirty="0">
              <a:solidFill>
                <a:srgbClr val="FFFF00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1907006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76400"/>
            <a:ext cx="8305800" cy="1600200"/>
          </a:xfr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Designing and Implementing Educational Program to</a:t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Promote Physical Activity Among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Eldery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An Application of the Theory of Planned Behavior</a:t>
            </a:r>
            <a:endParaRPr lang="en-US" sz="2800" b="1" dirty="0">
              <a:ln w="50800"/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352800"/>
            <a:ext cx="8305800" cy="3276600"/>
          </a:xfr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5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Nooshin </a:t>
            </a:r>
            <a:r>
              <a:rPr lang="en-US" sz="25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peyman</a:t>
            </a:r>
            <a:r>
              <a:rPr lang="en-US" sz="25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*. Mohammad </a:t>
            </a:r>
            <a:r>
              <a:rPr lang="en-US" sz="25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amani</a:t>
            </a:r>
            <a:endParaRPr lang="en-US" sz="2500" b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a-IR" sz="2500" b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1-* (PhD), Associate Professor, Health Science Research Center, Department of Health and Management, School of Health, Mashhad University of Medical Science, Mashhad, Iran. Tel: +98-51-38544643</a:t>
            </a:r>
            <a:br>
              <a:rPr lang="en-US" sz="20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2-MSc Student of Health Education, Mashhad University of Medical Science, Mashhad, Iran </a:t>
            </a:r>
            <a:r>
              <a:rPr lang="en-US" sz="2000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rtl="1"/>
            <a:r>
              <a:rPr lang="en-US" sz="2000" dirty="0"/>
              <a:t> </a:t>
            </a:r>
          </a:p>
          <a:p>
            <a:pPr>
              <a:lnSpc>
                <a:spcPct val="110000"/>
              </a:lnSpc>
            </a:pPr>
            <a:r>
              <a:rPr lang="fa-IR" sz="2000" dirty="0" smtClean="0">
                <a:solidFill>
                  <a:srgbClr val="002060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xmlns="" val="167961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76400"/>
            <a:ext cx="8305800" cy="1600200"/>
          </a:xfr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fa-IR" sz="2800" b="1" dirty="0" smtClean="0">
                <a:ln w="50800"/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طراحی و اجرای برنامه ارتقای فعالیت جسمانی برای سالمندان:کاربرد تئوری رفتار برنامه ریزی شده</a:t>
            </a:r>
            <a:endParaRPr lang="en-US" sz="2800" b="1" dirty="0">
              <a:ln w="50800"/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352800"/>
            <a:ext cx="8305800" cy="3276600"/>
          </a:xfr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5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Nooshin </a:t>
            </a:r>
            <a:r>
              <a:rPr lang="en-US" sz="25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peyman</a:t>
            </a:r>
            <a:r>
              <a:rPr lang="en-US" sz="25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*. Mohammad </a:t>
            </a:r>
            <a:r>
              <a:rPr lang="en-US" sz="2500" b="1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amani</a:t>
            </a:r>
            <a:endParaRPr lang="en-US" sz="2500" b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a-IR" sz="2500" b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1-* (PhD), Associate Professor, Health Science Research Center, Department of Health and Management, School of Health, Mashhad University of Medical Science, Mashhad, Iran. Tel: +98-51-38544643</a:t>
            </a:r>
            <a:br>
              <a:rPr lang="en-US" sz="20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2-MSc Student of Health Education, Mashhad University of Medical Science, Mashhad, Iran </a:t>
            </a:r>
            <a:r>
              <a:rPr lang="en-US" sz="2000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rtl="1"/>
            <a:r>
              <a:rPr lang="en-US" sz="2000" dirty="0"/>
              <a:t> </a:t>
            </a:r>
          </a:p>
          <a:p>
            <a:pPr>
              <a:lnSpc>
                <a:spcPct val="110000"/>
              </a:lnSpc>
            </a:pPr>
            <a:r>
              <a:rPr lang="fa-IR" sz="2000" dirty="0" smtClean="0">
                <a:solidFill>
                  <a:srgbClr val="002060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xmlns="" val="167961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rrowheads="1"/>
          </p:cNvSpPr>
          <p:nvPr/>
        </p:nvSpPr>
        <p:spPr bwMode="gray">
          <a:xfrm rot="16200000" flipH="1">
            <a:off x="6593383" y="1577376"/>
            <a:ext cx="5014577" cy="3768725"/>
          </a:xfrm>
          <a:custGeom>
            <a:avLst/>
            <a:gdLst>
              <a:gd name="G0" fmla="+- 744 0 0"/>
              <a:gd name="G1" fmla="+- 11756105 0 0"/>
              <a:gd name="G2" fmla="+- 0 0 11756105"/>
              <a:gd name="T0" fmla="*/ 0 256 1"/>
              <a:gd name="T1" fmla="*/ 180 256 1"/>
              <a:gd name="G3" fmla="+- 11756105 T0 T1"/>
              <a:gd name="T2" fmla="*/ 0 256 1"/>
              <a:gd name="T3" fmla="*/ 90 256 1"/>
              <a:gd name="G4" fmla="+- 11756105 T2 T3"/>
              <a:gd name="G5" fmla="*/ G4 2 1"/>
              <a:gd name="T4" fmla="*/ 90 256 1"/>
              <a:gd name="T5" fmla="*/ 0 256 1"/>
              <a:gd name="G6" fmla="+- 11756105 T4 T5"/>
              <a:gd name="G7" fmla="*/ G6 2 1"/>
              <a:gd name="G8" fmla="abs 11756105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744"/>
              <a:gd name="G18" fmla="*/ 744 1 2"/>
              <a:gd name="G19" fmla="+- G18 5400 0"/>
              <a:gd name="G20" fmla="cos G19 11756105"/>
              <a:gd name="G21" fmla="sin G19 11756105"/>
              <a:gd name="G22" fmla="+- G20 10800 0"/>
              <a:gd name="G23" fmla="+- G21 10800 0"/>
              <a:gd name="G24" fmla="+- 10800 0 G20"/>
              <a:gd name="G25" fmla="+- 744 10800 0"/>
              <a:gd name="G26" fmla="?: G9 G17 G25"/>
              <a:gd name="G27" fmla="?: G9 0 21600"/>
              <a:gd name="G28" fmla="cos 10800 11756105"/>
              <a:gd name="G29" fmla="sin 10800 11756105"/>
              <a:gd name="G30" fmla="sin 744 11756105"/>
              <a:gd name="G31" fmla="+- G28 10800 0"/>
              <a:gd name="G32" fmla="+- G29 10800 0"/>
              <a:gd name="G33" fmla="+- G30 10800 0"/>
              <a:gd name="G34" fmla="?: G4 0 G31"/>
              <a:gd name="G35" fmla="?: 11756105 G34 0"/>
              <a:gd name="G36" fmla="?: G6 G35 G31"/>
              <a:gd name="G37" fmla="+- 21600 0 G36"/>
              <a:gd name="G38" fmla="?: G4 0 G33"/>
              <a:gd name="G39" fmla="?: 11756105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028 w 21600"/>
              <a:gd name="T15" fmla="*/ 10862 h 21600"/>
              <a:gd name="T16" fmla="*/ 10800 w 21600"/>
              <a:gd name="T17" fmla="*/ 10056 h 21600"/>
              <a:gd name="T18" fmla="*/ 16572 w 21600"/>
              <a:gd name="T19" fmla="*/ 10862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056" y="10807"/>
                </a:moveTo>
                <a:cubicBezTo>
                  <a:pt x="10056" y="10805"/>
                  <a:pt x="10056" y="10802"/>
                  <a:pt x="10056" y="10800"/>
                </a:cubicBezTo>
                <a:cubicBezTo>
                  <a:pt x="10056" y="10389"/>
                  <a:pt x="10389" y="10056"/>
                  <a:pt x="10800" y="10056"/>
                </a:cubicBezTo>
                <a:cubicBezTo>
                  <a:pt x="11210" y="10056"/>
                  <a:pt x="11544" y="10389"/>
                  <a:pt x="11544" y="10800"/>
                </a:cubicBezTo>
                <a:cubicBezTo>
                  <a:pt x="11544" y="10802"/>
                  <a:pt x="11543" y="10805"/>
                  <a:pt x="11543" y="10807"/>
                </a:cubicBezTo>
                <a:lnTo>
                  <a:pt x="21599" y="10916"/>
                </a:lnTo>
                <a:cubicBezTo>
                  <a:pt x="21599" y="10877"/>
                  <a:pt x="21600" y="10838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0838"/>
                  <a:pt x="0" y="10877"/>
                  <a:pt x="0" y="10916"/>
                </a:cubicBezTo>
                <a:close/>
              </a:path>
            </a:pathLst>
          </a:custGeom>
          <a:solidFill>
            <a:srgbClr val="FFFF00"/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 dirty="0">
              <a:cs typeface="B Zar" pitchFamily="2" charset="-78"/>
            </a:endParaRPr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 flipH="1">
            <a:off x="0" y="1295400"/>
            <a:ext cx="7767413" cy="1055473"/>
            <a:chOff x="864" y="1245"/>
            <a:chExt cx="6950" cy="360"/>
          </a:xfrm>
        </p:grpSpPr>
        <p:sp>
          <p:nvSpPr>
            <p:cNvPr id="5" name="AutoShape 5"/>
            <p:cNvSpPr>
              <a:spLocks noChangeArrowheads="1"/>
            </p:cNvSpPr>
            <p:nvPr/>
          </p:nvSpPr>
          <p:spPr bwMode="gray">
            <a:xfrm>
              <a:off x="1163" y="1245"/>
              <a:ext cx="6651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US" dirty="0">
                <a:cs typeface="B Zar" pitchFamily="2" charset="-78"/>
              </a:endParaRPr>
            </a:p>
          </p:txBody>
        </p: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864" y="1268"/>
              <a:ext cx="432" cy="316"/>
              <a:chOff x="864" y="1412"/>
              <a:chExt cx="432" cy="316"/>
            </a:xfrm>
          </p:grpSpPr>
          <p:sp>
            <p:nvSpPr>
              <p:cNvPr id="9" name="Oval 7"/>
              <p:cNvSpPr>
                <a:spLocks noChangeArrowheads="1"/>
              </p:cNvSpPr>
              <p:nvPr/>
            </p:nvSpPr>
            <p:spPr bwMode="gray">
              <a:xfrm>
                <a:off x="980" y="1412"/>
                <a:ext cx="316" cy="316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en-US">
                  <a:cs typeface="B Zar" pitchFamily="2" charset="-78"/>
                </a:endParaRPr>
              </a:p>
            </p:txBody>
          </p:sp>
          <p:sp>
            <p:nvSpPr>
              <p:cNvPr id="10" name="Oval 8"/>
              <p:cNvSpPr>
                <a:spLocks noChangeArrowheads="1"/>
              </p:cNvSpPr>
              <p:nvPr/>
            </p:nvSpPr>
            <p:spPr bwMode="gray">
              <a:xfrm>
                <a:off x="864" y="1461"/>
                <a:ext cx="384" cy="220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cs typeface="B Zar" pitchFamily="2" charset="-78"/>
                </a:endParaRPr>
              </a:p>
            </p:txBody>
          </p:sp>
        </p:grpSp>
        <p:sp>
          <p:nvSpPr>
            <p:cNvPr id="7" name="Text Box 10"/>
            <p:cNvSpPr txBox="1">
              <a:spLocks noChangeArrowheads="1"/>
            </p:cNvSpPr>
            <p:nvPr/>
          </p:nvSpPr>
          <p:spPr bwMode="gray">
            <a:xfrm>
              <a:off x="1052" y="1372"/>
              <a:ext cx="139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b="1" dirty="0" smtClean="0">
                  <a:solidFill>
                    <a:srgbClr val="000000"/>
                  </a:solidFill>
                  <a:cs typeface="B Zar" pitchFamily="2" charset="-78"/>
                </a:rPr>
                <a:t>1</a:t>
              </a:r>
              <a:endParaRPr lang="en-US" b="1" dirty="0">
                <a:solidFill>
                  <a:srgbClr val="000000"/>
                </a:solidFill>
                <a:cs typeface="B Zar" pitchFamily="2" charset="-78"/>
              </a:endParaRPr>
            </a:p>
          </p:txBody>
        </p:sp>
        <p:sp>
          <p:nvSpPr>
            <p:cNvPr id="8" name="Text Box 11"/>
            <p:cNvSpPr txBox="1">
              <a:spLocks noChangeArrowheads="1"/>
            </p:cNvSpPr>
            <p:nvPr/>
          </p:nvSpPr>
          <p:spPr bwMode="gray">
            <a:xfrm>
              <a:off x="1285" y="1319"/>
              <a:ext cx="6253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lvl="0" algn="r"/>
              <a:r>
                <a:rPr lang="fa-IR" sz="2000" b="1" dirty="0" smtClean="0">
                  <a:cs typeface="B Nazanin" panose="00000400000000000000" pitchFamily="2" charset="-78"/>
                </a:rPr>
                <a:t>بیش از 60 میلیون نفر سالمند در دنیا</a:t>
              </a:r>
            </a:p>
            <a:p>
              <a:pPr lvl="0" algn="r"/>
              <a:r>
                <a:rPr lang="fa-IR" sz="2000" b="1" dirty="0" smtClean="0">
                  <a:cs typeface="B Nazanin" panose="00000400000000000000" pitchFamily="2" charset="-78"/>
                </a:rPr>
                <a:t>حدود8 درصد جمعیت ایران سالمند</a:t>
              </a:r>
              <a:endParaRPr lang="en-US" sz="2000" b="1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11" name="Group 41"/>
          <p:cNvGrpSpPr>
            <a:grpSpLocks/>
          </p:cNvGrpSpPr>
          <p:nvPr/>
        </p:nvGrpSpPr>
        <p:grpSpPr bwMode="auto">
          <a:xfrm flipH="1">
            <a:off x="320142" y="2362201"/>
            <a:ext cx="7647912" cy="708026"/>
            <a:chOff x="980" y="1197"/>
            <a:chExt cx="3676" cy="446"/>
          </a:xfrm>
        </p:grpSpPr>
        <p:sp>
          <p:nvSpPr>
            <p:cNvPr id="12" name="AutoShape 5"/>
            <p:cNvSpPr>
              <a:spLocks noChangeArrowheads="1"/>
            </p:cNvSpPr>
            <p:nvPr/>
          </p:nvSpPr>
          <p:spPr bwMode="gray">
            <a:xfrm>
              <a:off x="1163" y="1245"/>
              <a:ext cx="3493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US" dirty="0">
                <a:cs typeface="B Zar" pitchFamily="2" charset="-78"/>
              </a:endParaRPr>
            </a:p>
          </p:txBody>
        </p:sp>
        <p:grpSp>
          <p:nvGrpSpPr>
            <p:cNvPr id="13" name="Group 6"/>
            <p:cNvGrpSpPr>
              <a:grpSpLocks/>
            </p:cNvGrpSpPr>
            <p:nvPr/>
          </p:nvGrpSpPr>
          <p:grpSpPr bwMode="auto">
            <a:xfrm>
              <a:off x="980" y="1268"/>
              <a:ext cx="316" cy="316"/>
              <a:chOff x="980" y="1412"/>
              <a:chExt cx="316" cy="316"/>
            </a:xfrm>
          </p:grpSpPr>
          <p:sp>
            <p:nvSpPr>
              <p:cNvPr id="16" name="Oval 7"/>
              <p:cNvSpPr>
                <a:spLocks noChangeArrowheads="1"/>
              </p:cNvSpPr>
              <p:nvPr/>
            </p:nvSpPr>
            <p:spPr bwMode="gray">
              <a:xfrm>
                <a:off x="980" y="1412"/>
                <a:ext cx="316" cy="316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en-US">
                  <a:cs typeface="B Zar" pitchFamily="2" charset="-78"/>
                </a:endParaRPr>
              </a:p>
            </p:txBody>
          </p:sp>
          <p:sp>
            <p:nvSpPr>
              <p:cNvPr id="17" name="Oval 8"/>
              <p:cNvSpPr>
                <a:spLocks noChangeArrowheads="1"/>
              </p:cNvSpPr>
              <p:nvPr/>
            </p:nvSpPr>
            <p:spPr bwMode="gray">
              <a:xfrm>
                <a:off x="1028" y="1461"/>
                <a:ext cx="220" cy="220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cs typeface="B Zar" pitchFamily="2" charset="-78"/>
                </a:endParaRPr>
              </a:p>
            </p:txBody>
          </p:sp>
        </p:grpSp>
        <p:sp>
          <p:nvSpPr>
            <p:cNvPr id="14" name="Text Box 10"/>
            <p:cNvSpPr txBox="1">
              <a:spLocks noChangeArrowheads="1"/>
            </p:cNvSpPr>
            <p:nvPr/>
          </p:nvSpPr>
          <p:spPr bwMode="gray">
            <a:xfrm>
              <a:off x="1092" y="1317"/>
              <a:ext cx="139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b="1" dirty="0">
                  <a:solidFill>
                    <a:srgbClr val="000000"/>
                  </a:solidFill>
                  <a:cs typeface="B Zar" pitchFamily="2" charset="-78"/>
                </a:rPr>
                <a:t>2</a:t>
              </a:r>
              <a:endParaRPr lang="en-US" b="1" dirty="0">
                <a:solidFill>
                  <a:srgbClr val="000000"/>
                </a:solidFill>
                <a:cs typeface="B Zar" pitchFamily="2" charset="-78"/>
              </a:endParaRPr>
            </a:p>
          </p:txBody>
        </p:sp>
        <p:sp>
          <p:nvSpPr>
            <p:cNvPr id="15" name="Text Box 11"/>
            <p:cNvSpPr txBox="1">
              <a:spLocks noChangeArrowheads="1"/>
            </p:cNvSpPr>
            <p:nvPr/>
          </p:nvSpPr>
          <p:spPr bwMode="gray">
            <a:xfrm>
              <a:off x="1453" y="1197"/>
              <a:ext cx="3174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rtl="1"/>
              <a:r>
                <a:rPr lang="fa-IR" sz="2000" b="1" dirty="0" smtClean="0">
                  <a:cs typeface="B Nazanin" pitchFamily="2" charset="-78"/>
                </a:rPr>
                <a:t>به رغم فواید فعالیت فیزیکی، متاسفانه سالمندان همکاری ضعیفی در زمیته انجام  فعالیت جسمی دارند</a:t>
              </a:r>
              <a:endParaRPr lang="fa-IR" sz="2000" b="1" dirty="0">
                <a:cs typeface="B Nazanin" pitchFamily="2" charset="-78"/>
              </a:endParaRPr>
            </a:p>
          </p:txBody>
        </p:sp>
      </p:grpSp>
      <p:grpSp>
        <p:nvGrpSpPr>
          <p:cNvPr id="39" name="Group 41"/>
          <p:cNvGrpSpPr>
            <a:grpSpLocks/>
          </p:cNvGrpSpPr>
          <p:nvPr/>
        </p:nvGrpSpPr>
        <p:grpSpPr bwMode="auto">
          <a:xfrm flipH="1">
            <a:off x="0" y="4213330"/>
            <a:ext cx="7730258" cy="1442856"/>
            <a:chOff x="980" y="1249"/>
            <a:chExt cx="3652" cy="368"/>
          </a:xfrm>
        </p:grpSpPr>
        <p:sp>
          <p:nvSpPr>
            <p:cNvPr id="40" name="AutoShape 5"/>
            <p:cNvSpPr>
              <a:spLocks noChangeArrowheads="1"/>
            </p:cNvSpPr>
            <p:nvPr/>
          </p:nvSpPr>
          <p:spPr bwMode="gray">
            <a:xfrm>
              <a:off x="1138" y="1263"/>
              <a:ext cx="3493" cy="256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US" dirty="0">
                <a:cs typeface="B Zar" pitchFamily="2" charset="-78"/>
              </a:endParaRPr>
            </a:p>
          </p:txBody>
        </p:sp>
        <p:grpSp>
          <p:nvGrpSpPr>
            <p:cNvPr id="41" name="Group 6"/>
            <p:cNvGrpSpPr>
              <a:grpSpLocks/>
            </p:cNvGrpSpPr>
            <p:nvPr/>
          </p:nvGrpSpPr>
          <p:grpSpPr bwMode="auto">
            <a:xfrm>
              <a:off x="980" y="1249"/>
              <a:ext cx="316" cy="301"/>
              <a:chOff x="980" y="1393"/>
              <a:chExt cx="316" cy="301"/>
            </a:xfrm>
          </p:grpSpPr>
          <p:sp>
            <p:nvSpPr>
              <p:cNvPr id="44" name="Oval 7"/>
              <p:cNvSpPr>
                <a:spLocks noChangeArrowheads="1"/>
              </p:cNvSpPr>
              <p:nvPr/>
            </p:nvSpPr>
            <p:spPr bwMode="gray">
              <a:xfrm>
                <a:off x="980" y="1412"/>
                <a:ext cx="316" cy="282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en-US">
                  <a:cs typeface="B Zar" pitchFamily="2" charset="-78"/>
                </a:endParaRPr>
              </a:p>
            </p:txBody>
          </p:sp>
          <p:sp>
            <p:nvSpPr>
              <p:cNvPr id="45" name="Oval 8"/>
              <p:cNvSpPr>
                <a:spLocks noChangeArrowheads="1"/>
              </p:cNvSpPr>
              <p:nvPr/>
            </p:nvSpPr>
            <p:spPr bwMode="gray">
              <a:xfrm>
                <a:off x="1028" y="1393"/>
                <a:ext cx="220" cy="288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>
                  <a:cs typeface="B Zar" pitchFamily="2" charset="-78"/>
                </a:endParaRPr>
              </a:p>
            </p:txBody>
          </p:sp>
        </p:grpSp>
        <p:sp>
          <p:nvSpPr>
            <p:cNvPr id="42" name="Text Box 10"/>
            <p:cNvSpPr txBox="1">
              <a:spLocks noChangeArrowheads="1"/>
            </p:cNvSpPr>
            <p:nvPr/>
          </p:nvSpPr>
          <p:spPr bwMode="gray">
            <a:xfrm>
              <a:off x="1100" y="1317"/>
              <a:ext cx="131" cy="1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b="1" dirty="0" smtClean="0">
                  <a:solidFill>
                    <a:srgbClr val="000000"/>
                  </a:solidFill>
                  <a:cs typeface="B Zar" pitchFamily="2" charset="-78"/>
                </a:rPr>
                <a:t>4</a:t>
              </a:r>
              <a:endParaRPr lang="en-US" b="1" dirty="0">
                <a:solidFill>
                  <a:srgbClr val="000000"/>
                </a:solidFill>
                <a:cs typeface="B Zar" pitchFamily="2" charset="-78"/>
              </a:endParaRPr>
            </a:p>
          </p:txBody>
        </p:sp>
        <p:sp>
          <p:nvSpPr>
            <p:cNvPr id="43" name="Text Box 11"/>
            <p:cNvSpPr txBox="1">
              <a:spLocks noChangeArrowheads="1"/>
            </p:cNvSpPr>
            <p:nvPr/>
          </p:nvSpPr>
          <p:spPr bwMode="gray">
            <a:xfrm>
              <a:off x="1308" y="1287"/>
              <a:ext cx="332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lvl="0"/>
              <a:endParaRPr lang="fa-IR" b="1" dirty="0" smtClean="0">
                <a:cs typeface="B Nazanin" panose="00000400000000000000" pitchFamily="2" charset="-78"/>
              </a:endParaRPr>
            </a:p>
            <a:p>
              <a:pPr lvl="0" algn="r"/>
              <a:r>
                <a:rPr lang="fa-IR" sz="2000" b="1" dirty="0" smtClean="0">
                  <a:cs typeface="B Nazanin" panose="00000400000000000000" pitchFamily="2" charset="-78"/>
                </a:rPr>
                <a:t>نتایج یک مطالعه مقطعی  در افراد بالای 55 ساله  ایرانی  نشان می دهد که هیچ یک از این افراد فعالیت جسمانی کافی ندارند.</a:t>
              </a:r>
              <a:endParaRPr lang="en-US" sz="2000" b="1" dirty="0" smtClean="0"/>
            </a:p>
            <a:p>
              <a:pPr algn="justLow" rtl="1">
                <a:buBlip>
                  <a:blip r:embed="rId3"/>
                </a:buBlip>
              </a:pPr>
              <a:endParaRPr lang="fa-IR" sz="2000" b="1" dirty="0">
                <a:cs typeface="B Nazanin" pitchFamily="2" charset="-78"/>
              </a:endParaRPr>
            </a:p>
          </p:txBody>
        </p:sp>
      </p:grpSp>
      <p:sp>
        <p:nvSpPr>
          <p:cNvPr id="53" name="Text Box 9"/>
          <p:cNvSpPr txBox="1">
            <a:spLocks noChangeArrowheads="1"/>
          </p:cNvSpPr>
          <p:nvPr/>
        </p:nvSpPr>
        <p:spPr bwMode="gray">
          <a:xfrm flipH="1">
            <a:off x="7811909" y="2656776"/>
            <a:ext cx="1328916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مقدمه  </a:t>
            </a:r>
            <a:endParaRPr lang="en-US" sz="2800" b="1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grpSp>
        <p:nvGrpSpPr>
          <p:cNvPr id="75" name="Group 41"/>
          <p:cNvGrpSpPr>
            <a:grpSpLocks/>
          </p:cNvGrpSpPr>
          <p:nvPr/>
        </p:nvGrpSpPr>
        <p:grpSpPr bwMode="auto">
          <a:xfrm flipH="1">
            <a:off x="0" y="5410200"/>
            <a:ext cx="7902684" cy="1167199"/>
            <a:chOff x="980" y="1245"/>
            <a:chExt cx="3676" cy="359"/>
          </a:xfrm>
        </p:grpSpPr>
        <p:sp>
          <p:nvSpPr>
            <p:cNvPr id="76" name="AutoShape 5"/>
            <p:cNvSpPr>
              <a:spLocks noChangeArrowheads="1"/>
            </p:cNvSpPr>
            <p:nvPr/>
          </p:nvSpPr>
          <p:spPr bwMode="gray">
            <a:xfrm>
              <a:off x="1163" y="1245"/>
              <a:ext cx="3493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US" dirty="0">
                <a:cs typeface="B Zar" pitchFamily="2" charset="-78"/>
              </a:endParaRPr>
            </a:p>
          </p:txBody>
        </p:sp>
        <p:grpSp>
          <p:nvGrpSpPr>
            <p:cNvPr id="77" name="Group 6"/>
            <p:cNvGrpSpPr>
              <a:grpSpLocks/>
            </p:cNvGrpSpPr>
            <p:nvPr/>
          </p:nvGrpSpPr>
          <p:grpSpPr bwMode="auto">
            <a:xfrm>
              <a:off x="980" y="1268"/>
              <a:ext cx="316" cy="316"/>
              <a:chOff x="980" y="1412"/>
              <a:chExt cx="316" cy="316"/>
            </a:xfrm>
          </p:grpSpPr>
          <p:sp>
            <p:nvSpPr>
              <p:cNvPr id="80" name="Oval 7"/>
              <p:cNvSpPr>
                <a:spLocks noChangeArrowheads="1"/>
              </p:cNvSpPr>
              <p:nvPr/>
            </p:nvSpPr>
            <p:spPr bwMode="gray">
              <a:xfrm>
                <a:off x="980" y="1412"/>
                <a:ext cx="316" cy="316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en-US">
                  <a:cs typeface="B Zar" pitchFamily="2" charset="-78"/>
                </a:endParaRPr>
              </a:p>
            </p:txBody>
          </p:sp>
          <p:sp>
            <p:nvSpPr>
              <p:cNvPr id="81" name="Oval 8"/>
              <p:cNvSpPr>
                <a:spLocks noChangeArrowheads="1"/>
              </p:cNvSpPr>
              <p:nvPr/>
            </p:nvSpPr>
            <p:spPr bwMode="gray">
              <a:xfrm>
                <a:off x="1028" y="1461"/>
                <a:ext cx="220" cy="220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cs typeface="B Zar" pitchFamily="2" charset="-78"/>
                </a:endParaRPr>
              </a:p>
            </p:txBody>
          </p:sp>
        </p:grpSp>
        <p:sp>
          <p:nvSpPr>
            <p:cNvPr id="78" name="Text Box 10"/>
            <p:cNvSpPr txBox="1">
              <a:spLocks noChangeArrowheads="1"/>
            </p:cNvSpPr>
            <p:nvPr/>
          </p:nvSpPr>
          <p:spPr bwMode="gray">
            <a:xfrm>
              <a:off x="1111" y="1317"/>
              <a:ext cx="120" cy="1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b="1" dirty="0" smtClean="0">
                  <a:solidFill>
                    <a:srgbClr val="000000"/>
                  </a:solidFill>
                  <a:cs typeface="B Zar" pitchFamily="2" charset="-78"/>
                </a:rPr>
                <a:t>5</a:t>
              </a:r>
              <a:endParaRPr lang="en-US" b="1" dirty="0">
                <a:solidFill>
                  <a:srgbClr val="000000"/>
                </a:solidFill>
                <a:cs typeface="B Zar" pitchFamily="2" charset="-78"/>
              </a:endParaRPr>
            </a:p>
          </p:txBody>
        </p:sp>
        <p:sp>
          <p:nvSpPr>
            <p:cNvPr id="79" name="Text Box 11"/>
            <p:cNvSpPr txBox="1">
              <a:spLocks noChangeArrowheads="1"/>
            </p:cNvSpPr>
            <p:nvPr/>
          </p:nvSpPr>
          <p:spPr bwMode="gray">
            <a:xfrm>
              <a:off x="1310" y="1292"/>
              <a:ext cx="334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lvl="0" algn="r"/>
              <a:r>
                <a:rPr lang="fa-IR" sz="2000" b="1" dirty="0" smtClean="0">
                  <a:cs typeface="B Nazanin" panose="00000400000000000000" pitchFamily="2" charset="-78"/>
                </a:rPr>
                <a:t>مداخله</a:t>
              </a:r>
              <a:r>
                <a:rPr lang="fa-IR" sz="2000" b="1" dirty="0" smtClean="0">
                  <a:cs typeface="B Nazanin" panose="00000400000000000000" pitchFamily="2" charset="-78"/>
                </a:rPr>
                <a:t>  در سالمندان مي </a:t>
              </a:r>
              <a:r>
                <a:rPr lang="fa-IR" sz="2000" b="1" dirty="0">
                  <a:cs typeface="B Nazanin" panose="00000400000000000000" pitchFamily="2" charset="-78"/>
                </a:rPr>
                <a:t>تواند باعث فراگيري عادات خوب بهداشتي و انتقال اين عادات به </a:t>
              </a:r>
              <a:r>
                <a:rPr lang="fa-IR" sz="2000" b="1" dirty="0" smtClean="0">
                  <a:cs typeface="B Nazanin" panose="00000400000000000000" pitchFamily="2" charset="-78"/>
                </a:rPr>
                <a:t> سایر افراد خانواده  بشود و سبب </a:t>
              </a:r>
              <a:r>
                <a:rPr lang="fa-IR" sz="2000" b="1" dirty="0">
                  <a:cs typeface="B Nazanin" panose="00000400000000000000" pitchFamily="2" charset="-78"/>
                </a:rPr>
                <a:t>يک اثر طولاني مدت بر سلامت </a:t>
              </a:r>
              <a:r>
                <a:rPr lang="fa-IR" sz="2000" b="1" dirty="0" smtClean="0">
                  <a:cs typeface="B Nazanin" panose="00000400000000000000" pitchFamily="2" charset="-78"/>
                </a:rPr>
                <a:t>می شود</a:t>
              </a:r>
              <a:r>
                <a:rPr lang="fa-IR" sz="2000" b="1" dirty="0" smtClean="0"/>
                <a:t> </a:t>
              </a:r>
              <a:endParaRPr lang="en-US" sz="2000" b="1" dirty="0"/>
            </a:p>
          </p:txBody>
        </p:sp>
      </p:grpSp>
      <p:grpSp>
        <p:nvGrpSpPr>
          <p:cNvPr id="83" name="Group 41"/>
          <p:cNvGrpSpPr>
            <a:grpSpLocks/>
          </p:cNvGrpSpPr>
          <p:nvPr/>
        </p:nvGrpSpPr>
        <p:grpSpPr bwMode="auto">
          <a:xfrm flipH="1">
            <a:off x="0" y="3124199"/>
            <a:ext cx="7751617" cy="926332"/>
            <a:chOff x="980" y="1245"/>
            <a:chExt cx="3676" cy="339"/>
          </a:xfrm>
        </p:grpSpPr>
        <p:sp>
          <p:nvSpPr>
            <p:cNvPr id="84" name="AutoShape 5"/>
            <p:cNvSpPr>
              <a:spLocks noChangeArrowheads="1"/>
            </p:cNvSpPr>
            <p:nvPr/>
          </p:nvSpPr>
          <p:spPr bwMode="gray">
            <a:xfrm>
              <a:off x="1163" y="1245"/>
              <a:ext cx="3493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US" dirty="0">
                <a:cs typeface="B Zar" pitchFamily="2" charset="-78"/>
              </a:endParaRPr>
            </a:p>
          </p:txBody>
        </p:sp>
        <p:grpSp>
          <p:nvGrpSpPr>
            <p:cNvPr id="85" name="Group 6"/>
            <p:cNvGrpSpPr>
              <a:grpSpLocks/>
            </p:cNvGrpSpPr>
            <p:nvPr/>
          </p:nvGrpSpPr>
          <p:grpSpPr bwMode="auto">
            <a:xfrm>
              <a:off x="980" y="1268"/>
              <a:ext cx="316" cy="316"/>
              <a:chOff x="980" y="1412"/>
              <a:chExt cx="316" cy="316"/>
            </a:xfrm>
          </p:grpSpPr>
          <p:sp>
            <p:nvSpPr>
              <p:cNvPr id="88" name="Oval 7"/>
              <p:cNvSpPr>
                <a:spLocks noChangeArrowheads="1"/>
              </p:cNvSpPr>
              <p:nvPr/>
            </p:nvSpPr>
            <p:spPr bwMode="gray">
              <a:xfrm>
                <a:off x="980" y="1412"/>
                <a:ext cx="316" cy="316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en-US">
                  <a:cs typeface="B Zar" pitchFamily="2" charset="-78"/>
                </a:endParaRPr>
              </a:p>
            </p:txBody>
          </p:sp>
          <p:sp>
            <p:nvSpPr>
              <p:cNvPr id="89" name="Oval 8"/>
              <p:cNvSpPr>
                <a:spLocks noChangeArrowheads="1"/>
              </p:cNvSpPr>
              <p:nvPr/>
            </p:nvSpPr>
            <p:spPr bwMode="gray">
              <a:xfrm>
                <a:off x="1028" y="1461"/>
                <a:ext cx="220" cy="220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cs typeface="B Zar" pitchFamily="2" charset="-78"/>
                </a:endParaRPr>
              </a:p>
            </p:txBody>
          </p:sp>
        </p:grpSp>
        <p:sp>
          <p:nvSpPr>
            <p:cNvPr id="86" name="Text Box 10"/>
            <p:cNvSpPr txBox="1">
              <a:spLocks noChangeArrowheads="1"/>
            </p:cNvSpPr>
            <p:nvPr/>
          </p:nvSpPr>
          <p:spPr bwMode="gray">
            <a:xfrm>
              <a:off x="1104" y="1317"/>
              <a:ext cx="127" cy="1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b="1" dirty="0" smtClean="0">
                  <a:solidFill>
                    <a:srgbClr val="000000"/>
                  </a:solidFill>
                  <a:cs typeface="B Zar" pitchFamily="2" charset="-78"/>
                </a:rPr>
                <a:t>3</a:t>
              </a:r>
              <a:endParaRPr lang="en-US" b="1" dirty="0">
                <a:solidFill>
                  <a:srgbClr val="000000"/>
                </a:solidFill>
                <a:cs typeface="B Zar" pitchFamily="2" charset="-78"/>
              </a:endParaRPr>
            </a:p>
          </p:txBody>
        </p:sp>
        <p:sp>
          <p:nvSpPr>
            <p:cNvPr id="87" name="Text Box 11"/>
            <p:cNvSpPr txBox="1">
              <a:spLocks noChangeArrowheads="1"/>
            </p:cNvSpPr>
            <p:nvPr/>
          </p:nvSpPr>
          <p:spPr bwMode="gray">
            <a:xfrm>
              <a:off x="1254" y="1329"/>
              <a:ext cx="3008" cy="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lvl="0" algn="r"/>
              <a:r>
                <a:rPr lang="fa-IR" sz="2000" b="1" dirty="0" smtClean="0">
                  <a:cs typeface="B Nazanin" pitchFamily="2" charset="-78"/>
                </a:rPr>
                <a:t>عدم فعالیت بدنی در افراد بالغ در دنیا حدود 17 درصد است</a:t>
              </a:r>
              <a:endParaRPr lang="en-US" sz="2000" b="1" dirty="0">
                <a:cs typeface="B Nazanin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546959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601444317"/>
              </p:ext>
            </p:extLst>
          </p:nvPr>
        </p:nvGraphicFramePr>
        <p:xfrm>
          <a:off x="395784" y="2514600"/>
          <a:ext cx="8101013" cy="41662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438118" y="1606045"/>
            <a:ext cx="8101013" cy="936104"/>
          </a:xfrm>
          <a:prstGeom prst="roundRect">
            <a:avLst/>
          </a:prstGeom>
          <a:solidFill>
            <a:srgbClr val="FFFF99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r" rtl="1"/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                                            </a:t>
            </a:r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روش کار</a:t>
            </a:r>
            <a:endParaRPr lang="en-US" sz="32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3411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773553036"/>
              </p:ext>
            </p:extLst>
          </p:nvPr>
        </p:nvGraphicFramePr>
        <p:xfrm>
          <a:off x="457200" y="2691739"/>
          <a:ext cx="8101013" cy="41662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533400" y="1606045"/>
            <a:ext cx="8005731" cy="936104"/>
          </a:xfrm>
          <a:prstGeom prst="roundRect">
            <a:avLst/>
          </a:prstGeom>
          <a:solidFill>
            <a:srgbClr val="FFFF99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r" rtl="1"/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                                            </a:t>
            </a:r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روش کار</a:t>
            </a:r>
            <a:endParaRPr lang="en-US" sz="32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600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773553036"/>
              </p:ext>
            </p:extLst>
          </p:nvPr>
        </p:nvGraphicFramePr>
        <p:xfrm>
          <a:off x="395784" y="2514600"/>
          <a:ext cx="8101013" cy="41662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533400" y="1606045"/>
            <a:ext cx="8005731" cy="936104"/>
          </a:xfrm>
          <a:prstGeom prst="roundRect">
            <a:avLst/>
          </a:prstGeom>
          <a:solidFill>
            <a:srgbClr val="FFFF99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r" rtl="1"/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                                            </a:t>
            </a:r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روش کار</a:t>
            </a:r>
            <a:endParaRPr lang="en-US" sz="32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600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2643254380"/>
              </p:ext>
            </p:extLst>
          </p:nvPr>
        </p:nvGraphicFramePr>
        <p:xfrm>
          <a:off x="395784" y="2514600"/>
          <a:ext cx="8101013" cy="41662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533400" y="1606045"/>
            <a:ext cx="8005731" cy="936104"/>
          </a:xfrm>
          <a:prstGeom prst="roundRect">
            <a:avLst/>
          </a:prstGeom>
          <a:solidFill>
            <a:srgbClr val="FFFF99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r" rtl="1"/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                                            </a:t>
            </a:r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روش کار</a:t>
            </a:r>
            <a:endParaRPr lang="en-US" sz="32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854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1"/>
          <p:cNvGrpSpPr>
            <a:grpSpLocks/>
          </p:cNvGrpSpPr>
          <p:nvPr/>
        </p:nvGrpSpPr>
        <p:grpSpPr bwMode="auto">
          <a:xfrm flipH="1">
            <a:off x="140223" y="2156351"/>
            <a:ext cx="7470475" cy="1443950"/>
            <a:chOff x="980" y="1245"/>
            <a:chExt cx="3676" cy="345"/>
          </a:xfrm>
        </p:grpSpPr>
        <p:sp>
          <p:nvSpPr>
            <p:cNvPr id="4" name="AutoShape 5"/>
            <p:cNvSpPr>
              <a:spLocks noChangeArrowheads="1"/>
            </p:cNvSpPr>
            <p:nvPr/>
          </p:nvSpPr>
          <p:spPr bwMode="gray">
            <a:xfrm>
              <a:off x="1200" y="1245"/>
              <a:ext cx="3456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r" rtl="1">
                <a:defRPr/>
              </a:pPr>
              <a:r>
                <a:rPr lang="fa-IR" sz="1700" dirty="0" smtClean="0">
                  <a:cs typeface="B Zar" pitchFamily="2" charset="-78"/>
                </a:rPr>
                <a:t>قبل از مداخله تفاوت آماری معنی داری در متغیر های دموگرافیک گروه کنترل و مداخله وجود نداشت</a:t>
              </a:r>
              <a:endParaRPr lang="en-US" sz="1700" dirty="0">
                <a:cs typeface="B Zar" pitchFamily="2" charset="-78"/>
              </a:endParaRPr>
            </a:p>
          </p:txBody>
        </p:sp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980" y="1268"/>
              <a:ext cx="316" cy="316"/>
              <a:chOff x="980" y="1412"/>
              <a:chExt cx="316" cy="316"/>
            </a:xfrm>
          </p:grpSpPr>
          <p:sp>
            <p:nvSpPr>
              <p:cNvPr id="8" name="Oval 7"/>
              <p:cNvSpPr>
                <a:spLocks noChangeArrowheads="1"/>
              </p:cNvSpPr>
              <p:nvPr/>
            </p:nvSpPr>
            <p:spPr bwMode="gray">
              <a:xfrm>
                <a:off x="980" y="1412"/>
                <a:ext cx="316" cy="316"/>
              </a:xfrm>
              <a:prstGeom prst="ellipse">
                <a:avLst/>
              </a:prstGeom>
              <a:solidFill>
                <a:srgbClr val="33CC33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cs typeface="B Zar" pitchFamily="2" charset="-78"/>
                </a:endParaRPr>
              </a:p>
            </p:txBody>
          </p:sp>
          <p:sp>
            <p:nvSpPr>
              <p:cNvPr id="9" name="Oval 8"/>
              <p:cNvSpPr>
                <a:spLocks noChangeArrowheads="1"/>
              </p:cNvSpPr>
              <p:nvPr/>
            </p:nvSpPr>
            <p:spPr bwMode="gray">
              <a:xfrm>
                <a:off x="1028" y="1461"/>
                <a:ext cx="220" cy="220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cs typeface="B Zar" pitchFamily="2" charset="-78"/>
                </a:endParaRPr>
              </a:p>
            </p:txBody>
          </p:sp>
        </p:grpSp>
        <p:sp>
          <p:nvSpPr>
            <p:cNvPr id="6" name="Text Box 10"/>
            <p:cNvSpPr txBox="1">
              <a:spLocks noChangeArrowheads="1"/>
            </p:cNvSpPr>
            <p:nvPr/>
          </p:nvSpPr>
          <p:spPr bwMode="gray">
            <a:xfrm>
              <a:off x="1059" y="1372"/>
              <a:ext cx="139" cy="11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b="1" dirty="0" smtClean="0">
                  <a:solidFill>
                    <a:srgbClr val="000000"/>
                  </a:solidFill>
                  <a:cs typeface="B Zar" pitchFamily="2" charset="-78"/>
                </a:rPr>
                <a:t>1</a:t>
              </a:r>
              <a:endParaRPr lang="en-US" b="1" dirty="0">
                <a:solidFill>
                  <a:srgbClr val="000000"/>
                </a:solidFill>
                <a:cs typeface="B Zar" pitchFamily="2" charset="-78"/>
              </a:endParaRPr>
            </a:p>
          </p:txBody>
        </p:sp>
        <p:sp>
          <p:nvSpPr>
            <p:cNvPr id="7" name="Text Box 11"/>
            <p:cNvSpPr txBox="1">
              <a:spLocks noChangeArrowheads="1"/>
            </p:cNvSpPr>
            <p:nvPr/>
          </p:nvSpPr>
          <p:spPr bwMode="gray">
            <a:xfrm>
              <a:off x="1296" y="1299"/>
              <a:ext cx="312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/>
              <a:endParaRPr lang="en-US" sz="2400" b="1" dirty="0">
                <a:cs typeface="B Zar" pitchFamily="2" charset="-78"/>
              </a:endParaRPr>
            </a:p>
          </p:txBody>
        </p:sp>
      </p:grpSp>
      <p:grpSp>
        <p:nvGrpSpPr>
          <p:cNvPr id="10" name="Group 41"/>
          <p:cNvGrpSpPr>
            <a:grpSpLocks/>
          </p:cNvGrpSpPr>
          <p:nvPr/>
        </p:nvGrpSpPr>
        <p:grpSpPr bwMode="auto">
          <a:xfrm flipH="1">
            <a:off x="412750" y="3687367"/>
            <a:ext cx="7283450" cy="1061335"/>
            <a:chOff x="980" y="1245"/>
            <a:chExt cx="3676" cy="339"/>
          </a:xfrm>
        </p:grpSpPr>
        <p:sp>
          <p:nvSpPr>
            <p:cNvPr id="11" name="AutoShape 5"/>
            <p:cNvSpPr>
              <a:spLocks noChangeArrowheads="1"/>
            </p:cNvSpPr>
            <p:nvPr/>
          </p:nvSpPr>
          <p:spPr bwMode="gray">
            <a:xfrm>
              <a:off x="1163" y="1245"/>
              <a:ext cx="3493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r" rtl="1">
                <a:defRPr/>
              </a:pPr>
              <a:r>
                <a:rPr lang="fa-IR" dirty="0" smtClean="0">
                  <a:cs typeface="B Zar" pitchFamily="2" charset="-78"/>
                </a:rPr>
                <a:t>قبل از مداخله اختلاف معناداری در میانگین نمرات  سازه های تئوری رفتار برنامه ریزی شده </a:t>
              </a:r>
            </a:p>
            <a:p>
              <a:pPr algn="r" rtl="1">
                <a:defRPr/>
              </a:pPr>
              <a:r>
                <a:rPr lang="fa-IR" dirty="0" smtClean="0">
                  <a:cs typeface="B Zar" pitchFamily="2" charset="-78"/>
                </a:rPr>
                <a:t>بین دو گروه مشاهده نشد </a:t>
              </a:r>
              <a:endParaRPr lang="en-US" dirty="0">
                <a:cs typeface="B Zar" pitchFamily="2" charset="-78"/>
              </a:endParaRPr>
            </a:p>
          </p:txBody>
        </p:sp>
        <p:grpSp>
          <p:nvGrpSpPr>
            <p:cNvPr id="12" name="Group 6"/>
            <p:cNvGrpSpPr>
              <a:grpSpLocks/>
            </p:cNvGrpSpPr>
            <p:nvPr/>
          </p:nvGrpSpPr>
          <p:grpSpPr bwMode="auto">
            <a:xfrm>
              <a:off x="980" y="1268"/>
              <a:ext cx="316" cy="316"/>
              <a:chOff x="980" y="1412"/>
              <a:chExt cx="316" cy="316"/>
            </a:xfrm>
          </p:grpSpPr>
          <p:sp>
            <p:nvSpPr>
              <p:cNvPr id="15" name="Oval 7"/>
              <p:cNvSpPr>
                <a:spLocks noChangeArrowheads="1"/>
              </p:cNvSpPr>
              <p:nvPr/>
            </p:nvSpPr>
            <p:spPr bwMode="gray">
              <a:xfrm>
                <a:off x="980" y="1412"/>
                <a:ext cx="316" cy="316"/>
              </a:xfrm>
              <a:prstGeom prst="ellipse">
                <a:avLst/>
              </a:prstGeom>
              <a:solidFill>
                <a:srgbClr val="33CC33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1"/>
                <a:endParaRPr lang="en-US">
                  <a:cs typeface="B Zar" pitchFamily="2" charset="-78"/>
                </a:endParaRPr>
              </a:p>
            </p:txBody>
          </p:sp>
          <p:sp>
            <p:nvSpPr>
              <p:cNvPr id="16" name="Oval 8"/>
              <p:cNvSpPr>
                <a:spLocks noChangeArrowheads="1"/>
              </p:cNvSpPr>
              <p:nvPr/>
            </p:nvSpPr>
            <p:spPr bwMode="gray">
              <a:xfrm>
                <a:off x="1028" y="1461"/>
                <a:ext cx="220" cy="220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1"/>
                <a:endParaRPr lang="en-US">
                  <a:cs typeface="B Zar" pitchFamily="2" charset="-78"/>
                </a:endParaRPr>
              </a:p>
            </p:txBody>
          </p:sp>
        </p:grpSp>
        <p:sp>
          <p:nvSpPr>
            <p:cNvPr id="13" name="Text Box 10"/>
            <p:cNvSpPr txBox="1">
              <a:spLocks noChangeArrowheads="1"/>
            </p:cNvSpPr>
            <p:nvPr/>
          </p:nvSpPr>
          <p:spPr bwMode="gray">
            <a:xfrm>
              <a:off x="1042" y="1317"/>
              <a:ext cx="229" cy="20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1"/>
              <a:r>
                <a:rPr lang="fa-IR" b="1" dirty="0" smtClean="0">
                  <a:solidFill>
                    <a:srgbClr val="000000"/>
                  </a:solidFill>
                  <a:cs typeface="B Zar" pitchFamily="2" charset="-78"/>
                </a:rPr>
                <a:t>   2</a:t>
              </a:r>
            </a:p>
            <a:p>
              <a:pPr algn="l" rtl="1"/>
              <a:endParaRPr lang="en-US" b="1" dirty="0">
                <a:solidFill>
                  <a:srgbClr val="000000"/>
                </a:solidFill>
                <a:cs typeface="B Zar" pitchFamily="2" charset="-78"/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gray">
            <a:xfrm>
              <a:off x="1296" y="1299"/>
              <a:ext cx="3120" cy="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/>
              <a:endParaRPr lang="en-US" sz="2400" b="1" dirty="0">
                <a:cs typeface="B Zar" pitchFamily="2" charset="-78"/>
              </a:endParaRPr>
            </a:p>
          </p:txBody>
        </p:sp>
      </p:grpSp>
      <p:sp>
        <p:nvSpPr>
          <p:cNvPr id="18" name="Flowchart: Alternate Process 17"/>
          <p:cNvSpPr/>
          <p:nvPr/>
        </p:nvSpPr>
        <p:spPr>
          <a:xfrm>
            <a:off x="7719825" y="2293034"/>
            <a:ext cx="1431702" cy="3988469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gray">
          <a:xfrm flipH="1">
            <a:off x="7893628" y="3029634"/>
            <a:ext cx="1250372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یافته ها</a:t>
            </a:r>
            <a:endParaRPr lang="en-US" sz="28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grpSp>
        <p:nvGrpSpPr>
          <p:cNvPr id="20" name="Group 41"/>
          <p:cNvGrpSpPr>
            <a:grpSpLocks/>
          </p:cNvGrpSpPr>
          <p:nvPr/>
        </p:nvGrpSpPr>
        <p:grpSpPr bwMode="auto">
          <a:xfrm flipH="1">
            <a:off x="159927" y="4921004"/>
            <a:ext cx="7576831" cy="1220914"/>
            <a:chOff x="970" y="1245"/>
            <a:chExt cx="3686" cy="345"/>
          </a:xfrm>
        </p:grpSpPr>
        <p:sp>
          <p:nvSpPr>
            <p:cNvPr id="21" name="AutoShape 5"/>
            <p:cNvSpPr>
              <a:spLocks noChangeArrowheads="1"/>
            </p:cNvSpPr>
            <p:nvPr/>
          </p:nvSpPr>
          <p:spPr bwMode="gray">
            <a:xfrm>
              <a:off x="1163" y="1245"/>
              <a:ext cx="3493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r" rtl="1">
                <a:defRPr/>
              </a:pPr>
              <a:r>
                <a:rPr lang="fa-IR" dirty="0" smtClean="0">
                  <a:cs typeface="B Zar" pitchFamily="2" charset="-78"/>
                </a:rPr>
                <a:t>بعد از مداخله اختلاف معناداری بین سازه قصد(0/000)،نگرش(0/007)،نرم های انتزاعی(0/004) و </a:t>
              </a:r>
            </a:p>
            <a:p>
              <a:pPr algn="r" rtl="1">
                <a:defRPr/>
              </a:pPr>
              <a:r>
                <a:rPr lang="fa-IR" dirty="0" smtClean="0">
                  <a:cs typeface="B Zar" pitchFamily="2" charset="-78"/>
                </a:rPr>
                <a:t>کنترل رفتای درک شده (0/002) مشاهده شد. و فعالیت فیزیکی  افزایش یافت(0/005)</a:t>
              </a:r>
              <a:endParaRPr lang="en-US" dirty="0">
                <a:cs typeface="B Zar" pitchFamily="2" charset="-78"/>
              </a:endParaRP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970" y="1317"/>
              <a:ext cx="316" cy="238"/>
              <a:chOff x="970" y="1461"/>
              <a:chExt cx="316" cy="238"/>
            </a:xfrm>
          </p:grpSpPr>
          <p:sp>
            <p:nvSpPr>
              <p:cNvPr id="25" name="Oval 7"/>
              <p:cNvSpPr>
                <a:spLocks noChangeArrowheads="1"/>
              </p:cNvSpPr>
              <p:nvPr/>
            </p:nvSpPr>
            <p:spPr bwMode="gray">
              <a:xfrm>
                <a:off x="970" y="1468"/>
                <a:ext cx="316" cy="231"/>
              </a:xfrm>
              <a:prstGeom prst="ellipse">
                <a:avLst/>
              </a:prstGeom>
              <a:solidFill>
                <a:srgbClr val="33CC33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cs typeface="B Zar" pitchFamily="2" charset="-78"/>
                </a:endParaRPr>
              </a:p>
            </p:txBody>
          </p:sp>
          <p:sp>
            <p:nvSpPr>
              <p:cNvPr id="26" name="Oval 8"/>
              <p:cNvSpPr>
                <a:spLocks noChangeArrowheads="1"/>
              </p:cNvSpPr>
              <p:nvPr/>
            </p:nvSpPr>
            <p:spPr bwMode="gray">
              <a:xfrm>
                <a:off x="1028" y="1461"/>
                <a:ext cx="220" cy="220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cs typeface="B Zar" pitchFamily="2" charset="-78"/>
                </a:endParaRPr>
              </a:p>
            </p:txBody>
          </p:sp>
        </p:grpSp>
        <p:sp>
          <p:nvSpPr>
            <p:cNvPr id="23" name="Text Box 10"/>
            <p:cNvSpPr txBox="1">
              <a:spLocks noChangeArrowheads="1"/>
            </p:cNvSpPr>
            <p:nvPr/>
          </p:nvSpPr>
          <p:spPr bwMode="gray">
            <a:xfrm>
              <a:off x="1096" y="1317"/>
              <a:ext cx="135" cy="8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a-IR" b="1" dirty="0" smtClean="0">
                  <a:solidFill>
                    <a:srgbClr val="000000"/>
                  </a:solidFill>
                  <a:cs typeface="B Zar" pitchFamily="2" charset="-78"/>
                </a:rPr>
                <a:t>3</a:t>
              </a:r>
              <a:endParaRPr lang="en-US" b="1" dirty="0">
                <a:solidFill>
                  <a:srgbClr val="000000"/>
                </a:solidFill>
                <a:cs typeface="B Zar" pitchFamily="2" charset="-78"/>
              </a:endParaRPr>
            </a:p>
          </p:txBody>
        </p:sp>
        <p:sp>
          <p:nvSpPr>
            <p:cNvPr id="24" name="Text Box 11"/>
            <p:cNvSpPr txBox="1">
              <a:spLocks noChangeArrowheads="1"/>
            </p:cNvSpPr>
            <p:nvPr/>
          </p:nvSpPr>
          <p:spPr bwMode="gray">
            <a:xfrm>
              <a:off x="1296" y="1299"/>
              <a:ext cx="312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/>
              <a:endParaRPr lang="en-US" sz="2400" b="1" dirty="0">
                <a:cs typeface="B Zar" pitchFamily="2" charset="-78"/>
              </a:endParaRPr>
            </a:p>
          </p:txBody>
        </p:sp>
      </p:grpSp>
      <p:sp>
        <p:nvSpPr>
          <p:cNvPr id="42" name="Rectangle 41"/>
          <p:cNvSpPr/>
          <p:nvPr/>
        </p:nvSpPr>
        <p:spPr>
          <a:xfrm>
            <a:off x="423017" y="2362813"/>
            <a:ext cx="65823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sz="2000" b="1" dirty="0" smtClean="0">
                <a:cs typeface="B Nazanin" panose="00000400000000000000" pitchFamily="2" charset="-78"/>
              </a:rPr>
              <a:t> 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85800" y="3810000"/>
            <a:ext cx="62135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000" b="1" dirty="0" smtClean="0">
                <a:cs typeface="B Nazanin" panose="00000400000000000000" pitchFamily="2" charset="-78"/>
              </a:rPr>
              <a:t> 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-17918" y="5221754"/>
            <a:ext cx="69697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000" b="1" dirty="0" smtClean="0">
                <a:cs typeface="B Nazanin" panose="00000400000000000000" pitchFamily="2" charset="-78"/>
              </a:rPr>
              <a:t> </a:t>
            </a:r>
            <a:endParaRPr lang="en-US" sz="2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9396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2" grpId="0"/>
      <p:bldP spid="43" grpId="0"/>
      <p:bldP spid="4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3887</TotalTime>
  <Words>823</Words>
  <Application>Microsoft Office PowerPoint</Application>
  <PresentationFormat>On-screen Show (4:3)</PresentationFormat>
  <Paragraphs>136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Designing and Implementing Educational Program to Promote Physical Activity Among Eldery: An Application of the Theory of Planned Behavior</vt:lpstr>
      <vt:lpstr>طراحی و اجرای برنامه ارتقای فعالیت جسمانی برای سالمندان:کاربرد تئوری رفتار برنامه ریزی شده</vt:lpstr>
      <vt:lpstr>Slide 4</vt:lpstr>
      <vt:lpstr>Slide 5</vt:lpstr>
      <vt:lpstr>Slide 6</vt:lpstr>
      <vt:lpstr>Slide 7</vt:lpstr>
      <vt:lpstr>Slide 8</vt:lpstr>
      <vt:lpstr>Slide 9</vt:lpstr>
      <vt:lpstr>Slide 10</vt:lpstr>
      <vt:lpstr>  نتیجه گیری   </vt:lpstr>
      <vt:lpstr>بحث</vt:lpstr>
      <vt:lpstr>نتیجه گیری</vt:lpstr>
      <vt:lpstr>  نتیجه گیری   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Title:</dc:title>
  <dc:creator>web master</dc:creator>
  <cp:lastModifiedBy>12</cp:lastModifiedBy>
  <cp:revision>253</cp:revision>
  <dcterms:created xsi:type="dcterms:W3CDTF">2015-04-27T09:57:24Z</dcterms:created>
  <dcterms:modified xsi:type="dcterms:W3CDTF">2015-05-20T07:51:34Z</dcterms:modified>
</cp:coreProperties>
</file>