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90" r:id="rId4"/>
    <p:sldId id="293" r:id="rId5"/>
    <p:sldId id="269" r:id="rId6"/>
    <p:sldId id="271" r:id="rId7"/>
    <p:sldId id="283" r:id="rId8"/>
    <p:sldId id="280" r:id="rId9"/>
    <p:sldId id="270" r:id="rId10"/>
    <p:sldId id="281" r:id="rId11"/>
    <p:sldId id="262" r:id="rId12"/>
    <p:sldId id="294" r:id="rId13"/>
    <p:sldId id="295" r:id="rId14"/>
    <p:sldId id="272" r:id="rId15"/>
    <p:sldId id="286" r:id="rId16"/>
    <p:sldId id="265" r:id="rId17"/>
    <p:sldId id="267" r:id="rId18"/>
    <p:sldId id="296" r:id="rId19"/>
    <p:sldId id="29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325815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2353720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204471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149467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5EE27-DA4E-41A9-BDFC-7C800B6CA29D}"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346289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5EE27-DA4E-41A9-BDFC-7C800B6CA29D}"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410879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5EE27-DA4E-41A9-BDFC-7C800B6CA29D}" type="datetimeFigureOut">
              <a:rPr lang="en-US" smtClean="0"/>
              <a:pPr/>
              <a:t>5/20/2015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130636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5EE27-DA4E-41A9-BDFC-7C800B6CA29D}" type="datetimeFigureOut">
              <a:rPr lang="en-US" smtClean="0"/>
              <a:pPr/>
              <a:t>5/20/2015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3346535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5EE27-DA4E-41A9-BDFC-7C800B6CA29D}" type="datetimeFigureOut">
              <a:rPr lang="en-US" smtClean="0"/>
              <a:pPr/>
              <a:t>5/20/2015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732984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170447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2919602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5EE27-DA4E-41A9-BDFC-7C800B6CA29D}" type="datetimeFigureOut">
              <a:rPr lang="en-US" smtClean="0"/>
              <a:pPr/>
              <a:t>5/20/2015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3038416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titled.bmp"/>
          <p:cNvPicPr>
            <a:picLocks noChangeAspect="1"/>
          </p:cNvPicPr>
          <p:nvPr/>
        </p:nvPicPr>
        <p:blipFill>
          <a:blip r:embed="rId2" cstate="print"/>
          <a:stretch>
            <a:fillRect/>
          </a:stretch>
        </p:blipFill>
        <p:spPr>
          <a:xfrm>
            <a:off x="0" y="0"/>
            <a:ext cx="9144000" cy="6858000"/>
          </a:xfrm>
          <a:prstGeom prst="roundRect">
            <a:avLst>
              <a:gd name="adj" fmla="val 4167"/>
            </a:avLst>
          </a:prstGeom>
          <a:solidFill>
            <a:srgbClr val="FFFFFF"/>
          </a:solidFill>
          <a:ln w="76200" cap="sq">
            <a:solidFill>
              <a:srgbClr val="00B050"/>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22437"/>
            <a:ext cx="8229600" cy="4525963"/>
          </a:xfrm>
        </p:spPr>
        <p:txBody>
          <a:bodyPr>
            <a:normAutofit/>
          </a:bodyPr>
          <a:lstStyle/>
          <a:p>
            <a:pPr>
              <a:buNone/>
            </a:pPr>
            <a:endParaRPr lang="en-GB" dirty="0" smtClean="0"/>
          </a:p>
          <a:p>
            <a:r>
              <a:rPr lang="en-GB" dirty="0" smtClean="0">
                <a:latin typeface="Times New Roman" pitchFamily="18" charset="0"/>
                <a:cs typeface="Times New Roman" pitchFamily="18" charset="0"/>
              </a:rPr>
              <a:t>The present study aims to </a:t>
            </a:r>
            <a:r>
              <a:rPr lang="en-GB" dirty="0" smtClean="0">
                <a:latin typeface="Times New Roman" pitchFamily="18" charset="0"/>
                <a:cs typeface="Times New Roman" pitchFamily="18" charset="0"/>
              </a:rPr>
              <a:t>determine the </a:t>
            </a:r>
            <a:r>
              <a:rPr lang="en-GB" dirty="0" smtClean="0">
                <a:latin typeface="Times New Roman" pitchFamily="18" charset="0"/>
                <a:cs typeface="Times New Roman" pitchFamily="18" charset="0"/>
              </a:rPr>
              <a:t>effectiveness of relapse prevention education on </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patients participating in the Methadone Maintenance Treatment </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using </a:t>
            </a:r>
            <a:r>
              <a:rPr lang="en-GB" dirty="0" err="1" smtClean="0">
                <a:latin typeface="Times New Roman" pitchFamily="18" charset="0"/>
                <a:cs typeface="Times New Roman" pitchFamily="18" charset="0"/>
              </a:rPr>
              <a:t>Ulead</a:t>
            </a:r>
            <a:r>
              <a:rPr lang="en-GB" dirty="0" smtClean="0">
                <a:latin typeface="Times New Roman" pitchFamily="18" charset="0"/>
                <a:cs typeface="Times New Roman" pitchFamily="18" charset="0"/>
              </a:rPr>
              <a:t> Video Studio </a:t>
            </a:r>
            <a:r>
              <a:rPr lang="en-GB" dirty="0" smtClean="0">
                <a:latin typeface="Times New Roman" pitchFamily="18" charset="0"/>
                <a:cs typeface="Times New Roman" pitchFamily="18" charset="0"/>
              </a:rPr>
              <a:t>Software.</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304800" y="1905000"/>
            <a:ext cx="8382000" cy="4953000"/>
          </a:xfrm>
        </p:spPr>
        <p:txBody>
          <a:bodyPr>
            <a:normAutofit/>
          </a:bodyPr>
          <a:lstStyle/>
          <a:p>
            <a:pPr algn="just">
              <a:lnSpc>
                <a:spcPct val="150000"/>
              </a:lnSpc>
            </a:pPr>
            <a:r>
              <a:rPr lang="en-US" b="1" dirty="0">
                <a:latin typeface="Times New Roman" pitchFamily="18" charset="0"/>
                <a:cs typeface="Times New Roman" pitchFamily="18" charset="0"/>
              </a:rPr>
              <a:t>Method: </a:t>
            </a:r>
            <a:r>
              <a:rPr lang="en-GB" dirty="0" smtClean="0"/>
              <a:t>A interventional study was conducted on 92 individuals treated with methadone in Iranian National </a:t>
            </a:r>
            <a:r>
              <a:rPr lang="en-GB" dirty="0" err="1" smtClean="0"/>
              <a:t>Center</a:t>
            </a:r>
            <a:r>
              <a:rPr lang="en-GB" dirty="0" smtClean="0"/>
              <a:t> of Addiction Studies. Participants were randomly divided into two groups: educational intervention group (N=46) and control group (N=46).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Instruments: </a:t>
            </a:r>
            <a:r>
              <a:rPr lang="en-US" dirty="0" smtClean="0"/>
              <a:t>Socio-demographic </a:t>
            </a:r>
            <a:r>
              <a:rPr lang="en-US" dirty="0" smtClean="0"/>
              <a:t>information, history of drug taking, treatment history, as well as some high risk behaviors related to addiction were collected through a short questionnaire. Besides, Farsi </a:t>
            </a:r>
            <a:r>
              <a:rPr lang="en-US" dirty="0" smtClean="0"/>
              <a:t>version </a:t>
            </a:r>
            <a:r>
              <a:rPr lang="en-US" dirty="0" smtClean="0"/>
              <a:t>of IDTS was used to identify high risk </a:t>
            </a:r>
            <a:r>
              <a:rPr lang="en-US" dirty="0" smtClean="0"/>
              <a:t>situations </a:t>
            </a:r>
            <a:r>
              <a:rPr lang="en-US" dirty="0" smtClean="0"/>
              <a:t>resulting in drug use and drug relapse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GB" b="1" dirty="0" smtClean="0">
                <a:latin typeface="Times New Roman" pitchFamily="18" charset="0"/>
                <a:cs typeface="Times New Roman" pitchFamily="18" charset="0"/>
              </a:rPr>
              <a:t>Intervention : </a:t>
            </a: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intervention was comprised of </a:t>
            </a:r>
            <a:r>
              <a:rPr lang="en-US" dirty="0" smtClean="0">
                <a:latin typeface="Times New Roman" pitchFamily="18" charset="0"/>
                <a:cs typeface="Times New Roman" pitchFamily="18" charset="0"/>
              </a:rPr>
              <a:t>12 educational session that </a:t>
            </a:r>
            <a:r>
              <a:rPr lang="en-US" dirty="0" smtClean="0">
                <a:latin typeface="Times New Roman" pitchFamily="18" charset="0"/>
                <a:cs typeface="Times New Roman" pitchFamily="18" charset="0"/>
              </a:rPr>
              <a:t>held weekly</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Each session, which lasted 90 minutes, was dedicated to a </a:t>
            </a:r>
            <a:r>
              <a:rPr lang="en-US" dirty="0" smtClean="0">
                <a:latin typeface="Times New Roman" pitchFamily="18" charset="0"/>
                <a:cs typeface="Times New Roman" pitchFamily="18" charset="0"/>
              </a:rPr>
              <a:t>specific </a:t>
            </a:r>
            <a:r>
              <a:rPr lang="en-US" dirty="0" smtClean="0">
                <a:latin typeface="Times New Roman" pitchFamily="18" charset="0"/>
                <a:cs typeface="Times New Roman" pitchFamily="18" charset="0"/>
              </a:rPr>
              <a:t>topic including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managing emotions, thought of using substances, craving and urge as well as social pressure for drug use, relapse, anger, in </a:t>
            </a:r>
            <a:r>
              <a:rPr lang="en-US" dirty="0" smtClean="0">
                <a:latin typeface="Times New Roman" pitchFamily="18" charset="0"/>
                <a:cs typeface="Times New Roman" pitchFamily="18" charset="0"/>
              </a:rPr>
              <a:t>addition </a:t>
            </a:r>
            <a:r>
              <a:rPr lang="en-US" dirty="0" smtClean="0">
                <a:latin typeface="Times New Roman" pitchFamily="18" charset="0"/>
                <a:cs typeface="Times New Roman" pitchFamily="18" charset="0"/>
              </a:rPr>
              <a:t>to refusal skills problem solving, </a:t>
            </a:r>
            <a:r>
              <a:rPr lang="en-US" dirty="0" smtClean="0">
                <a:latin typeface="Times New Roman" pitchFamily="18" charset="0"/>
                <a:cs typeface="Times New Roman" pitchFamily="18" charset="0"/>
              </a:rPr>
              <a:t>communication </a:t>
            </a:r>
            <a:r>
              <a:rPr lang="en-US" dirty="0" smtClean="0">
                <a:latin typeface="Times New Roman" pitchFamily="18" charset="0"/>
                <a:cs typeface="Times New Roman" pitchFamily="18" charset="0"/>
              </a:rPr>
              <a:t>skills and building a recovery support </a:t>
            </a:r>
            <a:r>
              <a:rPr lang="en-US" dirty="0" smtClean="0">
                <a:latin typeface="Times New Roman" pitchFamily="18" charset="0"/>
                <a:cs typeface="Times New Roman" pitchFamily="18" charset="0"/>
              </a:rPr>
              <a:t>system</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14400"/>
          </a:xfrm>
        </p:spPr>
        <p:txBody>
          <a:bodyPr/>
          <a:lstStyle/>
          <a:p>
            <a:endParaRPr lang="en-US" dirty="0"/>
          </a:p>
        </p:txBody>
      </p:sp>
      <p:sp>
        <p:nvSpPr>
          <p:cNvPr id="5" name="Content Placeholder 4"/>
          <p:cNvSpPr>
            <a:spLocks noGrp="1"/>
          </p:cNvSpPr>
          <p:nvPr>
            <p:ph idx="1"/>
          </p:nvPr>
        </p:nvSpPr>
        <p:spPr/>
        <p:txBody>
          <a:bodyPr/>
          <a:lstStyle/>
          <a:p>
            <a:endParaRPr lang="en-GB" dirty="0" smtClean="0"/>
          </a:p>
          <a:p>
            <a:r>
              <a:rPr lang="en-GB" dirty="0" smtClean="0">
                <a:latin typeface="Times New Roman" pitchFamily="18" charset="0"/>
                <a:cs typeface="Times New Roman" pitchFamily="18" charset="0"/>
              </a:rPr>
              <a:t>In addition, at the end of each session drug users  were given  a DVD  that outlined the elements of the session topic and relevant skills in  designed file  by </a:t>
            </a:r>
            <a:r>
              <a:rPr lang="en-GB" dirty="0" err="1" smtClean="0">
                <a:latin typeface="Times New Roman" pitchFamily="18" charset="0"/>
                <a:cs typeface="Times New Roman" pitchFamily="18" charset="0"/>
              </a:rPr>
              <a:t>Ulead</a:t>
            </a:r>
            <a:r>
              <a:rPr lang="en-GB" dirty="0" smtClean="0">
                <a:latin typeface="Times New Roman" pitchFamily="18" charset="0"/>
                <a:cs typeface="Times New Roman" pitchFamily="18" charset="0"/>
              </a:rPr>
              <a:t> Video Studio </a:t>
            </a:r>
            <a:r>
              <a:rPr lang="en-GB"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GB" dirty="0" smtClean="0"/>
          </a:p>
          <a:p>
            <a:r>
              <a:rPr lang="en-GB" dirty="0" smtClean="0">
                <a:latin typeface="Times New Roman" pitchFamily="18" charset="0"/>
                <a:cs typeface="Times New Roman" pitchFamily="18" charset="0"/>
              </a:rPr>
              <a:t>Relapse </a:t>
            </a:r>
            <a:r>
              <a:rPr lang="en-GB" dirty="0" smtClean="0">
                <a:latin typeface="Times New Roman" pitchFamily="18" charset="0"/>
                <a:cs typeface="Times New Roman" pitchFamily="18" charset="0"/>
              </a:rPr>
              <a:t>was defined as not showing up for treatment, drug use for at least 5 permanent days, and a positive urinary morphine test. Data were collected and analyzed by SPSS version </a:t>
            </a:r>
            <a:r>
              <a:rPr lang="en-GB" dirty="0" smtClean="0">
                <a:latin typeface="Times New Roman" pitchFamily="18" charset="0"/>
                <a:cs typeface="Times New Roman" pitchFamily="18" charset="0"/>
              </a:rPr>
              <a:t>12</a:t>
            </a:r>
            <a:r>
              <a:rPr lang="en-GB"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828800"/>
            <a:ext cx="8534400" cy="4572000"/>
          </a:xfrm>
        </p:spPr>
        <p:txBody>
          <a:bodyPr>
            <a:normAutofit/>
          </a:bodyPr>
          <a:lstStyle/>
          <a:p>
            <a:pPr algn="just">
              <a:lnSpc>
                <a:spcPct val="210000"/>
              </a:lnSpc>
            </a:pPr>
            <a:r>
              <a:rPr lang="en-US" b="1" dirty="0" smtClean="0">
                <a:latin typeface="Times New Roman" pitchFamily="18" charset="0"/>
                <a:cs typeface="Times New Roman" pitchFamily="18" charset="0"/>
              </a:rPr>
              <a:t>Results:</a:t>
            </a:r>
            <a:r>
              <a:rPr lang="en-GB" dirty="0" smtClean="0"/>
              <a:t> It was found that 36.4% and 63.6% of the intervention and control groups relapsed into drug use, in that order.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1905000"/>
            <a:ext cx="8229600" cy="4221163"/>
          </a:xfrm>
        </p:spPr>
        <p:txBody>
          <a:bodyPr>
            <a:normAutofit/>
          </a:bodyPr>
          <a:lstStyle/>
          <a:p>
            <a:pPr>
              <a:lnSpc>
                <a:spcPct val="200000"/>
              </a:lnSpc>
            </a:pPr>
            <a:r>
              <a:rPr lang="en-US" sz="3000" b="1" dirty="0" smtClean="0">
                <a:latin typeface="Times New Roman" pitchFamily="18" charset="0"/>
                <a:cs typeface="Times New Roman" pitchFamily="18" charset="0"/>
              </a:rPr>
              <a:t>Conclusion:</a:t>
            </a:r>
            <a:r>
              <a:rPr lang="en-US" sz="3000" dirty="0" smtClean="0">
                <a:latin typeface="Times New Roman" pitchFamily="18" charset="0"/>
                <a:cs typeface="Times New Roman" pitchFamily="18" charset="0"/>
              </a:rPr>
              <a:t> </a:t>
            </a:r>
            <a:r>
              <a:rPr lang="en-GB" sz="3000" dirty="0" smtClean="0">
                <a:latin typeface="Times New Roman" pitchFamily="18" charset="0"/>
                <a:cs typeface="Times New Roman" pitchFamily="18" charset="0"/>
              </a:rPr>
              <a:t>the relapse prevention education using </a:t>
            </a:r>
            <a:r>
              <a:rPr lang="en-GB" sz="3000" dirty="0" err="1" smtClean="0">
                <a:latin typeface="Times New Roman" pitchFamily="18" charset="0"/>
                <a:cs typeface="Times New Roman" pitchFamily="18" charset="0"/>
              </a:rPr>
              <a:t>Ulead</a:t>
            </a:r>
            <a:r>
              <a:rPr lang="en-GB" sz="3000" dirty="0" smtClean="0">
                <a:latin typeface="Times New Roman" pitchFamily="18" charset="0"/>
                <a:cs typeface="Times New Roman" pitchFamily="18" charset="0"/>
              </a:rPr>
              <a:t> Video Studio 11, an supplement tool  plays effective role in decreasing relapse rate in patients treated with methadone maintenance. </a:t>
            </a:r>
            <a:endParaRPr lang="en-US" sz="3000" dirty="0" smtClean="0">
              <a:latin typeface="Times New Roman" pitchFamily="18" charset="0"/>
              <a:cs typeface="Times New Roman" pitchFamily="18" charset="0"/>
            </a:endParaRPr>
          </a:p>
          <a:p>
            <a:pPr>
              <a:lnSpc>
                <a:spcPct val="200000"/>
              </a:lnSpc>
            </a:pPr>
            <a:endParaRPr lang="en-US" sz="2500" dirty="0" smtClean="0">
              <a:latin typeface="Times New Roman" pitchFamily="18" charset="0"/>
              <a:cs typeface="Times New Roman" pitchFamily="18" charset="0"/>
            </a:endParaRPr>
          </a:p>
          <a:p>
            <a:pPr>
              <a:lnSpc>
                <a:spcPct val="200000"/>
              </a:lnSpc>
            </a:pPr>
            <a:endParaRPr lang="en-US" sz="25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200000"/>
              </a:lnSpc>
            </a:pPr>
            <a:r>
              <a:rPr lang="en-GB" dirty="0" smtClean="0">
                <a:latin typeface="Times New Roman" pitchFamily="18" charset="0"/>
                <a:cs typeface="Times New Roman" pitchFamily="18" charset="0"/>
              </a:rPr>
              <a:t>It seems that design and implementation of relapse prevention programs by using new technologies can help </a:t>
            </a:r>
            <a:r>
              <a:rPr lang="en-GB" dirty="0" smtClean="0">
                <a:latin typeface="Times New Roman" pitchFamily="18" charset="0"/>
                <a:cs typeface="Times New Roman" pitchFamily="18" charset="0"/>
              </a:rPr>
              <a:t>to treat addiction</a:t>
            </a:r>
            <a:r>
              <a:rPr lang="en-GB" dirty="0" smtClean="0"/>
              <a: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err="1" smtClean="0"/>
              <a:t>Dr.Tahereh</a:t>
            </a:r>
            <a:r>
              <a:rPr lang="en-US" dirty="0" smtClean="0"/>
              <a:t> </a:t>
            </a:r>
            <a:r>
              <a:rPr lang="en-US" dirty="0" err="1" smtClean="0"/>
              <a:t>Pashaei</a:t>
            </a:r>
            <a:endParaRPr lang="en-US" dirty="0" smtClean="0"/>
          </a:p>
          <a:p>
            <a:pPr>
              <a:buNone/>
            </a:pPr>
            <a:r>
              <a:rPr lang="en-US" dirty="0" err="1" smtClean="0"/>
              <a:t>Dr.Davoud</a:t>
            </a:r>
            <a:r>
              <a:rPr lang="en-US" dirty="0" smtClean="0"/>
              <a:t> </a:t>
            </a:r>
            <a:r>
              <a:rPr lang="en-US" dirty="0" err="1" smtClean="0"/>
              <a:t>Shojaeizadeh</a:t>
            </a:r>
            <a:endParaRPr lang="en-US" dirty="0" smtClean="0"/>
          </a:p>
          <a:p>
            <a:pPr>
              <a:buNone/>
            </a:pPr>
            <a:r>
              <a:rPr lang="en-US" dirty="0" err="1" smtClean="0"/>
              <a:t>Dr.Emran</a:t>
            </a:r>
            <a:r>
              <a:rPr lang="en-US" dirty="0" smtClean="0"/>
              <a:t> </a:t>
            </a:r>
            <a:r>
              <a:rPr lang="en-US" dirty="0" err="1" smtClean="0"/>
              <a:t>Razaghi</a:t>
            </a:r>
            <a:endParaRPr lang="en-US" dirty="0" smtClean="0"/>
          </a:p>
          <a:p>
            <a:pPr>
              <a:buNone/>
            </a:pPr>
            <a:r>
              <a:rPr lang="en-US" dirty="0" err="1" smtClean="0"/>
              <a:t>Dr.Azarkhash</a:t>
            </a:r>
            <a:r>
              <a:rPr lang="en-US" dirty="0" smtClean="0"/>
              <a:t> </a:t>
            </a:r>
            <a:r>
              <a:rPr lang="en-US" dirty="0" err="1" smtClean="0"/>
              <a:t>Mokri</a:t>
            </a:r>
            <a:endParaRPr lang="en-US" dirty="0" smtClean="0"/>
          </a:p>
          <a:p>
            <a:pPr>
              <a:buNone/>
            </a:pPr>
            <a:r>
              <a:rPr lang="en-US" dirty="0" smtClean="0"/>
              <a:t>Dr. </a:t>
            </a:r>
            <a:r>
              <a:rPr lang="en-US" dirty="0" err="1" smtClean="0"/>
              <a:t>Mahmoud</a:t>
            </a:r>
            <a:r>
              <a:rPr lang="en-US" dirty="0" smtClean="0"/>
              <a:t> </a:t>
            </a:r>
            <a:r>
              <a:rPr lang="en-US" dirty="0" err="1" smtClean="0"/>
              <a:t>Tabatabaei</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362200"/>
            <a:ext cx="8229600" cy="2019673"/>
          </a:xfrm>
        </p:spPr>
        <p:txBody>
          <a:bodyPr>
            <a:noAutofit/>
          </a:bodyPr>
          <a:lstStyle/>
          <a:p>
            <a:r>
              <a:rPr lang="en-US" sz="3200" b="1" cap="all" dirty="0" smtClean="0"/>
              <a:t>T</a:t>
            </a:r>
            <a:r>
              <a:rPr lang="en-US" sz="3200" b="1" cap="all" dirty="0" smtClean="0"/>
              <a:t>he</a:t>
            </a:r>
            <a:r>
              <a:rPr lang="en-US" sz="3200" b="1" cap="all" dirty="0" smtClean="0"/>
              <a:t> </a:t>
            </a:r>
            <a:r>
              <a:rPr lang="en-US" sz="3200" b="1" cap="all" dirty="0" smtClean="0"/>
              <a:t>APPLICATION OF ULEAD VIDEO STUDIO SOFTWARE TO RELAPSE PREVENTION EDUCATION IN DRUG USERS</a:t>
            </a:r>
            <a:br>
              <a:rPr lang="en-US" sz="3200" b="1" cap="all" dirty="0" smtClean="0"/>
            </a:br>
            <a:endParaRPr lang="en-US" sz="3200" dirty="0"/>
          </a:p>
        </p:txBody>
      </p:sp>
      <p:sp>
        <p:nvSpPr>
          <p:cNvPr id="3" name="Subtitle 2"/>
          <p:cNvSpPr>
            <a:spLocks noGrp="1"/>
          </p:cNvSpPr>
          <p:nvPr>
            <p:ph type="subTitle" idx="1"/>
          </p:nvPr>
        </p:nvSpPr>
        <p:spPr>
          <a:xfrm>
            <a:off x="609600" y="4572000"/>
            <a:ext cx="8064896" cy="1752600"/>
          </a:xfrm>
        </p:spPr>
        <p:txBody>
          <a:bodyPr/>
          <a:lstStyle/>
          <a:p>
            <a:r>
              <a:rPr lang="en-US" dirty="0" err="1" smtClean="0">
                <a:solidFill>
                  <a:schemeClr val="tx1"/>
                </a:solidFill>
              </a:rPr>
              <a:t>By:Tahereh</a:t>
            </a:r>
            <a:r>
              <a:rPr lang="en-US" dirty="0" smtClean="0">
                <a:solidFill>
                  <a:schemeClr val="tx1"/>
                </a:solidFill>
              </a:rPr>
              <a:t> </a:t>
            </a:r>
            <a:r>
              <a:rPr lang="en-US" dirty="0" err="1" smtClean="0">
                <a:solidFill>
                  <a:schemeClr val="tx1"/>
                </a:solidFill>
              </a:rPr>
              <a:t>Pashaei</a:t>
            </a:r>
            <a:endParaRPr lang="en-US" dirty="0" smtClean="0">
              <a:solidFill>
                <a:schemeClr val="tx1"/>
              </a:solidFill>
            </a:endParaRPr>
          </a:p>
          <a:p>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 </a:t>
            </a:r>
            <a:r>
              <a:rPr lang="en-US" b="1" dirty="0" smtClean="0"/>
              <a:t>Introduction</a:t>
            </a:r>
            <a:r>
              <a:rPr lang="en-US" dirty="0" smtClean="0"/>
              <a:t>: According to the United Nations Office on Drugs and Crime (UNODC) World Drug Report 2014,</a:t>
            </a:r>
            <a:r>
              <a:rPr lang="en-US" dirty="0" smtClean="0"/>
              <a:t> </a:t>
            </a:r>
            <a:r>
              <a:rPr lang="en-US" dirty="0" smtClean="0"/>
              <a:t>Iran is one of the major consumers of </a:t>
            </a:r>
            <a:r>
              <a:rPr lang="en-US" dirty="0" err="1" smtClean="0">
                <a:latin typeface="Times New Roman" pitchFamily="18" charset="0"/>
                <a:cs typeface="Times New Roman" pitchFamily="18" charset="0"/>
              </a:rPr>
              <a:t>opioids</a:t>
            </a:r>
            <a:r>
              <a:rPr lang="en-US" dirty="0" smtClean="0"/>
              <a:t> </a:t>
            </a:r>
            <a:r>
              <a:rPr lang="en-US" dirty="0" smtClean="0"/>
              <a:t>in the </a:t>
            </a:r>
            <a:r>
              <a:rPr lang="en-US" dirty="0" smtClean="0"/>
              <a:t>world. </a:t>
            </a:r>
          </a:p>
          <a:p>
            <a:r>
              <a:rPr lang="en-US" dirty="0" smtClean="0">
                <a:latin typeface="Times New Roman" pitchFamily="18" charset="0"/>
                <a:cs typeface="Times New Roman" pitchFamily="18" charset="0"/>
              </a:rPr>
              <a:t>Estimates </a:t>
            </a:r>
            <a:r>
              <a:rPr lang="en-US" dirty="0" smtClean="0">
                <a:latin typeface="Times New Roman" pitchFamily="18" charset="0"/>
                <a:cs typeface="Times New Roman" pitchFamily="18" charset="0"/>
              </a:rPr>
              <a:t>showed </a:t>
            </a:r>
            <a:r>
              <a:rPr lang="en-US" dirty="0" smtClean="0">
                <a:latin typeface="Times New Roman" pitchFamily="18" charset="0"/>
                <a:cs typeface="Times New Roman" pitchFamily="18" charset="0"/>
              </a:rPr>
              <a:t>that at least 1.2 million people in Iran are dependent to drug.</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This huge number of drug users apparently should receive appropriate treatment </a:t>
            </a:r>
            <a:r>
              <a:rPr lang="en-US" dirty="0" smtClean="0">
                <a:latin typeface="Times New Roman" pitchFamily="18" charset="0"/>
                <a:cs typeface="Times New Roman" pitchFamily="18" charset="0"/>
              </a:rPr>
              <a:t>programs.</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Methadone maintenance treatment (MMT) is one of the most accepted treatments for </a:t>
            </a:r>
            <a:r>
              <a:rPr lang="en-US" dirty="0" err="1" smtClean="0">
                <a:latin typeface="Times New Roman" pitchFamily="18" charset="0"/>
                <a:cs typeface="Times New Roman" pitchFamily="18" charset="0"/>
              </a:rPr>
              <a:t>opioid</a:t>
            </a:r>
            <a:r>
              <a:rPr lang="en-US" dirty="0" smtClean="0">
                <a:latin typeface="Times New Roman" pitchFamily="18" charset="0"/>
                <a:cs typeface="Times New Roman" pitchFamily="18" charset="0"/>
              </a:rPr>
              <a:t> dependence in </a:t>
            </a:r>
            <a:r>
              <a:rPr lang="en-US" dirty="0" smtClean="0">
                <a:latin typeface="Times New Roman" pitchFamily="18" charset="0"/>
                <a:cs typeface="Times New Roman" pitchFamily="18" charset="0"/>
              </a:rPr>
              <a:t>Iran.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981200"/>
            <a:ext cx="8229600" cy="4144963"/>
          </a:xfrm>
        </p:spPr>
        <p:txBody>
          <a:bodyPr>
            <a:normAutofit/>
          </a:bodyPr>
          <a:lstStyle/>
          <a:p>
            <a:pPr>
              <a:lnSpc>
                <a:spcPct val="200000"/>
              </a:lnSpc>
              <a:buNone/>
            </a:pPr>
            <a:r>
              <a:rPr lang="en-US" dirty="0" smtClean="0">
                <a:latin typeface="Times New Roman" pitchFamily="18" charset="0"/>
                <a:cs typeface="Times New Roman" pitchFamily="18" charset="0"/>
              </a:rPr>
              <a:t>In a study, the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relapse rate </a:t>
            </a:r>
            <a:r>
              <a:rPr lang="en-US" dirty="0" smtClean="0">
                <a:latin typeface="Times New Roman" pitchFamily="18" charset="0"/>
                <a:cs typeface="Times New Roman" pitchFamily="18" charset="0"/>
              </a:rPr>
              <a:t>six </a:t>
            </a:r>
            <a:r>
              <a:rPr lang="en-US" dirty="0" smtClean="0">
                <a:latin typeface="Times New Roman" pitchFamily="18" charset="0"/>
                <a:cs typeface="Times New Roman" pitchFamily="18" charset="0"/>
              </a:rPr>
              <a:t>months after treatment was 64% indicating the necessity for developing complementary </a:t>
            </a:r>
            <a:r>
              <a:rPr lang="en-US" dirty="0" smtClean="0">
                <a:latin typeface="Times New Roman" pitchFamily="18" charset="0"/>
                <a:cs typeface="Times New Roman" pitchFamily="18" charset="0"/>
              </a:rPr>
              <a:t>Relapse </a:t>
            </a:r>
            <a:r>
              <a:rPr lang="en-US" dirty="0" smtClean="0">
                <a:latin typeface="Times New Roman" pitchFamily="18" charset="0"/>
                <a:cs typeface="Times New Roman" pitchFamily="18" charset="0"/>
              </a:rPr>
              <a:t>Prevention Treatments </a:t>
            </a:r>
            <a:r>
              <a:rPr lang="en-US" dirty="0" smtClean="0"/>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304800" y="1828800"/>
            <a:ext cx="8371656" cy="4624536"/>
          </a:xfrm>
        </p:spPr>
        <p:txBody>
          <a:bodyPr>
            <a:normAutofit/>
          </a:bodyPr>
          <a:lstStyle/>
          <a:p>
            <a:pPr algn="just">
              <a:lnSpc>
                <a:spcPct val="200000"/>
              </a:lnSpc>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lnSpc>
                <a:spcPct val="200000"/>
              </a:lnSpc>
            </a:pPr>
            <a:endParaRPr lang="en-US" dirty="0">
              <a:latin typeface="Times New Roman" pitchFamily="18" charset="0"/>
              <a:cs typeface="Times New Roman" pitchFamily="18" charset="0"/>
            </a:endParaRPr>
          </a:p>
        </p:txBody>
      </p:sp>
      <p:sp>
        <p:nvSpPr>
          <p:cNvPr id="4" name="Rectangle 3"/>
          <p:cNvSpPr/>
          <p:nvPr/>
        </p:nvSpPr>
        <p:spPr>
          <a:xfrm>
            <a:off x="685800" y="1752600"/>
            <a:ext cx="8229600" cy="4339650"/>
          </a:xfrm>
          <a:prstGeom prst="rect">
            <a:avLst/>
          </a:prstGeom>
        </p:spPr>
        <p:txBody>
          <a:bodyPr wrap="square">
            <a:spAutoFit/>
          </a:bodyPr>
          <a:lstStyle/>
          <a:p>
            <a:pPr>
              <a:lnSpc>
                <a:spcPct val="200000"/>
              </a:lnSpc>
            </a:pPr>
            <a:r>
              <a:rPr lang="en-US" sz="2800" dirty="0" smtClean="0">
                <a:latin typeface="Times New Roman" pitchFamily="18" charset="0"/>
                <a:cs typeface="Times New Roman" pitchFamily="18" charset="0"/>
              </a:rPr>
              <a:t>The relapse prevention proposed by </a:t>
            </a:r>
            <a:r>
              <a:rPr lang="en-US" sz="2800" dirty="0" err="1" smtClean="0">
                <a:latin typeface="Times New Roman" pitchFamily="18" charset="0"/>
                <a:cs typeface="Times New Roman" pitchFamily="18" charset="0"/>
              </a:rPr>
              <a:t>Marlatt</a:t>
            </a:r>
            <a:r>
              <a:rPr lang="en-US" sz="2800" dirty="0" smtClean="0">
                <a:latin typeface="Times New Roman" pitchFamily="18" charset="0"/>
                <a:cs typeface="Times New Roman" pitchFamily="18" charset="0"/>
              </a:rPr>
              <a:t> and Gordon based on cognitive-behavioral treatment is an influential treatment programs for drug dependence.</a:t>
            </a:r>
          </a:p>
          <a:p>
            <a:pPr>
              <a:lnSpc>
                <a:spcPct val="200000"/>
              </a:lnSpc>
            </a:pPr>
            <a:endParaRPr lang="en-US" dirty="0" smtClean="0">
              <a:latin typeface="Times New Roman" pitchFamily="18" charset="0"/>
              <a:cs typeface="Times New Roman" pitchFamily="18" charset="0"/>
            </a:endParaRPr>
          </a:p>
          <a:p>
            <a:pPr>
              <a:lnSpc>
                <a:spcPct val="200000"/>
              </a:lnSpc>
            </a:pPr>
            <a:endParaRPr lang="en-US"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200000"/>
              </a:lnSpc>
            </a:pPr>
            <a:r>
              <a:rPr lang="en-US" sz="2800" dirty="0" smtClean="0">
                <a:latin typeface="Times New Roman" pitchFamily="18" charset="0"/>
                <a:cs typeface="Times New Roman" pitchFamily="18" charset="0"/>
              </a:rPr>
              <a:t>In this treatment approach, after identifying high risk situations leading to drug use and relapse, appropriate interventions are designed and prepared by therapists</a:t>
            </a:r>
            <a:r>
              <a:rPr lang="en-US" sz="2800"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This educational treatment improves efficacy of the MMT program because it provides patients with an opportunity to develop skills and strategies that help them coping effectively with high risk situations related to drug use and realize and manage relapse warning signs.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981200"/>
            <a:ext cx="8229600" cy="4144963"/>
          </a:xfrm>
        </p:spPr>
        <p:txBody>
          <a:bodyPr/>
          <a:lstStyle/>
          <a:p>
            <a:pPr>
              <a:lnSpc>
                <a:spcPct val="200000"/>
              </a:lnSpc>
            </a:pPr>
            <a:r>
              <a:rPr lang="en-GB" dirty="0" smtClean="0">
                <a:latin typeface="Times New Roman" pitchFamily="18" charset="0"/>
                <a:cs typeface="Times New Roman" pitchFamily="18" charset="0"/>
              </a:rPr>
              <a:t>Although different treatments </a:t>
            </a:r>
            <a:r>
              <a:rPr lang="en-GB" dirty="0" smtClean="0">
                <a:latin typeface="Times New Roman" pitchFamily="18" charset="0"/>
                <a:cs typeface="Times New Roman" pitchFamily="18" charset="0"/>
              </a:rPr>
              <a:t>have developed </a:t>
            </a:r>
            <a:r>
              <a:rPr lang="en-GB" dirty="0" smtClean="0">
                <a:latin typeface="Times New Roman" pitchFamily="18" charset="0"/>
                <a:cs typeface="Times New Roman" pitchFamily="18" charset="0"/>
              </a:rPr>
              <a:t>to addiction  </a:t>
            </a:r>
            <a:r>
              <a:rPr lang="en-GB" dirty="0" smtClean="0">
                <a:latin typeface="Times New Roman" pitchFamily="18" charset="0"/>
                <a:cs typeface="Times New Roman" pitchFamily="18" charset="0"/>
              </a:rPr>
              <a:t>treatment </a:t>
            </a:r>
            <a:r>
              <a:rPr lang="en-GB" dirty="0" smtClean="0">
                <a:latin typeface="Times New Roman" pitchFamily="18" charset="0"/>
                <a:cs typeface="Times New Roman" pitchFamily="18" charset="0"/>
              </a:rPr>
              <a:t>but less new educational  </a:t>
            </a:r>
            <a:r>
              <a:rPr lang="en-GB" dirty="0" smtClean="0">
                <a:latin typeface="Times New Roman" pitchFamily="18" charset="0"/>
                <a:cs typeface="Times New Roman" pitchFamily="18" charset="0"/>
              </a:rPr>
              <a:t>technology </a:t>
            </a:r>
            <a:r>
              <a:rPr lang="en-GB" dirty="0" smtClean="0">
                <a:latin typeface="Times New Roman" pitchFamily="18" charset="0"/>
                <a:cs typeface="Times New Roman" pitchFamily="18" charset="0"/>
              </a:rPr>
              <a:t>applied  to this </a:t>
            </a:r>
            <a:r>
              <a:rPr lang="en-GB" dirty="0" smtClean="0">
                <a:latin typeface="Times New Roman" pitchFamily="18" charset="0"/>
                <a:cs typeface="Times New Roman" pitchFamily="18" charset="0"/>
              </a:rPr>
              <a:t>target</a:t>
            </a:r>
            <a:r>
              <a:rPr lang="en-GB"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3647</TotalTime>
  <Words>578</Words>
  <Application>Microsoft Office PowerPoint</Application>
  <PresentationFormat>On-screen Show (4:3)</PresentationFormat>
  <Paragraphs>37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The APPLICATION OF ULEAD VIDEO STUDIO SOFTWARE TO RELAPSE PREVENTION EDUCATION IN DRUG USERS </vt:lpstr>
      <vt:lpstr>Slide 3</vt:lpstr>
      <vt:lpstr>Slide 4</vt:lpstr>
      <vt:lpstr>Slide 5</vt:lpstr>
      <vt:lpstr> </vt:lpstr>
      <vt:lpstr>Slide 7</vt:lpstr>
      <vt:lpstr>Slide 8</vt:lpstr>
      <vt:lpstr>Slide 9</vt:lpstr>
      <vt:lpstr>Slide 10</vt:lpstr>
      <vt:lpstr> </vt:lpstr>
      <vt:lpstr>Slide 12</vt:lpstr>
      <vt:lpstr>Slide 13</vt:lpstr>
      <vt:lpstr>Slide 14</vt:lpstr>
      <vt:lpstr>Slide 15</vt:lpstr>
      <vt:lpstr>Slide 16</vt:lpstr>
      <vt:lpstr>  </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web master</dc:creator>
  <cp:lastModifiedBy>Soosan</cp:lastModifiedBy>
  <cp:revision>192</cp:revision>
  <dcterms:created xsi:type="dcterms:W3CDTF">2015-04-27T09:57:24Z</dcterms:created>
  <dcterms:modified xsi:type="dcterms:W3CDTF">2015-05-20T09:30:55Z</dcterms:modified>
</cp:coreProperties>
</file>