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75" r:id="rId3"/>
    <p:sldId id="256" r:id="rId4"/>
    <p:sldId id="263" r:id="rId5"/>
    <p:sldId id="265" r:id="rId6"/>
    <p:sldId id="264" r:id="rId7"/>
    <p:sldId id="267" r:id="rId8"/>
    <p:sldId id="268" r:id="rId9"/>
    <p:sldId id="266" r:id="rId10"/>
    <p:sldId id="258" r:id="rId11"/>
    <p:sldId id="257" r:id="rId12"/>
    <p:sldId id="270" r:id="rId13"/>
    <p:sldId id="269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498D15-6128-4183-8D34-53D7C2D3BEFD}" type="datetimeFigureOut">
              <a:rPr lang="fa-IR" smtClean="0"/>
              <a:pPr/>
              <a:t>08/01/1436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DE8FA1-B6E7-4F19-86CD-9A8487C7791A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با عرض سلام و خیر مقدم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CB9AD-CFD2-49BD-A5FE-BBD2658035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815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372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471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467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289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879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63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653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298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447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960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EE27-DA4E-41A9-BDFC-7C800B6CA29D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BD3FD-155B-4C0E-BAE2-5D53F581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841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" name="Picture 5" descr="flower-rose3204_fuu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07.EMF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 rot="20227446">
            <a:off x="290232" y="1401225"/>
            <a:ext cx="4608512" cy="389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528386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164"/>
            <a:ext cx="9143999" cy="6902327"/>
          </a:xfrm>
          <a:prstGeom prst="rect">
            <a:avLst/>
          </a:prstGeom>
        </p:spPr>
      </p:pic>
      <p:pic>
        <p:nvPicPr>
          <p:cNvPr id="2050" name="Picture 2" descr="C:\Users\user\Desktop\kermanshah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8763000" cy="4343400"/>
          </a:xfrm>
          <a:prstGeom prst="rect">
            <a:avLst/>
          </a:prstGeom>
          <a:noFill/>
        </p:spPr>
      </p:pic>
      <p:pic>
        <p:nvPicPr>
          <p:cNvPr id="8" name="Picture 7" descr="Untitled4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1981200" cy="990600"/>
          </a:xfrm>
          <a:prstGeom prst="rect">
            <a:avLst/>
          </a:prstGeom>
        </p:spPr>
      </p:pic>
      <p:sp>
        <p:nvSpPr>
          <p:cNvPr id="9" name="Flowchart: Decision 8"/>
          <p:cNvSpPr/>
          <p:nvPr/>
        </p:nvSpPr>
        <p:spPr>
          <a:xfrm>
            <a:off x="3200400" y="3429000"/>
            <a:ext cx="1130300" cy="317500"/>
          </a:xfrm>
          <a:prstGeom prst="flowChartDecision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/>
          <p:cNvSpPr/>
          <p:nvPr/>
        </p:nvSpPr>
        <p:spPr>
          <a:xfrm>
            <a:off x="3200400" y="2819400"/>
            <a:ext cx="1130300" cy="317500"/>
          </a:xfrm>
          <a:prstGeom prst="flowChartDecision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5715000" y="4419600"/>
            <a:ext cx="1130300" cy="317500"/>
          </a:xfrm>
          <a:prstGeom prst="flowChartDecision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/>
        </p:nvSpPr>
        <p:spPr>
          <a:xfrm>
            <a:off x="5715000" y="4800600"/>
            <a:ext cx="1130300" cy="317500"/>
          </a:xfrm>
          <a:prstGeom prst="flowChartDecision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ecision 16"/>
          <p:cNvSpPr/>
          <p:nvPr/>
        </p:nvSpPr>
        <p:spPr>
          <a:xfrm>
            <a:off x="5715000" y="3429000"/>
            <a:ext cx="1130300" cy="317500"/>
          </a:xfrm>
          <a:prstGeom prst="flowChartDecision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ecision 17"/>
          <p:cNvSpPr/>
          <p:nvPr/>
        </p:nvSpPr>
        <p:spPr>
          <a:xfrm>
            <a:off x="3200400" y="2438400"/>
            <a:ext cx="1130300" cy="317500"/>
          </a:xfrm>
          <a:prstGeom prst="flowChartDecision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8077200" y="2438400"/>
            <a:ext cx="8636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C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flipH="1">
            <a:off x="8077200" y="2819400"/>
            <a:ext cx="8636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C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flipH="1">
            <a:off x="8077200" y="3429000"/>
            <a:ext cx="8636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C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flipH="1">
            <a:off x="8077200" y="4419600"/>
            <a:ext cx="8636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C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 flipH="1">
            <a:off x="8077200" y="4800600"/>
            <a:ext cx="8636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C000"/>
              </a:solidFill>
            </a:endParaRPr>
          </a:p>
        </p:txBody>
      </p:sp>
      <p:pic>
        <p:nvPicPr>
          <p:cNvPr id="16" name="Picture 15" descr="Red-pulsing-glow-right-arrow.gif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2000" contrast="55000"/>
          </a:blip>
          <a:srcRect/>
          <a:stretch>
            <a:fillRect/>
          </a:stretch>
        </p:blipFill>
        <p:spPr bwMode="auto">
          <a:xfrm rot="18404252">
            <a:off x="3469529" y="5855730"/>
            <a:ext cx="917663" cy="37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903568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4473"/>
            <a:ext cx="990738" cy="733527"/>
          </a:xfrm>
          <a:prstGeom prst="rect">
            <a:avLst/>
          </a:prstGeom>
        </p:spPr>
      </p:pic>
      <p:pic>
        <p:nvPicPr>
          <p:cNvPr id="1026" name="Picture 2" descr="C:\Users\user\Desktop\kermanshah\Untitled2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8839200" cy="6248400"/>
          </a:xfrm>
          <a:prstGeom prst="rect">
            <a:avLst/>
          </a:prstGeom>
          <a:noFill/>
        </p:spPr>
      </p:pic>
      <p:pic>
        <p:nvPicPr>
          <p:cNvPr id="5" name="Picture 2" descr="D:\payannameh 8-7-91\cours plan\مطالب آموزشی فعالیت\تصویر فعالیت\wsf_logo_an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731520" cy="9144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 flipH="1">
            <a:off x="1295400" y="1676400"/>
            <a:ext cx="939800" cy="381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C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flipH="1">
            <a:off x="4876800" y="3124200"/>
            <a:ext cx="939800" cy="381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C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flipH="1">
            <a:off x="5562600" y="838200"/>
            <a:ext cx="939800" cy="381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C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flipH="1">
            <a:off x="1066800" y="4724400"/>
            <a:ext cx="939800" cy="381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035680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28600" y="762000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Low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5908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Self-regulation, task self-efficacy and barrier self-efficacy were significantly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direct predictors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physical activity among women with T2DM. Task self-efficacy, social support and modeling had significantly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indirect effects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physical activity behavior.</a:t>
            </a:r>
            <a:endParaRPr lang="fa-IR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838200" y="99060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Conclusions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Low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Low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676400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present, Structural equation analysis showed an overall good fit between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proposed model and the data. </a:t>
            </a:r>
          </a:p>
          <a:p>
            <a:endParaRPr lang="en-US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Picture 2" descr="D:\payannameh 8-7-91\cours plan\مطالب آموزشی فعالیت\تصویر فعالیت\wsf_logo_an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731520" cy="914400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990600" y="548640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theoretical framework can be used to predict physical activity behavior and effective interventions among women with type 2.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90600" y="3200400"/>
            <a:ext cx="716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Evaluation of the Structural Model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measurement model resulted in a good model fit (APC=0.189; P&lt;0.001), (ARS=0.264; P&lt;0.001), (AARS=0.256; P&lt;0.001, AVIF=1.129, AFVIF=1.506, GOF=0.433, SPR=0.947, RSCR=0.998.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کلیپ -آهنگ-عکس\aks 124\SingleRo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03217"/>
            <a:ext cx="5859881" cy="425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362200"/>
            <a:ext cx="428194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Tanks for attention </a:t>
            </a:r>
            <a:endParaRPr lang="fa-IR" sz="4000" b="1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035680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066C-5F21-4A94-929E-0AD300DA8968}" type="slidenum">
              <a:rPr lang="fa-IR" smtClean="0"/>
              <a:pPr/>
              <a:t>2</a:t>
            </a:fld>
            <a:endParaRPr lang="fa-IR"/>
          </a:p>
        </p:txBody>
      </p:sp>
      <p:pic>
        <p:nvPicPr>
          <p:cNvPr id="93186" name="Picture 2" descr="C:\Documents and Settings\mahdizadehm\My Documents\My Pictures\ImamRezaHolyShrine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71750" y="-5934075"/>
            <a:ext cx="14287500" cy="187261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8610600" cy="2350368"/>
          </a:xfrm>
        </p:spPr>
        <p:txBody>
          <a:bodyPr>
            <a:normAutofit fontScale="90000"/>
          </a:bodyPr>
          <a:lstStyle/>
          <a:p>
            <a:pPr rtl="1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Title</a:t>
            </a:r>
            <a:r>
              <a:rPr lang="en-US" b="1" dirty="0" smtClean="0">
                <a:latin typeface="Bookman Old Style" pitchFamily="18" charset="0"/>
              </a:rPr>
              <a:t>: </a:t>
            </a:r>
            <a:br>
              <a:rPr lang="en-US" b="1" dirty="0" smtClean="0">
                <a:latin typeface="Bookman Old Style" pitchFamily="18" charset="0"/>
              </a:rPr>
            </a:br>
            <a:r>
              <a:rPr lang="en-US" b="1" dirty="0" smtClean="0">
                <a:solidFill>
                  <a:srgbClr val="800080"/>
                </a:solidFill>
              </a:rPr>
              <a:t>A Structural Model of Determinates of Social-Cognitive Theory to Predict Physical Activity in Iranian Women with Type 2 Diabetes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Bookman Old Style" pitchFamily="18" charset="0"/>
              </a:rPr>
              <a:t>  </a:t>
            </a:r>
            <a:endParaRPr lang="en-US" b="1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705872"/>
            <a:ext cx="8229600" cy="1152128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cs typeface="+mj-cs"/>
              </a:rPr>
              <a:t>By:</a:t>
            </a:r>
          </a:p>
          <a:p>
            <a:r>
              <a:rPr lang="en-US" sz="2000" b="1" dirty="0" err="1" smtClean="0">
                <a:cs typeface="+mj-cs"/>
              </a:rPr>
              <a:t>Mehrsadat</a:t>
            </a:r>
            <a:r>
              <a:rPr lang="en-US" sz="2000" b="1" dirty="0" smtClean="0">
                <a:cs typeface="+mj-cs"/>
              </a:rPr>
              <a:t> Mahdizadeh</a:t>
            </a:r>
            <a:r>
              <a:rPr lang="en-US" sz="2000" b="1" baseline="30000" dirty="0" smtClean="0">
                <a:cs typeface="+mj-cs"/>
              </a:rPr>
              <a:t>1*</a:t>
            </a:r>
            <a:r>
              <a:rPr lang="en-US" sz="2000" b="1" dirty="0" smtClean="0">
                <a:cs typeface="+mj-cs"/>
              </a:rPr>
              <a:t>, NooshinPeyman</a:t>
            </a:r>
            <a:r>
              <a:rPr lang="en-US" sz="2000" b="1" baseline="30000" dirty="0" smtClean="0">
                <a:cs typeface="+mj-cs"/>
              </a:rPr>
              <a:t>2</a:t>
            </a:r>
            <a:r>
              <a:rPr lang="en-US" sz="2000" b="1" dirty="0" smtClean="0">
                <a:cs typeface="+mj-cs"/>
              </a:rPr>
              <a:t>, </a:t>
            </a:r>
            <a:r>
              <a:rPr lang="en-US" sz="2000" b="1" dirty="0" err="1" smtClean="0">
                <a:cs typeface="+mj-cs"/>
              </a:rPr>
              <a:t>Fatemeh</a:t>
            </a:r>
            <a:r>
              <a:rPr lang="en-US" sz="2000" b="1" dirty="0" smtClean="0">
                <a:cs typeface="+mj-cs"/>
              </a:rPr>
              <a:t> Khorashadizadeh</a:t>
            </a:r>
            <a:r>
              <a:rPr lang="en-US" sz="2000" b="1" baseline="30000" dirty="0" smtClean="0">
                <a:cs typeface="+mj-cs"/>
              </a:rPr>
              <a:t>3</a:t>
            </a:r>
          </a:p>
          <a:p>
            <a:endParaRPr lang="en-US" sz="2000" dirty="0">
              <a:solidFill>
                <a:schemeClr val="accent4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4" name="Picture 2" descr="D:\payannameh 8-7-91\cours plan\مطالب آموزشی فعالیت\تصویر فعالیت\wsf_logo_an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5029200"/>
            <a:ext cx="73152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011964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2192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Background:</a:t>
            </a:r>
            <a:endParaRPr lang="fa-IR" sz="4000" b="1" dirty="0" smtClean="0">
              <a:solidFill>
                <a:schemeClr val="accen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kermanshah\Untitled4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1524000" cy="914400"/>
          </a:xfrm>
          <a:prstGeom prst="rect">
            <a:avLst/>
          </a:prstGeom>
          <a:noFill/>
        </p:spPr>
      </p:pic>
      <p:pic>
        <p:nvPicPr>
          <p:cNvPr id="5" name="Picture 2" descr="D:\payannameh 8-7-91\cours plan\مطالب آموزشی فعالیت\تصویر فعالیت\wsf_logo_an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715000"/>
            <a:ext cx="731520" cy="990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25146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Lifestyle-modification programs including physical activity (PA) have been shown to prevent of type 2 diabetes (T2D). Despite the posi­tive effects of PA on different dimensions of diabetics’ health, most diabetic patients have low levels of mobility compared with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nondiabetic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individuals.</a:t>
            </a:r>
            <a:endParaRPr lang="fa-IR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Untitled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 descr="C:\Users\user\Desktop\kermanshah\Untitled4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1524000" cy="914400"/>
          </a:xfrm>
          <a:prstGeom prst="rect">
            <a:avLst/>
          </a:prstGeom>
          <a:noFill/>
        </p:spPr>
      </p:pic>
      <p:pic>
        <p:nvPicPr>
          <p:cNvPr id="6" name="Picture 2" descr="D:\payannameh 8-7-91\cours plan\مطالب آموزشی فعالیت\تصویر فعالیت\wsf_logo_an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867400"/>
            <a:ext cx="731520" cy="990600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4800" y="2133600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develop relevant policies and effective interventions, it is necessary to identify the factors that can be </a:t>
            </a:r>
            <a:r>
              <a:rPr lang="en-US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changed to PA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behavior. The Social Cognitive Theory (SCT) attempts to introduce behavior predictors and also how to motivate and enable people to adapt to health promoting behaviors, and reduce inability in them. </a:t>
            </a:r>
            <a:endParaRPr lang="fa-IR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user\Desktop\kermanshah\Untitled4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1524000" cy="914400"/>
          </a:xfrm>
          <a:prstGeom prst="rect">
            <a:avLst/>
          </a:prstGeom>
          <a:noFill/>
        </p:spPr>
      </p:pic>
      <p:pic>
        <p:nvPicPr>
          <p:cNvPr id="5" name="Picture 2" descr="D:\payannameh 8-7-91\cours plan\مطالب آموزشی فعالیت\تصویر فعالیت\wsf_logo_an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867400"/>
            <a:ext cx="731520" cy="9906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1000" y="2667000"/>
            <a:ext cx="82296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present a SEM to predict SCT on PA for empirical analysis of situations that involve multiple interrelationships among several composites, and to determine the strongest social-cognitive factors, demographic and medical variables of PA behavior among women with type 2 diabetes.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371600"/>
            <a:ext cx="5461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objective 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this study is : </a:t>
            </a:r>
            <a:endParaRPr lang="fa-IR" sz="28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user\Desktop\kermanshah\Untitled4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1524000" cy="914400"/>
          </a:xfrm>
          <a:prstGeom prst="rect">
            <a:avLst/>
          </a:prstGeom>
          <a:noFill/>
        </p:spPr>
      </p:pic>
      <p:pic>
        <p:nvPicPr>
          <p:cNvPr id="5" name="Picture 2" descr="D:\payannameh 8-7-91\cours plan\مطالب آموزشی فعالیت\تصویر فعالیت\wsf_logo_an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2480" y="5867400"/>
            <a:ext cx="731520" cy="9906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3400" y="1524000"/>
            <a:ext cx="8610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this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cross-sectional study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partial least square path modeling 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(PLS-PM) was used as an estimation technique for structural equation model. 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random sample 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300 women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 T2DM was selected, and completed SCT constructs instrument.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Tools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used in the study were:</a:t>
            </a:r>
          </a:p>
          <a:p>
            <a:pPr fontAlgn="t"/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(a) demographic questionnaire (patients’ records were used to complete some of its questions .</a:t>
            </a:r>
          </a:p>
          <a:p>
            <a:pPr fontAlgn="t"/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(b) The short form of International Physical Activity Questionnaire (IPAQ)</a:t>
            </a:r>
          </a:p>
          <a:p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(c) The related questionnaire to SCT constructs.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Data were analyzed using statistical software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WarpPLS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Ver. 4.0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914400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Methods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fa-IR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user\Desktop\kermanshah\Untitled4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1524000" cy="914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62000" y="1143000"/>
            <a:ext cx="2967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Data analysis: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8600" y="1981200"/>
            <a:ext cx="8305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Applying SCT and constructs cited in the literature, and demographic variables, a model developed to predict PA behavior (see Figure 2). This model is consisted with theoretical models (Figure 1) in previous studies, which provide a theoretical framework for this study.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user\Desktop\kermanshah\Untitled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810000"/>
            <a:ext cx="47244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user\Desktop\kermanshah\Untitled4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1524000" cy="914400"/>
          </a:xfrm>
          <a:prstGeom prst="rect">
            <a:avLst/>
          </a:prstGeom>
          <a:noFill/>
        </p:spPr>
      </p:pic>
      <p:pic>
        <p:nvPicPr>
          <p:cNvPr id="5" name="Picture 2" descr="D:\payannameh 8-7-91\cours plan\مطالب آموزشی فعالیت\تصویر فعالیت\wsf_logo_an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410200"/>
            <a:ext cx="731520" cy="9906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7200" y="190500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Participants</a:t>
            </a:r>
          </a:p>
          <a:p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Participants had the mean of age 52.49 ±7.12 years, body mass index (BMI) 30 ±4.17, and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hemoglycolized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hemoglobin (A1C) 7.67 ±1.68, and the median of diabetes duration, 48 months.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914400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Results:</a:t>
            </a:r>
            <a:endParaRPr lang="fa-IR" sz="3600" b="1" i="1" dirty="0" smtClean="0">
              <a:solidFill>
                <a:schemeClr val="accen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493</Words>
  <Application>Microsoft Office PowerPoint</Application>
  <PresentationFormat>On-screen Show (4:3)</PresentationFormat>
  <Paragraphs>37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 Title:  A Structural Model of Determinates of Social-Cognitive Theory to Predict Physical Activity in Iranian Women with Type 2 Diabetes 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</dc:title>
  <dc:creator>web master</dc:creator>
  <cp:lastModifiedBy>user</cp:lastModifiedBy>
  <cp:revision>207</cp:revision>
  <dcterms:created xsi:type="dcterms:W3CDTF">2015-04-27T09:57:24Z</dcterms:created>
  <dcterms:modified xsi:type="dcterms:W3CDTF">2015-05-19T05:27:04Z</dcterms:modified>
</cp:coreProperties>
</file>