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72" r:id="rId3"/>
    <p:sldId id="256"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pPr/>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3258152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pPr/>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2353720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pPr/>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2044710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2126CE4-AA9F-4311-B7EA-98D462641B7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66942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8BFBAF0-5F98-4132-BB7D-DB456A57884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763118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282F1F9-25DC-43C1-ACA3-13A6310F89A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824983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38860BB-6A0C-4509-A318-2CC960AE0A3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52844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5C90A734-513D-49A3-9851-555806C007A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255201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A49233C-008F-48EC-BF98-6395E59741F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431900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D403E50-9993-4390-8C25-3C13A90AF66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706885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1955AEC-E6B3-4DAA-A9DB-1F678538477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06104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pPr/>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14946716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4895A5D-C384-457F-B7E4-D85D6DDC573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482039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0EA24CF-DDDD-44A3-AEF9-7A3C5766EBB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757686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60797AE-B9A5-4BB1-99E6-AC9A0848FD4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99818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55EE27-DA4E-41A9-BDFC-7C800B6CA29D}" type="datetimeFigureOut">
              <a:rPr lang="en-US" smtClean="0"/>
              <a:pPr/>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3462892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55EE27-DA4E-41A9-BDFC-7C800B6CA29D}" type="datetimeFigureOut">
              <a:rPr lang="en-US" smtClean="0"/>
              <a:pPr/>
              <a:t>5/17/2015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4108792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55EE27-DA4E-41A9-BDFC-7C800B6CA29D}" type="datetimeFigureOut">
              <a:rPr lang="en-US" smtClean="0"/>
              <a:pPr/>
              <a:t>5/17/2015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1306365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55EE27-DA4E-41A9-BDFC-7C800B6CA29D}" type="datetimeFigureOut">
              <a:rPr lang="en-US" smtClean="0"/>
              <a:pPr/>
              <a:t>5/17/2015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3346535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55EE27-DA4E-41A9-BDFC-7C800B6CA29D}" type="datetimeFigureOut">
              <a:rPr lang="en-US" smtClean="0"/>
              <a:pPr/>
              <a:t>5/17/2015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732984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55EE27-DA4E-41A9-BDFC-7C800B6CA29D}" type="datetimeFigureOut">
              <a:rPr lang="en-US" smtClean="0"/>
              <a:pPr/>
              <a:t>5/17/2015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1704475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55EE27-DA4E-41A9-BDFC-7C800B6CA29D}" type="datetimeFigureOut">
              <a:rPr lang="en-US" smtClean="0"/>
              <a:pPr/>
              <a:t>5/17/2015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val="2919602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55EE27-DA4E-41A9-BDFC-7C800B6CA29D}" type="datetimeFigureOut">
              <a:rPr lang="en-US" smtClean="0"/>
              <a:pPr/>
              <a:t>5/17/2015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8BD3FD-155B-4C0E-BAE2-5D53F5811928}" type="slidenum">
              <a:rPr lang="en-US" smtClean="0"/>
              <a:pPr/>
              <a:t>‹#›</a:t>
            </a:fld>
            <a:endParaRPr lang="en-US"/>
          </a:p>
        </p:txBody>
      </p:sp>
    </p:spTree>
    <p:extLst>
      <p:ext uri="{BB962C8B-B14F-4D97-AF65-F5344CB8AC3E}">
        <p14:creationId xmlns:p14="http://schemas.microsoft.com/office/powerpoint/2010/main" val="3038416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Arial" charset="0"/>
              </a:defRPr>
            </a:lvl1pPr>
          </a:lstStyle>
          <a:p>
            <a:pPr fontAlgn="base">
              <a:spcBef>
                <a:spcPct val="0"/>
              </a:spcBef>
              <a:spcAft>
                <a:spcPct val="0"/>
              </a:spcAft>
              <a:defRPr/>
            </a:pPr>
            <a:fld id="{9797BD3C-09AE-4837-84A5-896788533777}"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9263043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endParaRPr lang="en-US" smtClean="0"/>
          </a:p>
        </p:txBody>
      </p:sp>
      <p:sp>
        <p:nvSpPr>
          <p:cNvPr id="16387" name="Rectangle 3"/>
          <p:cNvSpPr>
            <a:spLocks noGrp="1" noChangeArrowheads="1"/>
          </p:cNvSpPr>
          <p:nvPr>
            <p:ph type="body" idx="1"/>
          </p:nvPr>
        </p:nvSpPr>
        <p:spPr/>
        <p:txBody>
          <a:bodyPr/>
          <a:lstStyle/>
          <a:p>
            <a:pPr eaLnBrk="1" hangingPunct="1"/>
            <a:endParaRPr lang="en-US" smtClean="0"/>
          </a:p>
        </p:txBody>
      </p:sp>
      <p:pic>
        <p:nvPicPr>
          <p:cNvPr id="16388" name="Picture 4" descr="qguj1uc5mmuiu0k6gjuz"/>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89976" y="-381000"/>
            <a:ext cx="10298113" cy="7632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0"/>
            <a:ext cx="5113337" cy="458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05088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828800"/>
            <a:ext cx="7772400" cy="4114800"/>
          </a:xfrm>
        </p:spPr>
        <p:txBody>
          <a:bodyPr>
            <a:noAutofit/>
          </a:bodyPr>
          <a:lstStyle/>
          <a:p>
            <a:pPr marL="0" marR="0" algn="just">
              <a:lnSpc>
                <a:spcPct val="115000"/>
              </a:lnSpc>
              <a:spcBef>
                <a:spcPts val="0"/>
              </a:spcBef>
              <a:spcAft>
                <a:spcPts val="0"/>
              </a:spcAft>
            </a:pPr>
            <a:r>
              <a:rPr lang="en-US" sz="2400" dirty="0">
                <a:ea typeface="Times New Roman"/>
                <a:cs typeface="Arial"/>
              </a:rPr>
              <a:t/>
            </a:r>
            <a:br>
              <a:rPr lang="en-US" sz="2400" dirty="0">
                <a:ea typeface="Times New Roman"/>
                <a:cs typeface="Arial"/>
              </a:rPr>
            </a:b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endParaRPr lang="en-US" sz="1800" dirty="0">
              <a:solidFill>
                <a:srgbClr val="FF0000"/>
              </a:solidFill>
              <a:latin typeface="Times New Roman" pitchFamily="18" charset="0"/>
              <a:ea typeface="Times New Roman"/>
              <a:cs typeface="Times New Roman" pitchFamily="18" charset="0"/>
            </a:endParaRPr>
          </a:p>
        </p:txBody>
      </p:sp>
      <p:sp>
        <p:nvSpPr>
          <p:cNvPr id="3" name="Subtitle 2"/>
          <p:cNvSpPr>
            <a:spLocks noGrp="1"/>
          </p:cNvSpPr>
          <p:nvPr>
            <p:ph type="subTitle" idx="1"/>
          </p:nvPr>
        </p:nvSpPr>
        <p:spPr>
          <a:xfrm flipV="1">
            <a:off x="0" y="6400800"/>
            <a:ext cx="8991600" cy="152400"/>
          </a:xfrm>
        </p:spPr>
        <p:txBody>
          <a:bodyPr>
            <a:noAutofit/>
          </a:bodyPr>
          <a:lstStyle/>
          <a:p>
            <a:endParaRPr lang="en-US" sz="1400" dirty="0">
              <a:solidFill>
                <a:schemeClr val="tx2"/>
              </a:solidFill>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266666429"/>
              </p:ext>
            </p:extLst>
          </p:nvPr>
        </p:nvGraphicFramePr>
        <p:xfrm>
          <a:off x="935214" y="2743200"/>
          <a:ext cx="7553370" cy="2971733"/>
        </p:xfrm>
        <a:graphic>
          <a:graphicData uri="http://schemas.openxmlformats.org/drawingml/2006/table">
            <a:tbl>
              <a:tblPr rtl="1" firstRow="1" firstCol="1" bandRow="1"/>
              <a:tblGrid>
                <a:gridCol w="2705734"/>
                <a:gridCol w="790184"/>
                <a:gridCol w="890392"/>
                <a:gridCol w="969029"/>
                <a:gridCol w="787062"/>
                <a:gridCol w="1410969"/>
              </a:tblGrid>
              <a:tr h="228600">
                <a:tc>
                  <a:txBody>
                    <a:bodyPr/>
                    <a:lstStyle/>
                    <a:p>
                      <a:pPr marL="0" marR="0" algn="l" rtl="0">
                        <a:lnSpc>
                          <a:spcPct val="115000"/>
                        </a:lnSpc>
                        <a:spcBef>
                          <a:spcPts val="0"/>
                        </a:spcBef>
                        <a:spcAft>
                          <a:spcPts val="0"/>
                        </a:spcAft>
                        <a:tabLst>
                          <a:tab pos="308610" algn="l"/>
                          <a:tab pos="805180" algn="l"/>
                          <a:tab pos="1308100" algn="l"/>
                          <a:tab pos="1780540" algn="r"/>
                        </a:tabLst>
                      </a:pPr>
                      <a:r>
                        <a:rPr lang="en-US" sz="1400" b="1" dirty="0">
                          <a:solidFill>
                            <a:srgbClr val="000000"/>
                          </a:solidFill>
                          <a:effectLst/>
                          <a:latin typeface="Calibri"/>
                          <a:ea typeface="Times New Roman"/>
                          <a:cs typeface="+mj-cs"/>
                        </a:rPr>
                        <a:t>       	</a:t>
                      </a:r>
                      <a:r>
                        <a:rPr lang="en-US" sz="1400" b="1" dirty="0" smtClean="0">
                          <a:solidFill>
                            <a:srgbClr val="000000"/>
                          </a:solidFill>
                          <a:effectLst/>
                          <a:latin typeface="Calibri"/>
                          <a:ea typeface="Times New Roman"/>
                          <a:cs typeface="+mj-cs"/>
                        </a:rPr>
                        <a:t>    5</a:t>
                      </a:r>
                      <a:r>
                        <a:rPr lang="en-US" sz="1400" b="1" dirty="0">
                          <a:solidFill>
                            <a:srgbClr val="000000"/>
                          </a:solidFill>
                          <a:effectLst/>
                          <a:latin typeface="Calibri"/>
                          <a:ea typeface="Times New Roman"/>
                          <a:cs typeface="+mj-cs"/>
                        </a:rPr>
                        <a:t>	</a:t>
                      </a:r>
                      <a:r>
                        <a:rPr lang="en-US" sz="1400" b="1" dirty="0" smtClean="0">
                          <a:solidFill>
                            <a:srgbClr val="000000"/>
                          </a:solidFill>
                          <a:effectLst/>
                          <a:latin typeface="Calibri"/>
                          <a:ea typeface="Times New Roman"/>
                          <a:cs typeface="+mj-cs"/>
                        </a:rPr>
                        <a:t>       </a:t>
                      </a:r>
                      <a:r>
                        <a:rPr lang="fa-IR" sz="1400" b="1" dirty="0" smtClean="0">
                          <a:solidFill>
                            <a:srgbClr val="000000"/>
                          </a:solidFill>
                          <a:effectLst/>
                          <a:latin typeface="Calibri"/>
                          <a:ea typeface="Times New Roman"/>
                          <a:cs typeface="+mj-cs"/>
                        </a:rPr>
                        <a:t> </a:t>
                      </a:r>
                      <a:r>
                        <a:rPr lang="en-US" sz="1400" b="1" dirty="0" smtClean="0">
                          <a:solidFill>
                            <a:srgbClr val="000000"/>
                          </a:solidFill>
                          <a:effectLst/>
                          <a:latin typeface="Calibri"/>
                          <a:ea typeface="Times New Roman"/>
                          <a:cs typeface="+mj-cs"/>
                        </a:rPr>
                        <a:t>      </a:t>
                      </a:r>
                      <a:r>
                        <a:rPr lang="fa-IR" sz="1400" b="1" dirty="0" smtClean="0">
                          <a:solidFill>
                            <a:srgbClr val="000000"/>
                          </a:solidFill>
                          <a:effectLst/>
                          <a:latin typeface="Calibri"/>
                          <a:ea typeface="Times New Roman"/>
                          <a:cs typeface="+mj-cs"/>
                        </a:rPr>
                        <a:t> </a:t>
                      </a:r>
                      <a:r>
                        <a:rPr lang="en-US" sz="1400" b="1" dirty="0" smtClean="0">
                          <a:solidFill>
                            <a:srgbClr val="000000"/>
                          </a:solidFill>
                          <a:effectLst/>
                          <a:latin typeface="Calibri"/>
                          <a:ea typeface="Times New Roman"/>
                          <a:cs typeface="+mj-cs"/>
                        </a:rPr>
                        <a:t>6	                   7</a:t>
                      </a:r>
                      <a:r>
                        <a:rPr lang="en-US" sz="1400" b="1" dirty="0">
                          <a:solidFill>
                            <a:srgbClr val="000000"/>
                          </a:solidFill>
                          <a:effectLst/>
                          <a:latin typeface="Calibri"/>
                          <a:ea typeface="Times New Roman"/>
                          <a:cs typeface="+mj-cs"/>
                        </a:rPr>
                        <a:t>	</a:t>
                      </a:r>
                      <a:r>
                        <a:rPr lang="fa-IR" sz="1400" b="1" dirty="0">
                          <a:solidFill>
                            <a:srgbClr val="000000"/>
                          </a:solidFill>
                          <a:effectLst/>
                          <a:latin typeface="Calibri"/>
                          <a:ea typeface="Times New Roman"/>
                          <a:cs typeface="+mj-cs"/>
                        </a:rPr>
                        <a:t>  </a:t>
                      </a:r>
                      <a:r>
                        <a:rPr lang="fa-IR" sz="1400" b="1" dirty="0" smtClean="0">
                          <a:solidFill>
                            <a:srgbClr val="000000"/>
                          </a:solidFill>
                          <a:effectLst/>
                          <a:latin typeface="Calibri"/>
                          <a:ea typeface="Times New Roman"/>
                          <a:cs typeface="+mj-cs"/>
                        </a:rPr>
                        <a:t>  </a:t>
                      </a:r>
                      <a:endParaRPr lang="en-US" sz="1400" dirty="0">
                        <a:solidFill>
                          <a:srgbClr val="000000"/>
                        </a:solidFill>
                        <a:effectLst/>
                        <a:latin typeface="Calibri"/>
                        <a:ea typeface="Times New Roman"/>
                        <a:cs typeface="+mj-cs"/>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en-US" sz="1400" b="1">
                          <a:solidFill>
                            <a:srgbClr val="000000"/>
                          </a:solidFill>
                          <a:effectLst/>
                          <a:latin typeface="Calibri"/>
                          <a:ea typeface="Times New Roman"/>
                          <a:cs typeface="+mj-cs"/>
                        </a:rPr>
                        <a:t>4</a:t>
                      </a:r>
                      <a:endParaRPr lang="en-US" sz="1400">
                        <a:solidFill>
                          <a:srgbClr val="000000"/>
                        </a:solidFill>
                        <a:effectLst/>
                        <a:latin typeface="Calibri"/>
                        <a:ea typeface="Times New Roman"/>
                        <a:cs typeface="+mj-cs"/>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en-US" sz="1400" b="1">
                          <a:solidFill>
                            <a:srgbClr val="000000"/>
                          </a:solidFill>
                          <a:effectLst/>
                          <a:latin typeface="Calibri"/>
                          <a:ea typeface="Times New Roman"/>
                          <a:cs typeface="+mj-cs"/>
                        </a:rPr>
                        <a:t>3</a:t>
                      </a:r>
                      <a:endParaRPr lang="en-US" sz="1400">
                        <a:solidFill>
                          <a:srgbClr val="000000"/>
                        </a:solidFill>
                        <a:effectLst/>
                        <a:latin typeface="Calibri"/>
                        <a:ea typeface="Times New Roman"/>
                        <a:cs typeface="+mj-cs"/>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en-US" sz="1400" b="1">
                          <a:solidFill>
                            <a:srgbClr val="000000"/>
                          </a:solidFill>
                          <a:effectLst/>
                          <a:latin typeface="Calibri"/>
                          <a:ea typeface="Times New Roman"/>
                          <a:cs typeface="+mj-cs"/>
                        </a:rPr>
                        <a:t>2</a:t>
                      </a:r>
                      <a:endParaRPr lang="en-US" sz="1400">
                        <a:solidFill>
                          <a:srgbClr val="000000"/>
                        </a:solidFill>
                        <a:effectLst/>
                        <a:latin typeface="Calibri"/>
                        <a:ea typeface="Times New Roman"/>
                        <a:cs typeface="+mj-cs"/>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tabLst>
                          <a:tab pos="356235" algn="l"/>
                        </a:tabLst>
                      </a:pPr>
                      <a:r>
                        <a:rPr lang="en-US" sz="1400" b="1">
                          <a:solidFill>
                            <a:srgbClr val="000000"/>
                          </a:solidFill>
                          <a:effectLst/>
                          <a:latin typeface="Calibri"/>
                          <a:ea typeface="Times New Roman"/>
                          <a:cs typeface="+mj-cs"/>
                        </a:rPr>
                        <a:t>1</a:t>
                      </a:r>
                      <a:endParaRPr lang="en-US" sz="1400">
                        <a:solidFill>
                          <a:srgbClr val="000000"/>
                        </a:solidFill>
                        <a:effectLst/>
                        <a:latin typeface="Calibri"/>
                        <a:ea typeface="Times New Roman"/>
                        <a:cs typeface="+mj-cs"/>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tabLst>
                          <a:tab pos="379095" algn="ctr"/>
                          <a:tab pos="758190" algn="r"/>
                        </a:tabLst>
                      </a:pPr>
                      <a:r>
                        <a:rPr lang="en-US" sz="1400" b="1">
                          <a:solidFill>
                            <a:srgbClr val="000000"/>
                          </a:solidFill>
                          <a:effectLst/>
                          <a:latin typeface="Calibri"/>
                          <a:ea typeface="Times New Roman"/>
                          <a:cs typeface="+mj-cs"/>
                        </a:rPr>
                        <a:t>Constructs </a:t>
                      </a:r>
                      <a:endParaRPr lang="en-US" sz="1400">
                        <a:solidFill>
                          <a:srgbClr val="000000"/>
                        </a:solidFill>
                        <a:effectLst/>
                        <a:latin typeface="Calibri"/>
                        <a:ea typeface="Times New Roman"/>
                        <a:cs typeface="+mj-cs"/>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r>
                        <a:rPr lang="fa-IR" sz="1400" b="1" dirty="0">
                          <a:solidFill>
                            <a:srgbClr val="000000"/>
                          </a:solidFill>
                          <a:effectLst/>
                          <a:latin typeface="Calibri"/>
                          <a:ea typeface="Times New Roman"/>
                          <a:cs typeface="+mj-cs"/>
                        </a:rPr>
                        <a:t> </a:t>
                      </a:r>
                      <a:endParaRPr lang="en-US" sz="1400" dirty="0">
                        <a:solidFill>
                          <a:srgbClr val="000000"/>
                        </a:solidFill>
                        <a:effectLst/>
                        <a:latin typeface="Calibri"/>
                        <a:ea typeface="Times New Roman"/>
                        <a:cs typeface="+mj-cs"/>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C0C0C0"/>
                    </a:solidFill>
                  </a:tcPr>
                </a:tc>
                <a:tc>
                  <a:txBody>
                    <a:bodyPr/>
                    <a:lstStyle/>
                    <a:p>
                      <a:pPr marL="0" marR="0" algn="r" rtl="1">
                        <a:lnSpc>
                          <a:spcPct val="115000"/>
                        </a:lnSpc>
                        <a:spcBef>
                          <a:spcPts val="0"/>
                        </a:spcBef>
                        <a:spcAft>
                          <a:spcPts val="0"/>
                        </a:spcAft>
                      </a:pPr>
                      <a:r>
                        <a:rPr lang="fa-IR" sz="1400">
                          <a:solidFill>
                            <a:srgbClr val="000000"/>
                          </a:solidFill>
                          <a:effectLst/>
                          <a:latin typeface="Calibri"/>
                          <a:ea typeface="Times New Roman"/>
                          <a:cs typeface="+mj-cs"/>
                        </a:rPr>
                        <a:t> </a:t>
                      </a:r>
                      <a:endParaRPr lang="en-US" sz="1400">
                        <a:solidFill>
                          <a:srgbClr val="000000"/>
                        </a:solidFill>
                        <a:effectLst/>
                        <a:latin typeface="Calibri"/>
                        <a:ea typeface="Times New Roman"/>
                        <a:cs typeface="+mj-cs"/>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C0C0C0"/>
                    </a:solidFill>
                  </a:tcPr>
                </a:tc>
                <a:tc>
                  <a:txBody>
                    <a:bodyPr/>
                    <a:lstStyle/>
                    <a:p>
                      <a:pPr marL="0" marR="0" algn="r" rtl="1">
                        <a:lnSpc>
                          <a:spcPct val="115000"/>
                        </a:lnSpc>
                        <a:spcBef>
                          <a:spcPts val="0"/>
                        </a:spcBef>
                        <a:spcAft>
                          <a:spcPts val="0"/>
                        </a:spcAft>
                      </a:pPr>
                      <a:r>
                        <a:rPr lang="fa-IR" sz="1400">
                          <a:solidFill>
                            <a:srgbClr val="000000"/>
                          </a:solidFill>
                          <a:effectLst/>
                          <a:latin typeface="Calibri"/>
                          <a:ea typeface="Times New Roman"/>
                          <a:cs typeface="+mj-cs"/>
                        </a:rPr>
                        <a:t> </a:t>
                      </a:r>
                      <a:endParaRPr lang="en-US" sz="1400">
                        <a:solidFill>
                          <a:srgbClr val="000000"/>
                        </a:solidFill>
                        <a:effectLst/>
                        <a:latin typeface="Calibri"/>
                        <a:ea typeface="Times New Roman"/>
                        <a:cs typeface="+mj-cs"/>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C0C0C0"/>
                    </a:solidFill>
                  </a:tcPr>
                </a:tc>
                <a:tc>
                  <a:txBody>
                    <a:bodyPr/>
                    <a:lstStyle/>
                    <a:p>
                      <a:pPr marL="0" marR="0" algn="r" rtl="1">
                        <a:lnSpc>
                          <a:spcPct val="115000"/>
                        </a:lnSpc>
                        <a:spcBef>
                          <a:spcPts val="0"/>
                        </a:spcBef>
                        <a:spcAft>
                          <a:spcPts val="0"/>
                        </a:spcAft>
                      </a:pPr>
                      <a:r>
                        <a:rPr lang="fa-IR" sz="1400">
                          <a:solidFill>
                            <a:srgbClr val="000000"/>
                          </a:solidFill>
                          <a:effectLst/>
                          <a:latin typeface="Calibri"/>
                          <a:ea typeface="Times New Roman"/>
                          <a:cs typeface="+mj-cs"/>
                        </a:rPr>
                        <a:t> </a:t>
                      </a:r>
                      <a:endParaRPr lang="en-US" sz="1400">
                        <a:solidFill>
                          <a:srgbClr val="000000"/>
                        </a:solidFill>
                        <a:effectLst/>
                        <a:latin typeface="Calibri"/>
                        <a:ea typeface="Times New Roman"/>
                        <a:cs typeface="+mj-cs"/>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C0C0C0"/>
                    </a:solidFill>
                  </a:tcPr>
                </a:tc>
                <a:tc>
                  <a:txBody>
                    <a:bodyPr/>
                    <a:lstStyle/>
                    <a:p>
                      <a:pPr marL="0" marR="0" algn="r" rtl="0">
                        <a:lnSpc>
                          <a:spcPct val="115000"/>
                        </a:lnSpc>
                        <a:spcBef>
                          <a:spcPts val="0"/>
                        </a:spcBef>
                        <a:spcAft>
                          <a:spcPts val="0"/>
                        </a:spcAft>
                      </a:pPr>
                      <a:r>
                        <a:rPr lang="en-US" sz="1400">
                          <a:solidFill>
                            <a:srgbClr val="000000"/>
                          </a:solidFill>
                          <a:effectLst/>
                          <a:latin typeface="Calibri"/>
                          <a:ea typeface="Times New Roman"/>
                          <a:cs typeface="+mj-cs"/>
                        </a:rPr>
                        <a:t>1</a:t>
                      </a: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C0C0C0"/>
                    </a:solidFill>
                  </a:tcPr>
                </a:tc>
                <a:tc>
                  <a:txBody>
                    <a:bodyPr/>
                    <a:lstStyle/>
                    <a:p>
                      <a:pPr marL="0" marR="0" algn="ctr" rtl="1">
                        <a:lnSpc>
                          <a:spcPct val="115000"/>
                        </a:lnSpc>
                        <a:spcBef>
                          <a:spcPts val="0"/>
                        </a:spcBef>
                        <a:spcAft>
                          <a:spcPts val="0"/>
                        </a:spcAft>
                      </a:pPr>
                      <a:r>
                        <a:rPr lang="en-US" sz="1400">
                          <a:solidFill>
                            <a:srgbClr val="000000"/>
                          </a:solidFill>
                          <a:effectLst/>
                          <a:latin typeface="Calibri"/>
                          <a:ea typeface="Times New Roman"/>
                          <a:cs typeface="+mj-cs"/>
                        </a:rPr>
                        <a:t>SOC</a:t>
                      </a: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C0C0C0"/>
                    </a:solidFill>
                  </a:tcPr>
                </a:tc>
              </a:tr>
              <a:tr h="0">
                <a:tc>
                  <a:txBody>
                    <a:bodyPr/>
                    <a:lstStyle/>
                    <a:p>
                      <a:pPr marL="0" marR="0" algn="r" rtl="1">
                        <a:lnSpc>
                          <a:spcPct val="115000"/>
                        </a:lnSpc>
                        <a:spcBef>
                          <a:spcPts val="0"/>
                        </a:spcBef>
                        <a:spcAft>
                          <a:spcPts val="0"/>
                        </a:spcAft>
                      </a:pPr>
                      <a:r>
                        <a:rPr lang="fa-IR" sz="1400" b="1" dirty="0">
                          <a:solidFill>
                            <a:srgbClr val="000000"/>
                          </a:solidFill>
                          <a:effectLst/>
                          <a:latin typeface="Calibri"/>
                          <a:ea typeface="Times New Roman"/>
                          <a:cs typeface="+mj-cs"/>
                        </a:rPr>
                        <a:t> </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tcPr>
                </a:tc>
                <a:tc>
                  <a:txBody>
                    <a:bodyPr/>
                    <a:lstStyle/>
                    <a:p>
                      <a:pPr marL="0" marR="0" algn="r" rtl="1">
                        <a:lnSpc>
                          <a:spcPct val="115000"/>
                        </a:lnSpc>
                        <a:spcBef>
                          <a:spcPts val="0"/>
                        </a:spcBef>
                        <a:spcAft>
                          <a:spcPts val="0"/>
                        </a:spcAft>
                      </a:pPr>
                      <a:r>
                        <a:rPr lang="fa-IR" sz="1400" b="1">
                          <a:solidFill>
                            <a:srgbClr val="000000"/>
                          </a:solidFill>
                          <a:effectLst/>
                          <a:latin typeface="Calibri"/>
                          <a:ea typeface="Times New Roman"/>
                          <a:cs typeface="+mj-cs"/>
                        </a:rPr>
                        <a:t> </a:t>
                      </a:r>
                      <a:endParaRPr lang="en-US" sz="1400">
                        <a:solidFill>
                          <a:srgbClr val="000000"/>
                        </a:solidFill>
                        <a:effectLst/>
                        <a:latin typeface="Calibri"/>
                        <a:ea typeface="Times New Roman"/>
                        <a:cs typeface="+mj-cs"/>
                      </a:endParaRPr>
                    </a:p>
                  </a:txBody>
                  <a:tcPr marL="68580" marR="68580" marT="0" marB="0">
                    <a:lnL>
                      <a:noFill/>
                    </a:lnL>
                    <a:lnR>
                      <a:noFill/>
                    </a:lnR>
                    <a:lnT>
                      <a:noFill/>
                    </a:lnT>
                    <a:lnB>
                      <a:noFill/>
                    </a:lnB>
                  </a:tcPr>
                </a:tc>
                <a:tc>
                  <a:txBody>
                    <a:bodyPr/>
                    <a:lstStyle/>
                    <a:p>
                      <a:pPr marL="0" marR="0" algn="r" rtl="1">
                        <a:lnSpc>
                          <a:spcPct val="115000"/>
                        </a:lnSpc>
                        <a:spcBef>
                          <a:spcPts val="0"/>
                        </a:spcBef>
                        <a:spcAft>
                          <a:spcPts val="0"/>
                        </a:spcAft>
                      </a:pPr>
                      <a:r>
                        <a:rPr lang="fa-IR" sz="1400" b="1">
                          <a:solidFill>
                            <a:srgbClr val="000000"/>
                          </a:solidFill>
                          <a:effectLst/>
                          <a:latin typeface="Calibri"/>
                          <a:ea typeface="Times New Roman"/>
                          <a:cs typeface="+mj-cs"/>
                        </a:rPr>
                        <a:t>  </a:t>
                      </a:r>
                      <a:endParaRPr lang="en-US" sz="1400">
                        <a:solidFill>
                          <a:srgbClr val="000000"/>
                        </a:solidFill>
                        <a:effectLst/>
                        <a:latin typeface="Calibri"/>
                        <a:ea typeface="Times New Roman"/>
                        <a:cs typeface="+mj-cs"/>
                      </a:endParaRPr>
                    </a:p>
                  </a:txBody>
                  <a:tcPr marL="68580" marR="68580" marT="0" marB="0">
                    <a:lnL>
                      <a:noFill/>
                    </a:lnL>
                    <a:lnR>
                      <a:noFill/>
                    </a:lnR>
                    <a:lnT>
                      <a:noFill/>
                    </a:lnT>
                    <a:lnB>
                      <a:noFill/>
                    </a:lnB>
                  </a:tcPr>
                </a:tc>
                <a:tc>
                  <a:txBody>
                    <a:bodyPr/>
                    <a:lstStyle/>
                    <a:p>
                      <a:pPr marL="0" marR="0" algn="r" rtl="1">
                        <a:lnSpc>
                          <a:spcPct val="115000"/>
                        </a:lnSpc>
                        <a:spcBef>
                          <a:spcPts val="0"/>
                        </a:spcBef>
                        <a:spcAft>
                          <a:spcPts val="0"/>
                        </a:spcAft>
                      </a:pPr>
                      <a:r>
                        <a:rPr lang="fa-IR" sz="1400" b="1">
                          <a:solidFill>
                            <a:srgbClr val="000000"/>
                          </a:solidFill>
                          <a:effectLst/>
                          <a:latin typeface="Calibri"/>
                          <a:ea typeface="Times New Roman"/>
                          <a:cs typeface="+mj-cs"/>
                        </a:rPr>
                        <a:t>     </a:t>
                      </a:r>
                      <a:r>
                        <a:rPr lang="en-US" sz="1400" b="1">
                          <a:solidFill>
                            <a:srgbClr val="000000"/>
                          </a:solidFill>
                          <a:effectLst/>
                          <a:latin typeface="Calibri"/>
                          <a:ea typeface="Times New Roman"/>
                          <a:cs typeface="+mj-cs"/>
                        </a:rPr>
                        <a:t>1</a:t>
                      </a:r>
                      <a:r>
                        <a:rPr lang="fa-IR" sz="1400" b="1">
                          <a:solidFill>
                            <a:srgbClr val="000000"/>
                          </a:solidFill>
                          <a:effectLst/>
                          <a:latin typeface="Calibri"/>
                          <a:ea typeface="Times New Roman"/>
                          <a:cs typeface="+mj-cs"/>
                        </a:rPr>
                        <a:t>    </a:t>
                      </a:r>
                      <a:endParaRPr lang="en-US" sz="1400">
                        <a:solidFill>
                          <a:srgbClr val="000000"/>
                        </a:solidFill>
                        <a:effectLst/>
                        <a:latin typeface="Calibri"/>
                        <a:ea typeface="Times New Roman"/>
                        <a:cs typeface="+mj-cs"/>
                      </a:endParaRPr>
                    </a:p>
                  </a:txBody>
                  <a:tcPr marL="68580" marR="68580" marT="0" marB="0">
                    <a:lnL>
                      <a:noFill/>
                    </a:lnL>
                    <a:lnR>
                      <a:noFill/>
                    </a:lnR>
                    <a:lnT>
                      <a:noFill/>
                    </a:lnT>
                    <a:lnB>
                      <a:noFill/>
                    </a:lnB>
                  </a:tcPr>
                </a:tc>
                <a:tc>
                  <a:txBody>
                    <a:bodyPr/>
                    <a:lstStyle/>
                    <a:p>
                      <a:pPr marL="0" marR="0" algn="r" rtl="0">
                        <a:lnSpc>
                          <a:spcPct val="115000"/>
                        </a:lnSpc>
                        <a:spcBef>
                          <a:spcPts val="0"/>
                        </a:spcBef>
                        <a:spcAft>
                          <a:spcPts val="0"/>
                        </a:spcAft>
                      </a:pPr>
                      <a:r>
                        <a:rPr lang="en-US" sz="1400" b="1" dirty="0" smtClean="0">
                          <a:solidFill>
                            <a:srgbClr val="000000"/>
                          </a:solidFill>
                          <a:effectLst/>
                          <a:latin typeface="Calibri"/>
                          <a:ea typeface="Times New Roman"/>
                          <a:cs typeface="+mj-cs"/>
                        </a:rPr>
                        <a:t>0/067</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tcPr>
                </a:tc>
                <a:tc>
                  <a:txBody>
                    <a:bodyPr/>
                    <a:lstStyle/>
                    <a:p>
                      <a:pPr marL="0" marR="0" algn="ctr" rtl="1">
                        <a:lnSpc>
                          <a:spcPct val="115000"/>
                        </a:lnSpc>
                        <a:spcBef>
                          <a:spcPts val="0"/>
                        </a:spcBef>
                        <a:spcAft>
                          <a:spcPts val="0"/>
                        </a:spcAft>
                      </a:pPr>
                      <a:r>
                        <a:rPr lang="en-US" sz="1400" b="1">
                          <a:solidFill>
                            <a:srgbClr val="000000"/>
                          </a:solidFill>
                          <a:effectLst/>
                          <a:latin typeface="Calibri"/>
                          <a:ea typeface="Times New Roman"/>
                          <a:cs typeface="+mj-cs"/>
                        </a:rPr>
                        <a:t>MET</a:t>
                      </a:r>
                      <a:endParaRPr lang="en-US" sz="1400">
                        <a:solidFill>
                          <a:srgbClr val="000000"/>
                        </a:solidFill>
                        <a:effectLst/>
                        <a:latin typeface="Calibri"/>
                        <a:ea typeface="Times New Roman"/>
                        <a:cs typeface="+mj-cs"/>
                      </a:endParaRPr>
                    </a:p>
                  </a:txBody>
                  <a:tcPr marL="68580" marR="68580" marT="0" marB="0">
                    <a:lnL>
                      <a:noFill/>
                    </a:lnL>
                    <a:lnR>
                      <a:noFill/>
                    </a:lnR>
                    <a:lnT>
                      <a:noFill/>
                    </a:lnT>
                    <a:lnB>
                      <a:noFill/>
                    </a:lnB>
                  </a:tcPr>
                </a:tc>
              </a:tr>
              <a:tr h="0">
                <a:tc>
                  <a:txBody>
                    <a:bodyPr/>
                    <a:lstStyle/>
                    <a:p>
                      <a:pPr marL="0" marR="0" algn="r" rtl="1">
                        <a:lnSpc>
                          <a:spcPct val="115000"/>
                        </a:lnSpc>
                        <a:spcBef>
                          <a:spcPts val="0"/>
                        </a:spcBef>
                        <a:spcAft>
                          <a:spcPts val="0"/>
                        </a:spcAft>
                      </a:pPr>
                      <a:r>
                        <a:rPr lang="fa-IR" sz="1400" b="1" dirty="0">
                          <a:solidFill>
                            <a:srgbClr val="000000"/>
                          </a:solidFill>
                          <a:effectLst/>
                          <a:latin typeface="Calibri"/>
                          <a:ea typeface="Times New Roman"/>
                          <a:cs typeface="+mj-cs"/>
                        </a:rPr>
                        <a:t> </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solidFill>
                      <a:srgbClr val="C0C0C0"/>
                    </a:solidFill>
                  </a:tcPr>
                </a:tc>
                <a:tc>
                  <a:txBody>
                    <a:bodyPr/>
                    <a:lstStyle/>
                    <a:p>
                      <a:pPr marL="0" marR="0" algn="r" rtl="1">
                        <a:lnSpc>
                          <a:spcPct val="115000"/>
                        </a:lnSpc>
                        <a:spcBef>
                          <a:spcPts val="0"/>
                        </a:spcBef>
                        <a:spcAft>
                          <a:spcPts val="0"/>
                        </a:spcAft>
                      </a:pPr>
                      <a:r>
                        <a:rPr lang="fa-IR" sz="1400" b="1" dirty="0">
                          <a:solidFill>
                            <a:srgbClr val="000000"/>
                          </a:solidFill>
                          <a:effectLst/>
                          <a:latin typeface="Calibri"/>
                          <a:ea typeface="Times New Roman"/>
                          <a:cs typeface="+mj-cs"/>
                        </a:rPr>
                        <a:t>                      </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solidFill>
                      <a:srgbClr val="C0C0C0"/>
                    </a:solidFill>
                  </a:tcPr>
                </a:tc>
                <a:tc>
                  <a:txBody>
                    <a:bodyPr/>
                    <a:lstStyle/>
                    <a:p>
                      <a:pPr marL="0" marR="0" algn="r" rtl="1">
                        <a:lnSpc>
                          <a:spcPct val="115000"/>
                        </a:lnSpc>
                        <a:spcBef>
                          <a:spcPts val="0"/>
                        </a:spcBef>
                        <a:spcAft>
                          <a:spcPts val="0"/>
                        </a:spcAft>
                      </a:pPr>
                      <a:r>
                        <a:rPr lang="fa-IR" sz="1400" b="1" dirty="0">
                          <a:solidFill>
                            <a:srgbClr val="000000"/>
                          </a:solidFill>
                          <a:effectLst/>
                          <a:latin typeface="Calibri"/>
                          <a:ea typeface="Times New Roman"/>
                          <a:cs typeface="+mj-cs"/>
                        </a:rPr>
                        <a:t>     </a:t>
                      </a:r>
                      <a:r>
                        <a:rPr lang="en-US" sz="1400" b="1" dirty="0">
                          <a:solidFill>
                            <a:srgbClr val="000000"/>
                          </a:solidFill>
                          <a:effectLst/>
                          <a:latin typeface="Calibri"/>
                          <a:ea typeface="Times New Roman"/>
                          <a:cs typeface="+mj-cs"/>
                        </a:rPr>
                        <a:t>1</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solidFill>
                      <a:srgbClr val="C0C0C0"/>
                    </a:solidFill>
                  </a:tcPr>
                </a:tc>
                <a:tc>
                  <a:txBody>
                    <a:bodyPr/>
                    <a:lstStyle/>
                    <a:p>
                      <a:pPr marL="0" marR="0" algn="r" rtl="0">
                        <a:lnSpc>
                          <a:spcPct val="115000"/>
                        </a:lnSpc>
                        <a:spcBef>
                          <a:spcPts val="0"/>
                        </a:spcBef>
                        <a:spcAft>
                          <a:spcPts val="0"/>
                        </a:spcAft>
                      </a:pPr>
                      <a:r>
                        <a:rPr lang="en-US" sz="1400" b="1">
                          <a:solidFill>
                            <a:srgbClr val="000000"/>
                          </a:solidFill>
                          <a:effectLst/>
                          <a:latin typeface="Calibri"/>
                          <a:ea typeface="Times New Roman"/>
                          <a:cs typeface="+mj-cs"/>
                        </a:rPr>
                        <a:t>0/027</a:t>
                      </a:r>
                      <a:endParaRPr lang="en-US" sz="1400">
                        <a:solidFill>
                          <a:srgbClr val="000000"/>
                        </a:solidFill>
                        <a:effectLst/>
                        <a:latin typeface="Calibri"/>
                        <a:ea typeface="Times New Roman"/>
                        <a:cs typeface="+mj-cs"/>
                      </a:endParaRPr>
                    </a:p>
                  </a:txBody>
                  <a:tcPr marL="68580" marR="68580" marT="0" marB="0">
                    <a:lnL>
                      <a:noFill/>
                    </a:lnL>
                    <a:lnR>
                      <a:noFill/>
                    </a:lnR>
                    <a:lnT>
                      <a:noFill/>
                    </a:lnT>
                    <a:lnB>
                      <a:noFill/>
                    </a:lnB>
                    <a:solidFill>
                      <a:srgbClr val="C0C0C0"/>
                    </a:solidFill>
                  </a:tcPr>
                </a:tc>
                <a:tc>
                  <a:txBody>
                    <a:bodyPr/>
                    <a:lstStyle/>
                    <a:p>
                      <a:pPr marL="0" marR="0" algn="r" rtl="0">
                        <a:lnSpc>
                          <a:spcPct val="115000"/>
                        </a:lnSpc>
                        <a:spcBef>
                          <a:spcPts val="0"/>
                        </a:spcBef>
                        <a:spcAft>
                          <a:spcPts val="0"/>
                        </a:spcAft>
                      </a:pPr>
                      <a:r>
                        <a:rPr lang="en-US" sz="1400" b="1">
                          <a:solidFill>
                            <a:srgbClr val="000000"/>
                          </a:solidFill>
                          <a:effectLst/>
                          <a:latin typeface="Calibri"/>
                          <a:ea typeface="Times New Roman"/>
                          <a:cs typeface="+mj-cs"/>
                        </a:rPr>
                        <a:t>0/115</a:t>
                      </a:r>
                      <a:endParaRPr lang="en-US" sz="1400">
                        <a:solidFill>
                          <a:srgbClr val="000000"/>
                        </a:solidFill>
                        <a:effectLst/>
                        <a:latin typeface="Calibri"/>
                        <a:ea typeface="Times New Roman"/>
                        <a:cs typeface="+mj-cs"/>
                      </a:endParaRPr>
                    </a:p>
                  </a:txBody>
                  <a:tcPr marL="68580" marR="68580" marT="0" marB="0">
                    <a:lnL>
                      <a:noFill/>
                    </a:lnL>
                    <a:lnR>
                      <a:noFill/>
                    </a:lnR>
                    <a:lnT>
                      <a:noFill/>
                    </a:lnT>
                    <a:lnB>
                      <a:noFill/>
                    </a:lnB>
                    <a:solidFill>
                      <a:srgbClr val="C0C0C0"/>
                    </a:solidFill>
                  </a:tcPr>
                </a:tc>
                <a:tc>
                  <a:txBody>
                    <a:bodyPr/>
                    <a:lstStyle/>
                    <a:p>
                      <a:pPr marL="0" marR="0" algn="ctr" rtl="1">
                        <a:lnSpc>
                          <a:spcPct val="115000"/>
                        </a:lnSpc>
                        <a:spcBef>
                          <a:spcPts val="0"/>
                        </a:spcBef>
                        <a:spcAft>
                          <a:spcPts val="0"/>
                        </a:spcAft>
                      </a:pPr>
                      <a:r>
                        <a:rPr lang="en-US" sz="1400" b="1">
                          <a:solidFill>
                            <a:srgbClr val="000000"/>
                          </a:solidFill>
                          <a:effectLst/>
                          <a:latin typeface="Calibri"/>
                          <a:ea typeface="Times New Roman"/>
                          <a:cs typeface="+mj-cs"/>
                        </a:rPr>
                        <a:t>CPOC</a:t>
                      </a:r>
                      <a:endParaRPr lang="en-US" sz="1400">
                        <a:solidFill>
                          <a:srgbClr val="000000"/>
                        </a:solidFill>
                        <a:effectLst/>
                        <a:latin typeface="Calibri"/>
                        <a:ea typeface="Times New Roman"/>
                        <a:cs typeface="+mj-cs"/>
                      </a:endParaRPr>
                    </a:p>
                  </a:txBody>
                  <a:tcPr marL="68580" marR="68580" marT="0" marB="0">
                    <a:lnL>
                      <a:noFill/>
                    </a:lnL>
                    <a:lnR>
                      <a:noFill/>
                    </a:lnR>
                    <a:lnT>
                      <a:noFill/>
                    </a:lnT>
                    <a:lnB>
                      <a:noFill/>
                    </a:lnB>
                    <a:solidFill>
                      <a:srgbClr val="C0C0C0"/>
                    </a:solidFill>
                  </a:tcPr>
                </a:tc>
              </a:tr>
              <a:tr h="0">
                <a:tc>
                  <a:txBody>
                    <a:bodyPr/>
                    <a:lstStyle/>
                    <a:p>
                      <a:pPr marL="0" marR="0" algn="r" rtl="1">
                        <a:lnSpc>
                          <a:spcPct val="115000"/>
                        </a:lnSpc>
                        <a:spcBef>
                          <a:spcPts val="0"/>
                        </a:spcBef>
                        <a:spcAft>
                          <a:spcPts val="0"/>
                        </a:spcAft>
                      </a:pPr>
                      <a:r>
                        <a:rPr lang="fa-IR" sz="1400" b="1" dirty="0">
                          <a:solidFill>
                            <a:srgbClr val="000000"/>
                          </a:solidFill>
                          <a:effectLst/>
                          <a:latin typeface="Calibri"/>
                          <a:ea typeface="Times New Roman"/>
                          <a:cs typeface="+mj-cs"/>
                        </a:rPr>
                        <a:t> </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tcPr>
                </a:tc>
                <a:tc>
                  <a:txBody>
                    <a:bodyPr/>
                    <a:lstStyle/>
                    <a:p>
                      <a:pPr marL="0" marR="0" algn="r" rtl="1">
                        <a:lnSpc>
                          <a:spcPct val="115000"/>
                        </a:lnSpc>
                        <a:spcBef>
                          <a:spcPts val="0"/>
                        </a:spcBef>
                        <a:spcAft>
                          <a:spcPts val="0"/>
                        </a:spcAft>
                      </a:pPr>
                      <a:r>
                        <a:rPr lang="fa-IR" sz="1400" b="1" dirty="0">
                          <a:solidFill>
                            <a:srgbClr val="000000"/>
                          </a:solidFill>
                          <a:effectLst/>
                          <a:latin typeface="Calibri"/>
                          <a:ea typeface="Times New Roman"/>
                          <a:cs typeface="+mj-cs"/>
                        </a:rPr>
                        <a:t>      </a:t>
                      </a:r>
                      <a:r>
                        <a:rPr lang="en-US" sz="1400" b="1" dirty="0">
                          <a:solidFill>
                            <a:srgbClr val="000000"/>
                          </a:solidFill>
                          <a:effectLst/>
                          <a:latin typeface="Calibri"/>
                          <a:ea typeface="Times New Roman"/>
                          <a:cs typeface="+mj-cs"/>
                        </a:rPr>
                        <a:t>1</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tcPr>
                </a:tc>
                <a:tc>
                  <a:txBody>
                    <a:bodyPr/>
                    <a:lstStyle/>
                    <a:p>
                      <a:pPr marL="0" marR="0" algn="r" rtl="0">
                        <a:lnSpc>
                          <a:spcPct val="115000"/>
                        </a:lnSpc>
                        <a:spcBef>
                          <a:spcPts val="0"/>
                        </a:spcBef>
                        <a:spcAft>
                          <a:spcPts val="0"/>
                        </a:spcAft>
                      </a:pPr>
                      <a:r>
                        <a:rPr kumimoji="0" lang="ar-SA" sz="1400" b="0" i="0" u="none" strike="noStrike" kern="1200" cap="none" spc="0" normalizeH="0" baseline="0" noProof="0" dirty="0" smtClean="0">
                          <a:ln>
                            <a:noFill/>
                          </a:ln>
                          <a:solidFill>
                            <a:prstClr val="black"/>
                          </a:solidFill>
                          <a:effectLst/>
                          <a:uLnTx/>
                          <a:uFillTx/>
                          <a:latin typeface="+mn-lt"/>
                          <a:ea typeface="Times New Roman"/>
                          <a:cs typeface="Times New Roman"/>
                        </a:rPr>
                        <a:t>**</a:t>
                      </a:r>
                      <a:r>
                        <a:rPr lang="en-US" sz="1400" b="1" dirty="0" smtClean="0">
                          <a:solidFill>
                            <a:srgbClr val="000000"/>
                          </a:solidFill>
                          <a:effectLst/>
                          <a:latin typeface="Calibri"/>
                          <a:ea typeface="Times New Roman"/>
                          <a:cs typeface="+mj-cs"/>
                        </a:rPr>
                        <a:t>0/603</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tcPr>
                </a:tc>
                <a:tc>
                  <a:txBody>
                    <a:bodyPr/>
                    <a:lstStyle/>
                    <a:p>
                      <a:pPr marL="0" marR="0" algn="r" rtl="0">
                        <a:lnSpc>
                          <a:spcPct val="115000"/>
                        </a:lnSpc>
                        <a:spcBef>
                          <a:spcPts val="0"/>
                        </a:spcBef>
                        <a:spcAft>
                          <a:spcPts val="0"/>
                        </a:spcAft>
                      </a:pPr>
                      <a:r>
                        <a:rPr lang="en-US" sz="1400" b="1">
                          <a:solidFill>
                            <a:srgbClr val="000000"/>
                          </a:solidFill>
                          <a:effectLst/>
                          <a:latin typeface="Calibri"/>
                          <a:ea typeface="Times New Roman"/>
                          <a:cs typeface="+mj-cs"/>
                        </a:rPr>
                        <a:t>0/032</a:t>
                      </a:r>
                      <a:endParaRPr lang="en-US" sz="1400">
                        <a:solidFill>
                          <a:srgbClr val="000000"/>
                        </a:solidFill>
                        <a:effectLst/>
                        <a:latin typeface="Calibri"/>
                        <a:ea typeface="Times New Roman"/>
                        <a:cs typeface="+mj-cs"/>
                      </a:endParaRPr>
                    </a:p>
                  </a:txBody>
                  <a:tcPr marL="68580" marR="68580" marT="0" marB="0">
                    <a:lnL>
                      <a:noFill/>
                    </a:lnL>
                    <a:lnR>
                      <a:noFill/>
                    </a:lnR>
                    <a:lnT>
                      <a:noFill/>
                    </a:lnT>
                    <a:lnB>
                      <a:noFill/>
                    </a:lnB>
                  </a:tcPr>
                </a:tc>
                <a:tc>
                  <a:txBody>
                    <a:bodyPr/>
                    <a:lstStyle/>
                    <a:p>
                      <a:pPr marL="0" marR="0" algn="r" rtl="0">
                        <a:lnSpc>
                          <a:spcPct val="115000"/>
                        </a:lnSpc>
                        <a:spcBef>
                          <a:spcPts val="0"/>
                        </a:spcBef>
                        <a:spcAft>
                          <a:spcPts val="0"/>
                        </a:spcAft>
                      </a:pPr>
                      <a:r>
                        <a:rPr lang="ar-SA" sz="1400" dirty="0" smtClean="0">
                          <a:effectLst/>
                          <a:ea typeface="Times New Roman"/>
                          <a:cs typeface="Times New Roman"/>
                        </a:rPr>
                        <a:t>**</a:t>
                      </a:r>
                      <a:r>
                        <a:rPr lang="en-US" sz="1400" b="1" dirty="0" smtClean="0">
                          <a:solidFill>
                            <a:srgbClr val="000000"/>
                          </a:solidFill>
                          <a:effectLst/>
                          <a:latin typeface="Calibri"/>
                          <a:ea typeface="Times New Roman"/>
                          <a:cs typeface="+mj-cs"/>
                        </a:rPr>
                        <a:t>0/291</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tcPr>
                </a:tc>
                <a:tc>
                  <a:txBody>
                    <a:bodyPr/>
                    <a:lstStyle/>
                    <a:p>
                      <a:pPr marL="0" marR="0" algn="ctr" rtl="1">
                        <a:lnSpc>
                          <a:spcPct val="115000"/>
                        </a:lnSpc>
                        <a:spcBef>
                          <a:spcPts val="0"/>
                        </a:spcBef>
                        <a:spcAft>
                          <a:spcPts val="0"/>
                        </a:spcAft>
                      </a:pPr>
                      <a:r>
                        <a:rPr lang="en-US" sz="1400" b="1">
                          <a:solidFill>
                            <a:srgbClr val="000000"/>
                          </a:solidFill>
                          <a:effectLst/>
                          <a:latin typeface="Calibri"/>
                          <a:ea typeface="Times New Roman"/>
                          <a:cs typeface="+mj-cs"/>
                        </a:rPr>
                        <a:t>BPOC</a:t>
                      </a:r>
                      <a:endParaRPr lang="en-US" sz="1400">
                        <a:solidFill>
                          <a:srgbClr val="000000"/>
                        </a:solidFill>
                        <a:effectLst/>
                        <a:latin typeface="Calibri"/>
                        <a:ea typeface="Times New Roman"/>
                        <a:cs typeface="+mj-cs"/>
                      </a:endParaRPr>
                    </a:p>
                  </a:txBody>
                  <a:tcPr marL="68580" marR="68580" marT="0" marB="0">
                    <a:lnL>
                      <a:noFill/>
                    </a:lnL>
                    <a:lnR>
                      <a:noFill/>
                    </a:lnR>
                    <a:lnT>
                      <a:noFill/>
                    </a:lnT>
                    <a:lnB>
                      <a:noFill/>
                    </a:lnB>
                  </a:tcPr>
                </a:tc>
              </a:tr>
              <a:tr h="0">
                <a:tc>
                  <a:txBody>
                    <a:bodyPr/>
                    <a:lstStyle/>
                    <a:p>
                      <a:pPr marL="0" marR="0" algn="l" rtl="0">
                        <a:lnSpc>
                          <a:spcPct val="115000"/>
                        </a:lnSpc>
                        <a:spcBef>
                          <a:spcPts val="0"/>
                        </a:spcBef>
                        <a:spcAft>
                          <a:spcPts val="0"/>
                        </a:spcAft>
                      </a:pPr>
                      <a:r>
                        <a:rPr lang="fa-IR" sz="1400" b="1" dirty="0" smtClean="0">
                          <a:solidFill>
                            <a:srgbClr val="000000"/>
                          </a:solidFill>
                          <a:effectLst/>
                          <a:latin typeface="Calibri"/>
                          <a:ea typeface="Times New Roman"/>
                          <a:cs typeface="+mj-cs"/>
                        </a:rPr>
                        <a:t>           </a:t>
                      </a:r>
                      <a:r>
                        <a:rPr lang="en-US" sz="1400" b="1" dirty="0" smtClean="0">
                          <a:solidFill>
                            <a:srgbClr val="000000"/>
                          </a:solidFill>
                          <a:effectLst/>
                          <a:latin typeface="Calibri"/>
                          <a:ea typeface="Times New Roman"/>
                          <a:cs typeface="+mj-cs"/>
                        </a:rPr>
                        <a:t>1</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solidFill>
                      <a:srgbClr val="C0C0C0"/>
                    </a:solidFill>
                  </a:tcPr>
                </a:tc>
                <a:tc>
                  <a:txBody>
                    <a:bodyPr/>
                    <a:lstStyle/>
                    <a:p>
                      <a:pPr marL="0" marR="0" algn="r" rtl="0">
                        <a:lnSpc>
                          <a:spcPct val="115000"/>
                        </a:lnSpc>
                        <a:spcBef>
                          <a:spcPts val="0"/>
                        </a:spcBef>
                        <a:spcAft>
                          <a:spcPts val="0"/>
                        </a:spcAft>
                      </a:pPr>
                      <a:r>
                        <a:rPr kumimoji="0" lang="ar-SA" sz="1400" b="0" i="0" u="none" strike="noStrike" kern="1200" cap="none" spc="0" normalizeH="0" baseline="0" noProof="0" dirty="0" smtClean="0">
                          <a:ln>
                            <a:noFill/>
                          </a:ln>
                          <a:solidFill>
                            <a:prstClr val="black"/>
                          </a:solidFill>
                          <a:effectLst/>
                          <a:uLnTx/>
                          <a:uFillTx/>
                          <a:latin typeface="+mn-lt"/>
                          <a:ea typeface="Times New Roman"/>
                          <a:cs typeface="Times New Roman"/>
                        </a:rPr>
                        <a:t>**</a:t>
                      </a:r>
                      <a:r>
                        <a:rPr lang="en-US" sz="1400" b="1" dirty="0" smtClean="0">
                          <a:solidFill>
                            <a:srgbClr val="000000"/>
                          </a:solidFill>
                          <a:effectLst/>
                          <a:latin typeface="Calibri"/>
                          <a:ea typeface="Times New Roman"/>
                          <a:cs typeface="+mj-cs"/>
                        </a:rPr>
                        <a:t>0/573</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solidFill>
                      <a:srgbClr val="C0C0C0"/>
                    </a:solidFill>
                  </a:tcPr>
                </a:tc>
                <a:tc>
                  <a:txBody>
                    <a:bodyPr/>
                    <a:lstStyle/>
                    <a:p>
                      <a:pPr marL="0" marR="0" algn="r" rtl="0">
                        <a:lnSpc>
                          <a:spcPct val="115000"/>
                        </a:lnSpc>
                        <a:spcBef>
                          <a:spcPts val="0"/>
                        </a:spcBef>
                        <a:spcAft>
                          <a:spcPts val="0"/>
                        </a:spcAft>
                      </a:pPr>
                      <a:r>
                        <a:rPr kumimoji="0" lang="ar-SA" sz="1400" b="0" i="0" u="none" strike="noStrike" kern="1200" cap="none" spc="0" normalizeH="0" baseline="0" noProof="0" dirty="0" smtClean="0">
                          <a:ln>
                            <a:noFill/>
                          </a:ln>
                          <a:solidFill>
                            <a:prstClr val="black"/>
                          </a:solidFill>
                          <a:effectLst/>
                          <a:uLnTx/>
                          <a:uFillTx/>
                          <a:latin typeface="+mn-lt"/>
                          <a:ea typeface="Times New Roman"/>
                          <a:cs typeface="Times New Roman"/>
                        </a:rPr>
                        <a:t>**</a:t>
                      </a:r>
                      <a:r>
                        <a:rPr lang="en-US" sz="1400" b="1" dirty="0" smtClean="0">
                          <a:solidFill>
                            <a:srgbClr val="000000"/>
                          </a:solidFill>
                          <a:effectLst/>
                          <a:latin typeface="Calibri"/>
                          <a:ea typeface="Times New Roman"/>
                          <a:cs typeface="+mj-cs"/>
                        </a:rPr>
                        <a:t>0/337</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solidFill>
                      <a:srgbClr val="C0C0C0"/>
                    </a:solidFill>
                  </a:tcPr>
                </a:tc>
                <a:tc>
                  <a:txBody>
                    <a:bodyPr/>
                    <a:lstStyle/>
                    <a:p>
                      <a:pPr marL="0" marR="0" algn="l" rtl="0">
                        <a:lnSpc>
                          <a:spcPct val="115000"/>
                        </a:lnSpc>
                        <a:spcBef>
                          <a:spcPts val="0"/>
                        </a:spcBef>
                        <a:spcAft>
                          <a:spcPts val="0"/>
                        </a:spcAft>
                      </a:pPr>
                      <a:r>
                        <a:rPr lang="fa-IR" sz="1400" b="1" dirty="0">
                          <a:solidFill>
                            <a:srgbClr val="000000"/>
                          </a:solidFill>
                          <a:effectLst/>
                          <a:latin typeface="Calibri"/>
                          <a:ea typeface="Times New Roman"/>
                          <a:cs typeface="+mj-cs"/>
                        </a:rPr>
                        <a:t> </a:t>
                      </a:r>
                      <a:r>
                        <a:rPr lang="en-US" sz="1400" b="1" dirty="0" smtClean="0">
                          <a:solidFill>
                            <a:srgbClr val="000000"/>
                          </a:solidFill>
                          <a:effectLst/>
                          <a:latin typeface="Calibri"/>
                          <a:ea typeface="Times New Roman"/>
                          <a:cs typeface="+mj-cs"/>
                        </a:rPr>
                        <a:t>      </a:t>
                      </a:r>
                      <a:r>
                        <a:rPr lang="ar-SA" sz="1400" dirty="0" smtClean="0">
                          <a:effectLst/>
                          <a:ea typeface="Times New Roman"/>
                          <a:cs typeface="Times New Roman"/>
                        </a:rPr>
                        <a:t>**</a:t>
                      </a:r>
                      <a:r>
                        <a:rPr lang="en-US" sz="1400" b="1" dirty="0" smtClean="0">
                          <a:solidFill>
                            <a:srgbClr val="000000"/>
                          </a:solidFill>
                          <a:effectLst/>
                          <a:latin typeface="Calibri"/>
                          <a:ea typeface="Times New Roman"/>
                          <a:cs typeface="+mj-cs"/>
                        </a:rPr>
                        <a:t> 0/2</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solidFill>
                      <a:srgbClr val="C0C0C0"/>
                    </a:solidFill>
                  </a:tcPr>
                </a:tc>
                <a:tc>
                  <a:txBody>
                    <a:bodyPr/>
                    <a:lstStyle/>
                    <a:p>
                      <a:pPr marL="0" marR="0" algn="r" rtl="0">
                        <a:lnSpc>
                          <a:spcPct val="115000"/>
                        </a:lnSpc>
                        <a:spcBef>
                          <a:spcPts val="0"/>
                        </a:spcBef>
                        <a:spcAft>
                          <a:spcPts val="0"/>
                        </a:spcAft>
                      </a:pPr>
                      <a:r>
                        <a:rPr lang="ar-SA" sz="1400" dirty="0" smtClean="0">
                          <a:effectLst/>
                          <a:ea typeface="Times New Roman"/>
                          <a:cs typeface="Times New Roman"/>
                        </a:rPr>
                        <a:t>**</a:t>
                      </a:r>
                      <a:r>
                        <a:rPr lang="en-US" sz="1400" b="1" dirty="0" smtClean="0">
                          <a:solidFill>
                            <a:srgbClr val="000000"/>
                          </a:solidFill>
                          <a:effectLst/>
                          <a:latin typeface="Calibri"/>
                          <a:ea typeface="Times New Roman"/>
                          <a:cs typeface="+mj-cs"/>
                        </a:rPr>
                        <a:t>0/4</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solidFill>
                      <a:srgbClr val="C0C0C0"/>
                    </a:solidFill>
                  </a:tcPr>
                </a:tc>
                <a:tc>
                  <a:txBody>
                    <a:bodyPr/>
                    <a:lstStyle/>
                    <a:p>
                      <a:pPr marL="0" marR="0" algn="ctr" rtl="1">
                        <a:lnSpc>
                          <a:spcPct val="115000"/>
                        </a:lnSpc>
                        <a:spcBef>
                          <a:spcPts val="0"/>
                        </a:spcBef>
                        <a:spcAft>
                          <a:spcPts val="0"/>
                        </a:spcAft>
                      </a:pPr>
                      <a:r>
                        <a:rPr lang="en-US" sz="1400" b="1">
                          <a:solidFill>
                            <a:srgbClr val="000000"/>
                          </a:solidFill>
                          <a:effectLst/>
                          <a:latin typeface="Calibri"/>
                          <a:ea typeface="Times New Roman"/>
                          <a:cs typeface="+mj-cs"/>
                        </a:rPr>
                        <a:t>SE</a:t>
                      </a:r>
                      <a:endParaRPr lang="en-US" sz="1400">
                        <a:solidFill>
                          <a:srgbClr val="000000"/>
                        </a:solidFill>
                        <a:effectLst/>
                        <a:latin typeface="Calibri"/>
                        <a:ea typeface="Times New Roman"/>
                        <a:cs typeface="+mj-cs"/>
                      </a:endParaRPr>
                    </a:p>
                  </a:txBody>
                  <a:tcPr marL="68580" marR="68580" marT="0" marB="0">
                    <a:lnL>
                      <a:noFill/>
                    </a:lnL>
                    <a:lnR>
                      <a:noFill/>
                    </a:lnR>
                    <a:lnT>
                      <a:noFill/>
                    </a:lnT>
                    <a:lnB>
                      <a:noFill/>
                    </a:lnB>
                    <a:solidFill>
                      <a:srgbClr val="C0C0C0"/>
                    </a:solidFill>
                  </a:tcPr>
                </a:tc>
              </a:tr>
              <a:tr h="0">
                <a:tc>
                  <a:txBody>
                    <a:bodyPr/>
                    <a:lstStyle/>
                    <a:p>
                      <a:pPr marL="0" marR="0" algn="l" rtl="0">
                        <a:lnSpc>
                          <a:spcPct val="115000"/>
                        </a:lnSpc>
                        <a:spcBef>
                          <a:spcPts val="0"/>
                        </a:spcBef>
                        <a:spcAft>
                          <a:spcPts val="0"/>
                        </a:spcAft>
                        <a:tabLst>
                          <a:tab pos="890270" algn="ctr"/>
                        </a:tabLst>
                      </a:pPr>
                      <a:r>
                        <a:rPr lang="en-US" sz="1400" b="1" dirty="0" smtClean="0">
                          <a:solidFill>
                            <a:srgbClr val="000000"/>
                          </a:solidFill>
                          <a:effectLst/>
                          <a:latin typeface="Calibri"/>
                          <a:ea typeface="Times New Roman"/>
                          <a:cs typeface="+mj-cs"/>
                        </a:rPr>
                        <a:t>     </a:t>
                      </a:r>
                      <a:r>
                        <a:rPr kumimoji="0" lang="ar-SA" sz="1400" b="0" i="0" u="none" strike="noStrike" kern="1200" cap="none" spc="0" normalizeH="0" baseline="0" noProof="0" dirty="0" smtClean="0">
                          <a:ln>
                            <a:noFill/>
                          </a:ln>
                          <a:solidFill>
                            <a:prstClr val="black"/>
                          </a:solidFill>
                          <a:effectLst/>
                          <a:uLnTx/>
                          <a:uFillTx/>
                          <a:latin typeface="+mn-lt"/>
                          <a:ea typeface="Times New Roman"/>
                          <a:cs typeface="Times New Roman"/>
                        </a:rPr>
                        <a:t>**</a:t>
                      </a:r>
                      <a:r>
                        <a:rPr lang="en-US" sz="1400" b="1" dirty="0" smtClean="0">
                          <a:solidFill>
                            <a:srgbClr val="000000"/>
                          </a:solidFill>
                          <a:effectLst/>
                          <a:latin typeface="Calibri"/>
                          <a:ea typeface="Times New Roman"/>
                          <a:cs typeface="+mj-cs"/>
                        </a:rPr>
                        <a:t>  0/413             1</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tcPr>
                </a:tc>
                <a:tc>
                  <a:txBody>
                    <a:bodyPr/>
                    <a:lstStyle/>
                    <a:p>
                      <a:pPr marL="0" marR="0" algn="r" rtl="0">
                        <a:lnSpc>
                          <a:spcPct val="115000"/>
                        </a:lnSpc>
                        <a:spcBef>
                          <a:spcPts val="0"/>
                        </a:spcBef>
                        <a:spcAft>
                          <a:spcPts val="0"/>
                        </a:spcAft>
                      </a:pPr>
                      <a:r>
                        <a:rPr kumimoji="0" lang="ar-SA" sz="1400" b="0" i="0" u="none" strike="noStrike" kern="1200" cap="none" spc="0" normalizeH="0" baseline="0" noProof="0" dirty="0" smtClean="0">
                          <a:ln>
                            <a:noFill/>
                          </a:ln>
                          <a:solidFill>
                            <a:prstClr val="black"/>
                          </a:solidFill>
                          <a:effectLst/>
                          <a:uLnTx/>
                          <a:uFillTx/>
                          <a:latin typeface="+mn-lt"/>
                          <a:ea typeface="Times New Roman"/>
                          <a:cs typeface="Times New Roman"/>
                        </a:rPr>
                        <a:t>**</a:t>
                      </a:r>
                      <a:r>
                        <a:rPr lang="en-US" sz="1400" b="1" dirty="0" smtClean="0">
                          <a:solidFill>
                            <a:srgbClr val="000000"/>
                          </a:solidFill>
                          <a:effectLst/>
                          <a:latin typeface="Calibri"/>
                          <a:ea typeface="Times New Roman"/>
                          <a:cs typeface="+mj-cs"/>
                        </a:rPr>
                        <a:t>0/542</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tcPr>
                </a:tc>
                <a:tc>
                  <a:txBody>
                    <a:bodyPr/>
                    <a:lstStyle/>
                    <a:p>
                      <a:pPr marL="0" marR="0" algn="r" rtl="0">
                        <a:lnSpc>
                          <a:spcPct val="115000"/>
                        </a:lnSpc>
                        <a:spcBef>
                          <a:spcPts val="0"/>
                        </a:spcBef>
                        <a:spcAft>
                          <a:spcPts val="0"/>
                        </a:spcAft>
                      </a:pPr>
                      <a:r>
                        <a:rPr kumimoji="0" lang="ar-SA" sz="1400" b="0" i="0" u="none" strike="noStrike" kern="1200" cap="none" spc="0" normalizeH="0" baseline="0" noProof="0" dirty="0" smtClean="0">
                          <a:ln>
                            <a:noFill/>
                          </a:ln>
                          <a:solidFill>
                            <a:prstClr val="black"/>
                          </a:solidFill>
                          <a:effectLst/>
                          <a:uLnTx/>
                          <a:uFillTx/>
                          <a:latin typeface="+mn-lt"/>
                          <a:ea typeface="Times New Roman"/>
                          <a:cs typeface="Times New Roman"/>
                        </a:rPr>
                        <a:t>**</a:t>
                      </a:r>
                      <a:r>
                        <a:rPr lang="en-US" sz="1400" b="1" dirty="0" smtClean="0">
                          <a:solidFill>
                            <a:srgbClr val="000000"/>
                          </a:solidFill>
                          <a:effectLst/>
                          <a:latin typeface="Calibri"/>
                          <a:ea typeface="Times New Roman"/>
                          <a:cs typeface="+mj-cs"/>
                        </a:rPr>
                        <a:t>0/603</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tcPr>
                </a:tc>
                <a:tc>
                  <a:txBody>
                    <a:bodyPr/>
                    <a:lstStyle/>
                    <a:p>
                      <a:pPr marL="0" marR="0" algn="r" rtl="0">
                        <a:lnSpc>
                          <a:spcPct val="115000"/>
                        </a:lnSpc>
                        <a:spcBef>
                          <a:spcPts val="0"/>
                        </a:spcBef>
                        <a:spcAft>
                          <a:spcPts val="0"/>
                        </a:spcAft>
                      </a:pPr>
                      <a:r>
                        <a:rPr lang="en-US" sz="1400" b="1" dirty="0">
                          <a:solidFill>
                            <a:srgbClr val="000000"/>
                          </a:solidFill>
                          <a:effectLst/>
                          <a:latin typeface="Calibri"/>
                          <a:ea typeface="Times New Roman"/>
                          <a:cs typeface="+mj-cs"/>
                        </a:rPr>
                        <a:t>0/146</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tcPr>
                </a:tc>
                <a:tc>
                  <a:txBody>
                    <a:bodyPr/>
                    <a:lstStyle/>
                    <a:p>
                      <a:pPr marL="0" marR="0" algn="r" rtl="0">
                        <a:lnSpc>
                          <a:spcPct val="115000"/>
                        </a:lnSpc>
                        <a:spcBef>
                          <a:spcPts val="0"/>
                        </a:spcBef>
                        <a:spcAft>
                          <a:spcPts val="0"/>
                        </a:spcAft>
                      </a:pPr>
                      <a:r>
                        <a:rPr lang="en-US" sz="1400" b="1">
                          <a:solidFill>
                            <a:srgbClr val="000000"/>
                          </a:solidFill>
                          <a:effectLst/>
                          <a:latin typeface="Calibri"/>
                          <a:ea typeface="Times New Roman"/>
                          <a:cs typeface="+mj-cs"/>
                        </a:rPr>
                        <a:t>0/062</a:t>
                      </a:r>
                      <a:endParaRPr lang="en-US" sz="1400">
                        <a:solidFill>
                          <a:srgbClr val="000000"/>
                        </a:solidFill>
                        <a:effectLst/>
                        <a:latin typeface="Calibri"/>
                        <a:ea typeface="Times New Roman"/>
                        <a:cs typeface="+mj-cs"/>
                      </a:endParaRPr>
                    </a:p>
                  </a:txBody>
                  <a:tcPr marL="68580" marR="68580" marT="0" marB="0">
                    <a:lnL>
                      <a:noFill/>
                    </a:lnL>
                    <a:lnR>
                      <a:noFill/>
                    </a:lnR>
                    <a:lnT>
                      <a:noFill/>
                    </a:lnT>
                    <a:lnB>
                      <a:noFill/>
                    </a:lnB>
                  </a:tcPr>
                </a:tc>
                <a:tc>
                  <a:txBody>
                    <a:bodyPr/>
                    <a:lstStyle/>
                    <a:p>
                      <a:pPr marL="0" marR="0" algn="ctr" rtl="1">
                        <a:lnSpc>
                          <a:spcPct val="115000"/>
                        </a:lnSpc>
                        <a:spcBef>
                          <a:spcPts val="0"/>
                        </a:spcBef>
                        <a:spcAft>
                          <a:spcPts val="0"/>
                        </a:spcAft>
                      </a:pPr>
                      <a:r>
                        <a:rPr lang="en-US" sz="1400" b="1">
                          <a:solidFill>
                            <a:srgbClr val="000000"/>
                          </a:solidFill>
                          <a:effectLst/>
                          <a:latin typeface="Calibri"/>
                          <a:ea typeface="Times New Roman"/>
                          <a:cs typeface="+mj-cs"/>
                        </a:rPr>
                        <a:t>PROS</a:t>
                      </a:r>
                      <a:endParaRPr lang="en-US" sz="1400">
                        <a:solidFill>
                          <a:srgbClr val="000000"/>
                        </a:solidFill>
                        <a:effectLst/>
                        <a:latin typeface="Calibri"/>
                        <a:ea typeface="Times New Roman"/>
                        <a:cs typeface="+mj-cs"/>
                      </a:endParaRPr>
                    </a:p>
                  </a:txBody>
                  <a:tcPr marL="68580" marR="68580" marT="0" marB="0">
                    <a:lnL>
                      <a:noFill/>
                    </a:lnL>
                    <a:lnR>
                      <a:noFill/>
                    </a:lnR>
                    <a:lnT>
                      <a:noFill/>
                    </a:lnT>
                    <a:lnB>
                      <a:noFill/>
                    </a:lnB>
                  </a:tcPr>
                </a:tc>
              </a:tr>
              <a:tr h="272729">
                <a:tc>
                  <a:txBody>
                    <a:bodyPr/>
                    <a:lstStyle/>
                    <a:p>
                      <a:pPr marL="0" marR="0" algn="l" rtl="0">
                        <a:lnSpc>
                          <a:spcPct val="115000"/>
                        </a:lnSpc>
                        <a:spcBef>
                          <a:spcPts val="0"/>
                        </a:spcBef>
                        <a:spcAft>
                          <a:spcPts val="0"/>
                        </a:spcAft>
                      </a:pPr>
                      <a:r>
                        <a:rPr lang="en-US" sz="1400" b="1" dirty="0" smtClean="0">
                          <a:solidFill>
                            <a:srgbClr val="000000"/>
                          </a:solidFill>
                          <a:effectLst/>
                          <a:latin typeface="Calibri"/>
                          <a:ea typeface="Times New Roman"/>
                          <a:cs typeface="+mj-cs"/>
                        </a:rPr>
                        <a:t>     </a:t>
                      </a:r>
                      <a:r>
                        <a:rPr kumimoji="0" lang="ar-SA" sz="1400" b="0" i="0" u="none" strike="noStrike" kern="1200" cap="none" spc="0" normalizeH="0" baseline="0" noProof="0" dirty="0" smtClean="0">
                          <a:ln>
                            <a:noFill/>
                          </a:ln>
                          <a:solidFill>
                            <a:prstClr val="black"/>
                          </a:solidFill>
                          <a:effectLst/>
                          <a:uLnTx/>
                          <a:uFillTx/>
                          <a:latin typeface="+mn-lt"/>
                          <a:ea typeface="Times New Roman"/>
                          <a:cs typeface="Times New Roman"/>
                        </a:rPr>
                        <a:t>**</a:t>
                      </a:r>
                      <a:r>
                        <a:rPr lang="en-US" sz="1400" b="1" dirty="0" smtClean="0">
                          <a:solidFill>
                            <a:srgbClr val="000000"/>
                          </a:solidFill>
                          <a:effectLst/>
                          <a:latin typeface="Calibri"/>
                          <a:ea typeface="Times New Roman"/>
                          <a:cs typeface="+mj-cs"/>
                        </a:rPr>
                        <a:t> 0/202</a:t>
                      </a:r>
                      <a:r>
                        <a:rPr lang="fa-IR" sz="1400" b="1" dirty="0" smtClean="0">
                          <a:solidFill>
                            <a:srgbClr val="000000"/>
                          </a:solidFill>
                          <a:effectLst/>
                          <a:latin typeface="Calibri"/>
                          <a:ea typeface="Times New Roman"/>
                          <a:cs typeface="+mj-cs"/>
                        </a:rPr>
                        <a:t>  </a:t>
                      </a:r>
                      <a:r>
                        <a:rPr lang="en-US" sz="1400" b="1" dirty="0" smtClean="0">
                          <a:solidFill>
                            <a:srgbClr val="000000"/>
                          </a:solidFill>
                          <a:effectLst/>
                          <a:latin typeface="Calibri"/>
                          <a:ea typeface="Times New Roman"/>
                          <a:cs typeface="+mj-cs"/>
                        </a:rPr>
                        <a:t>    </a:t>
                      </a:r>
                      <a:r>
                        <a:rPr lang="fa-IR" sz="1400" b="1" dirty="0" smtClean="0">
                          <a:solidFill>
                            <a:srgbClr val="000000"/>
                          </a:solidFill>
                          <a:effectLst/>
                          <a:latin typeface="Calibri"/>
                          <a:ea typeface="Times New Roman"/>
                          <a:cs typeface="+mj-cs"/>
                        </a:rPr>
                        <a:t>   </a:t>
                      </a:r>
                      <a:r>
                        <a:rPr lang="en-US" sz="1400" b="1" dirty="0" smtClean="0">
                          <a:solidFill>
                            <a:srgbClr val="000000"/>
                          </a:solidFill>
                          <a:effectLst/>
                          <a:latin typeface="Calibri"/>
                          <a:ea typeface="Times New Roman"/>
                          <a:cs typeface="+mj-cs"/>
                        </a:rPr>
                        <a:t>  0/071               1</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solidFill>
                      <a:srgbClr val="C0C0C0"/>
                    </a:solidFill>
                  </a:tcPr>
                </a:tc>
                <a:tc>
                  <a:txBody>
                    <a:bodyPr/>
                    <a:lstStyle/>
                    <a:p>
                      <a:pPr marL="0" marR="0" algn="r" rtl="0">
                        <a:lnSpc>
                          <a:spcPct val="115000"/>
                        </a:lnSpc>
                        <a:spcBef>
                          <a:spcPts val="0"/>
                        </a:spcBef>
                        <a:spcAft>
                          <a:spcPts val="0"/>
                        </a:spcAft>
                      </a:pPr>
                      <a:r>
                        <a:rPr kumimoji="0" lang="ar-SA" sz="1400" b="0" i="0" u="none" strike="noStrike" kern="1200" cap="none" spc="0" normalizeH="0" baseline="0" noProof="0" dirty="0" smtClean="0">
                          <a:ln>
                            <a:noFill/>
                          </a:ln>
                          <a:solidFill>
                            <a:prstClr val="black"/>
                          </a:solidFill>
                          <a:effectLst/>
                          <a:uLnTx/>
                          <a:uFillTx/>
                          <a:latin typeface="+mn-lt"/>
                          <a:ea typeface="Times New Roman"/>
                          <a:cs typeface="Times New Roman"/>
                        </a:rPr>
                        <a:t>**</a:t>
                      </a:r>
                      <a:r>
                        <a:rPr lang="en-US" sz="1400" b="1" dirty="0" smtClean="0">
                          <a:solidFill>
                            <a:srgbClr val="000000"/>
                          </a:solidFill>
                          <a:effectLst/>
                          <a:latin typeface="Calibri"/>
                          <a:ea typeface="Times New Roman"/>
                          <a:cs typeface="+mj-cs"/>
                        </a:rPr>
                        <a:t>0/661</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solidFill>
                      <a:srgbClr val="C0C0C0"/>
                    </a:solidFill>
                  </a:tcPr>
                </a:tc>
                <a:tc>
                  <a:txBody>
                    <a:bodyPr/>
                    <a:lstStyle/>
                    <a:p>
                      <a:pPr marL="0" marR="0" algn="r" rtl="0">
                        <a:lnSpc>
                          <a:spcPct val="115000"/>
                        </a:lnSpc>
                        <a:spcBef>
                          <a:spcPts val="0"/>
                        </a:spcBef>
                        <a:spcAft>
                          <a:spcPts val="0"/>
                        </a:spcAft>
                      </a:pPr>
                      <a:r>
                        <a:rPr kumimoji="0" lang="ar-SA" sz="1400" b="0" i="0" u="none" strike="noStrike" kern="1200" cap="none" spc="0" normalizeH="0" baseline="0" noProof="0" dirty="0" smtClean="0">
                          <a:ln>
                            <a:noFill/>
                          </a:ln>
                          <a:solidFill>
                            <a:prstClr val="black"/>
                          </a:solidFill>
                          <a:effectLst/>
                          <a:uLnTx/>
                          <a:uFillTx/>
                          <a:latin typeface="+mn-lt"/>
                          <a:ea typeface="Times New Roman"/>
                          <a:cs typeface="Times New Roman"/>
                        </a:rPr>
                        <a:t>**</a:t>
                      </a:r>
                      <a:r>
                        <a:rPr lang="en-US" sz="1400" b="1" dirty="0" smtClean="0">
                          <a:solidFill>
                            <a:srgbClr val="000000"/>
                          </a:solidFill>
                          <a:effectLst/>
                          <a:latin typeface="Calibri"/>
                          <a:ea typeface="Times New Roman"/>
                          <a:cs typeface="+mj-cs"/>
                        </a:rPr>
                        <a:t>0/228</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solidFill>
                      <a:srgbClr val="C0C0C0"/>
                    </a:solidFill>
                  </a:tcPr>
                </a:tc>
                <a:tc>
                  <a:txBody>
                    <a:bodyPr/>
                    <a:lstStyle/>
                    <a:p>
                      <a:pPr marL="0" marR="0" algn="r" rtl="0">
                        <a:lnSpc>
                          <a:spcPct val="115000"/>
                        </a:lnSpc>
                        <a:spcBef>
                          <a:spcPts val="0"/>
                        </a:spcBef>
                        <a:spcAft>
                          <a:spcPts val="0"/>
                        </a:spcAft>
                      </a:pPr>
                      <a:r>
                        <a:rPr lang="en-US" sz="1400" b="1" dirty="0" smtClean="0">
                          <a:solidFill>
                            <a:srgbClr val="000000"/>
                          </a:solidFill>
                          <a:effectLst/>
                          <a:latin typeface="Calibri"/>
                          <a:ea typeface="Times New Roman"/>
                          <a:cs typeface="+mj-cs"/>
                        </a:rPr>
                        <a:t>-0/078</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solidFill>
                      <a:srgbClr val="C0C0C0"/>
                    </a:solidFill>
                  </a:tcPr>
                </a:tc>
                <a:tc>
                  <a:txBody>
                    <a:bodyPr/>
                    <a:lstStyle/>
                    <a:p>
                      <a:pPr marL="0" marR="0" algn="r" rtl="0">
                        <a:lnSpc>
                          <a:spcPct val="115000"/>
                        </a:lnSpc>
                        <a:spcBef>
                          <a:spcPts val="0"/>
                        </a:spcBef>
                        <a:spcAft>
                          <a:spcPts val="0"/>
                        </a:spcAft>
                      </a:pPr>
                      <a:r>
                        <a:rPr lang="en-US" sz="1400" b="1">
                          <a:solidFill>
                            <a:srgbClr val="000000"/>
                          </a:solidFill>
                          <a:effectLst/>
                          <a:latin typeface="Calibri"/>
                          <a:ea typeface="Times New Roman"/>
                          <a:cs typeface="+mj-cs"/>
                        </a:rPr>
                        <a:t>0/12</a:t>
                      </a:r>
                      <a:endParaRPr lang="en-US" sz="1400">
                        <a:solidFill>
                          <a:srgbClr val="000000"/>
                        </a:solidFill>
                        <a:effectLst/>
                        <a:latin typeface="Calibri"/>
                        <a:ea typeface="Times New Roman"/>
                        <a:cs typeface="+mj-cs"/>
                      </a:endParaRPr>
                    </a:p>
                  </a:txBody>
                  <a:tcPr marL="68580" marR="68580" marT="0" marB="0">
                    <a:lnL>
                      <a:noFill/>
                    </a:lnL>
                    <a:lnR>
                      <a:noFill/>
                    </a:lnR>
                    <a:lnT>
                      <a:noFill/>
                    </a:lnT>
                    <a:lnB>
                      <a:noFill/>
                    </a:lnB>
                    <a:solidFill>
                      <a:srgbClr val="C0C0C0"/>
                    </a:solidFill>
                  </a:tcPr>
                </a:tc>
                <a:tc>
                  <a:txBody>
                    <a:bodyPr/>
                    <a:lstStyle/>
                    <a:p>
                      <a:pPr marL="0" marR="0" algn="ctr" rtl="1">
                        <a:lnSpc>
                          <a:spcPct val="115000"/>
                        </a:lnSpc>
                        <a:spcBef>
                          <a:spcPts val="0"/>
                        </a:spcBef>
                        <a:spcAft>
                          <a:spcPts val="0"/>
                        </a:spcAft>
                      </a:pPr>
                      <a:r>
                        <a:rPr lang="en-US" sz="1400" b="1">
                          <a:solidFill>
                            <a:srgbClr val="000000"/>
                          </a:solidFill>
                          <a:effectLst/>
                          <a:latin typeface="Calibri"/>
                          <a:ea typeface="Times New Roman"/>
                          <a:cs typeface="+mj-cs"/>
                        </a:rPr>
                        <a:t>CONS</a:t>
                      </a:r>
                      <a:endParaRPr lang="en-US" sz="1400">
                        <a:solidFill>
                          <a:srgbClr val="000000"/>
                        </a:solidFill>
                        <a:effectLst/>
                        <a:latin typeface="Calibri"/>
                        <a:ea typeface="Times New Roman"/>
                        <a:cs typeface="+mj-cs"/>
                      </a:endParaRPr>
                    </a:p>
                  </a:txBody>
                  <a:tcPr marL="68580" marR="68580" marT="0" marB="0">
                    <a:lnL>
                      <a:noFill/>
                    </a:lnL>
                    <a:lnR>
                      <a:noFill/>
                    </a:lnR>
                    <a:lnT>
                      <a:noFill/>
                    </a:lnT>
                    <a:lnB>
                      <a:noFill/>
                    </a:lnB>
                    <a:solidFill>
                      <a:srgbClr val="C0C0C0"/>
                    </a:solidFill>
                  </a:tcPr>
                </a:tc>
              </a:tr>
              <a:tr h="0">
                <a:tc>
                  <a:txBody>
                    <a:bodyPr/>
                    <a:lstStyle/>
                    <a:p>
                      <a:pPr marL="0" marR="0" algn="l" rtl="0">
                        <a:lnSpc>
                          <a:spcPct val="115000"/>
                        </a:lnSpc>
                        <a:spcBef>
                          <a:spcPts val="0"/>
                        </a:spcBef>
                        <a:spcAft>
                          <a:spcPts val="0"/>
                        </a:spcAft>
                        <a:tabLst>
                          <a:tab pos="890270" algn="ctr"/>
                          <a:tab pos="1780540" algn="r"/>
                        </a:tabLst>
                      </a:pPr>
                      <a:r>
                        <a:rPr lang="fa-IR" sz="1400" b="1" dirty="0">
                          <a:solidFill>
                            <a:srgbClr val="000000"/>
                          </a:solidFill>
                          <a:effectLst/>
                          <a:latin typeface="Calibri"/>
                          <a:ea typeface="Times New Roman"/>
                          <a:cs typeface="+mj-cs"/>
                        </a:rPr>
                        <a:t>	  </a:t>
                      </a:r>
                      <a:r>
                        <a:rPr lang="en-US" sz="1400" b="1" dirty="0" smtClean="0">
                          <a:solidFill>
                            <a:srgbClr val="000000"/>
                          </a:solidFill>
                          <a:effectLst/>
                          <a:latin typeface="Calibri"/>
                          <a:ea typeface="Times New Roman"/>
                          <a:cs typeface="+mj-cs"/>
                        </a:rPr>
                        <a:t>   </a:t>
                      </a:r>
                      <a:r>
                        <a:rPr lang="fa-IR" sz="1400" b="1" dirty="0" smtClean="0">
                          <a:solidFill>
                            <a:srgbClr val="000000"/>
                          </a:solidFill>
                          <a:effectLst/>
                          <a:latin typeface="Calibri"/>
                          <a:ea typeface="Times New Roman"/>
                          <a:cs typeface="+mj-cs"/>
                        </a:rPr>
                        <a:t>    </a:t>
                      </a:r>
                      <a:r>
                        <a:rPr lang="en-US" sz="1400" b="1" dirty="0" smtClean="0">
                          <a:solidFill>
                            <a:srgbClr val="000000"/>
                          </a:solidFill>
                          <a:effectLst/>
                          <a:latin typeface="Calibri"/>
                          <a:ea typeface="Times New Roman"/>
                          <a:cs typeface="+mj-cs"/>
                        </a:rPr>
                        <a:t>2/26</a:t>
                      </a:r>
                      <a:r>
                        <a:rPr lang="fa-IR" sz="1400" b="1" dirty="0" smtClean="0">
                          <a:solidFill>
                            <a:srgbClr val="000000"/>
                          </a:solidFill>
                          <a:effectLst/>
                          <a:latin typeface="Calibri"/>
                          <a:ea typeface="Times New Roman"/>
                          <a:cs typeface="+mj-cs"/>
                        </a:rPr>
                        <a:t> </a:t>
                      </a:r>
                      <a:r>
                        <a:rPr lang="en-US" sz="1400" b="1" dirty="0" smtClean="0">
                          <a:solidFill>
                            <a:srgbClr val="000000"/>
                          </a:solidFill>
                          <a:effectLst/>
                          <a:latin typeface="Calibri"/>
                          <a:ea typeface="Times New Roman"/>
                          <a:cs typeface="+mj-cs"/>
                        </a:rPr>
                        <a:t>    </a:t>
                      </a:r>
                      <a:r>
                        <a:rPr lang="fa-IR" sz="1400" b="1" dirty="0" smtClean="0">
                          <a:solidFill>
                            <a:srgbClr val="000000"/>
                          </a:solidFill>
                          <a:effectLst/>
                          <a:latin typeface="Calibri"/>
                          <a:ea typeface="Times New Roman"/>
                          <a:cs typeface="+mj-cs"/>
                        </a:rPr>
                        <a:t> </a:t>
                      </a:r>
                      <a:r>
                        <a:rPr lang="en-US" sz="1400" b="1" dirty="0" smtClean="0">
                          <a:solidFill>
                            <a:srgbClr val="000000"/>
                          </a:solidFill>
                          <a:effectLst/>
                          <a:latin typeface="Calibri"/>
                          <a:ea typeface="Times New Roman"/>
                          <a:cs typeface="+mj-cs"/>
                        </a:rPr>
                        <a:t> </a:t>
                      </a:r>
                      <a:r>
                        <a:rPr lang="fa-IR" sz="1400" b="1" dirty="0" smtClean="0">
                          <a:solidFill>
                            <a:srgbClr val="000000"/>
                          </a:solidFill>
                          <a:effectLst/>
                          <a:latin typeface="Calibri"/>
                          <a:ea typeface="Times New Roman"/>
                          <a:cs typeface="+mj-cs"/>
                        </a:rPr>
                        <a:t>       </a:t>
                      </a:r>
                      <a:r>
                        <a:rPr lang="en-US" sz="1400" b="1" dirty="0">
                          <a:solidFill>
                            <a:srgbClr val="000000"/>
                          </a:solidFill>
                          <a:effectLst/>
                          <a:latin typeface="Calibri"/>
                          <a:ea typeface="Times New Roman"/>
                          <a:cs typeface="+mj-cs"/>
                        </a:rPr>
                        <a:t>3/58  </a:t>
                      </a:r>
                      <a:r>
                        <a:rPr lang="fa-IR" sz="1400" b="1" dirty="0" smtClean="0">
                          <a:solidFill>
                            <a:srgbClr val="000000"/>
                          </a:solidFill>
                          <a:effectLst/>
                          <a:latin typeface="Calibri"/>
                          <a:ea typeface="Times New Roman"/>
                          <a:cs typeface="+mj-cs"/>
                        </a:rPr>
                        <a:t>         </a:t>
                      </a:r>
                      <a:r>
                        <a:rPr lang="en-US" sz="1400" b="1" dirty="0" smtClean="0">
                          <a:solidFill>
                            <a:srgbClr val="000000"/>
                          </a:solidFill>
                          <a:effectLst/>
                          <a:latin typeface="Calibri"/>
                          <a:ea typeface="Times New Roman"/>
                          <a:cs typeface="+mj-cs"/>
                        </a:rPr>
                        <a:t>2/11</a:t>
                      </a:r>
                      <a:r>
                        <a:rPr lang="fa-IR" sz="1400" b="1" dirty="0">
                          <a:solidFill>
                            <a:srgbClr val="000000"/>
                          </a:solidFill>
                          <a:effectLst/>
                          <a:latin typeface="Calibri"/>
                          <a:ea typeface="Times New Roman"/>
                          <a:cs typeface="+mj-cs"/>
                        </a:rPr>
                        <a:t>	</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tcPr>
                </a:tc>
                <a:tc>
                  <a:txBody>
                    <a:bodyPr/>
                    <a:lstStyle/>
                    <a:p>
                      <a:pPr marL="0" marR="0" algn="r" rtl="0">
                        <a:lnSpc>
                          <a:spcPct val="115000"/>
                        </a:lnSpc>
                        <a:spcBef>
                          <a:spcPts val="0"/>
                        </a:spcBef>
                        <a:spcAft>
                          <a:spcPts val="0"/>
                        </a:spcAft>
                      </a:pPr>
                      <a:r>
                        <a:rPr lang="en-US" sz="1400" b="1">
                          <a:solidFill>
                            <a:srgbClr val="000000"/>
                          </a:solidFill>
                          <a:effectLst/>
                          <a:latin typeface="Calibri"/>
                          <a:ea typeface="Times New Roman"/>
                          <a:cs typeface="+mj-cs"/>
                        </a:rPr>
                        <a:t>3/03</a:t>
                      </a:r>
                      <a:endParaRPr lang="en-US" sz="1400">
                        <a:solidFill>
                          <a:srgbClr val="000000"/>
                        </a:solidFill>
                        <a:effectLst/>
                        <a:latin typeface="Calibri"/>
                        <a:ea typeface="Times New Roman"/>
                        <a:cs typeface="+mj-cs"/>
                      </a:endParaRPr>
                    </a:p>
                  </a:txBody>
                  <a:tcPr marL="68580" marR="68580" marT="0" marB="0">
                    <a:lnL>
                      <a:noFill/>
                    </a:lnL>
                    <a:lnR>
                      <a:noFill/>
                    </a:lnR>
                    <a:lnT>
                      <a:noFill/>
                    </a:lnT>
                    <a:lnB>
                      <a:noFill/>
                    </a:lnB>
                  </a:tcPr>
                </a:tc>
                <a:tc>
                  <a:txBody>
                    <a:bodyPr/>
                    <a:lstStyle/>
                    <a:p>
                      <a:pPr marL="0" marR="0" algn="r" rtl="0">
                        <a:lnSpc>
                          <a:spcPct val="115000"/>
                        </a:lnSpc>
                        <a:spcBef>
                          <a:spcPts val="0"/>
                        </a:spcBef>
                        <a:spcAft>
                          <a:spcPts val="0"/>
                        </a:spcAft>
                      </a:pPr>
                      <a:r>
                        <a:rPr lang="en-US" sz="1400" b="1">
                          <a:solidFill>
                            <a:srgbClr val="000000"/>
                          </a:solidFill>
                          <a:effectLst/>
                          <a:latin typeface="Calibri"/>
                          <a:ea typeface="Times New Roman"/>
                          <a:cs typeface="+mj-cs"/>
                        </a:rPr>
                        <a:t>3/508</a:t>
                      </a:r>
                      <a:endParaRPr lang="en-US" sz="1400">
                        <a:solidFill>
                          <a:srgbClr val="000000"/>
                        </a:solidFill>
                        <a:effectLst/>
                        <a:latin typeface="Calibri"/>
                        <a:ea typeface="Times New Roman"/>
                        <a:cs typeface="+mj-cs"/>
                      </a:endParaRPr>
                    </a:p>
                  </a:txBody>
                  <a:tcPr marL="68580" marR="68580" marT="0" marB="0">
                    <a:lnL>
                      <a:noFill/>
                    </a:lnL>
                    <a:lnR>
                      <a:noFill/>
                    </a:lnR>
                    <a:lnT>
                      <a:noFill/>
                    </a:lnT>
                    <a:lnB>
                      <a:noFill/>
                    </a:lnB>
                  </a:tcPr>
                </a:tc>
                <a:tc>
                  <a:txBody>
                    <a:bodyPr/>
                    <a:lstStyle/>
                    <a:p>
                      <a:pPr marL="0" marR="0" algn="r" rtl="0">
                        <a:lnSpc>
                          <a:spcPct val="115000"/>
                        </a:lnSpc>
                        <a:spcBef>
                          <a:spcPts val="0"/>
                        </a:spcBef>
                        <a:spcAft>
                          <a:spcPts val="0"/>
                        </a:spcAft>
                      </a:pPr>
                      <a:r>
                        <a:rPr lang="en-US" sz="1400" b="1" dirty="0" smtClean="0">
                          <a:solidFill>
                            <a:srgbClr val="000000"/>
                          </a:solidFill>
                          <a:effectLst/>
                          <a:latin typeface="Calibri"/>
                          <a:ea typeface="Times New Roman"/>
                          <a:cs typeface="+mj-cs"/>
                        </a:rPr>
                        <a:t>2/35</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tcPr>
                </a:tc>
                <a:tc>
                  <a:txBody>
                    <a:bodyPr/>
                    <a:lstStyle/>
                    <a:p>
                      <a:pPr marL="0" marR="0" algn="r" rtl="0">
                        <a:lnSpc>
                          <a:spcPct val="115000"/>
                        </a:lnSpc>
                        <a:spcBef>
                          <a:spcPts val="0"/>
                        </a:spcBef>
                        <a:spcAft>
                          <a:spcPts val="0"/>
                        </a:spcAft>
                      </a:pPr>
                      <a:r>
                        <a:rPr lang="en-US" sz="1400" b="1" dirty="0">
                          <a:solidFill>
                            <a:srgbClr val="000000"/>
                          </a:solidFill>
                          <a:effectLst/>
                          <a:latin typeface="Calibri"/>
                          <a:ea typeface="Times New Roman"/>
                          <a:cs typeface="+mj-cs"/>
                        </a:rPr>
                        <a:t>2/33</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tcPr>
                </a:tc>
                <a:tc>
                  <a:txBody>
                    <a:bodyPr/>
                    <a:lstStyle/>
                    <a:p>
                      <a:pPr marL="0" marR="0" algn="ctr" rtl="1">
                        <a:lnSpc>
                          <a:spcPct val="115000"/>
                        </a:lnSpc>
                        <a:spcBef>
                          <a:spcPts val="0"/>
                        </a:spcBef>
                        <a:spcAft>
                          <a:spcPts val="0"/>
                        </a:spcAft>
                      </a:pPr>
                      <a:r>
                        <a:rPr lang="en-US" sz="1400" b="1" dirty="0">
                          <a:solidFill>
                            <a:srgbClr val="000000"/>
                          </a:solidFill>
                          <a:effectLst/>
                          <a:latin typeface="Calibri"/>
                          <a:ea typeface="Times New Roman"/>
                          <a:cs typeface="+mj-cs"/>
                        </a:rPr>
                        <a:t>Min</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a:noFill/>
                    </a:lnB>
                  </a:tcPr>
                </a:tc>
              </a:tr>
              <a:tr h="0">
                <a:tc>
                  <a:txBody>
                    <a:bodyPr/>
                    <a:lstStyle/>
                    <a:p>
                      <a:pPr marL="0" marR="0" algn="l" rtl="0">
                        <a:lnSpc>
                          <a:spcPct val="115000"/>
                        </a:lnSpc>
                        <a:spcBef>
                          <a:spcPts val="0"/>
                        </a:spcBef>
                        <a:spcAft>
                          <a:spcPts val="0"/>
                        </a:spcAft>
                      </a:pPr>
                      <a:r>
                        <a:rPr lang="fa-IR" sz="1400" b="1" dirty="0" smtClean="0">
                          <a:solidFill>
                            <a:srgbClr val="000000"/>
                          </a:solidFill>
                          <a:effectLst/>
                          <a:latin typeface="Calibri"/>
                          <a:ea typeface="Times New Roman"/>
                          <a:cs typeface="+mj-cs"/>
                        </a:rPr>
                        <a:t> </a:t>
                      </a:r>
                      <a:r>
                        <a:rPr lang="en-US" sz="1400" b="1" dirty="0" smtClean="0">
                          <a:solidFill>
                            <a:srgbClr val="000000"/>
                          </a:solidFill>
                          <a:effectLst/>
                          <a:latin typeface="Calibri"/>
                          <a:ea typeface="Times New Roman"/>
                          <a:cs typeface="+mj-cs"/>
                        </a:rPr>
                        <a:t>   </a:t>
                      </a:r>
                      <a:r>
                        <a:rPr lang="fa-IR" sz="1400" b="1" dirty="0" smtClean="0">
                          <a:solidFill>
                            <a:srgbClr val="000000"/>
                          </a:solidFill>
                          <a:effectLst/>
                          <a:latin typeface="Calibri"/>
                          <a:ea typeface="Times New Roman"/>
                          <a:cs typeface="+mj-cs"/>
                        </a:rPr>
                        <a:t>      </a:t>
                      </a:r>
                      <a:r>
                        <a:rPr lang="en-US" sz="1400" b="1" dirty="0">
                          <a:solidFill>
                            <a:srgbClr val="000000"/>
                          </a:solidFill>
                          <a:effectLst/>
                          <a:latin typeface="Calibri"/>
                          <a:ea typeface="Times New Roman"/>
                          <a:cs typeface="+mj-cs"/>
                        </a:rPr>
                        <a:t>0/95</a:t>
                      </a:r>
                      <a:r>
                        <a:rPr lang="fa-IR" sz="1400" b="1" dirty="0">
                          <a:solidFill>
                            <a:srgbClr val="000000"/>
                          </a:solidFill>
                          <a:effectLst/>
                          <a:latin typeface="Calibri"/>
                          <a:ea typeface="Times New Roman"/>
                          <a:cs typeface="+mj-cs"/>
                        </a:rPr>
                        <a:t>  </a:t>
                      </a:r>
                      <a:r>
                        <a:rPr lang="en-US" sz="1400" b="1" dirty="0" smtClean="0">
                          <a:solidFill>
                            <a:srgbClr val="000000"/>
                          </a:solidFill>
                          <a:effectLst/>
                          <a:latin typeface="Calibri"/>
                          <a:ea typeface="Times New Roman"/>
                          <a:cs typeface="+mj-cs"/>
                        </a:rPr>
                        <a:t> </a:t>
                      </a:r>
                      <a:r>
                        <a:rPr lang="fa-IR" sz="1400" b="1" dirty="0" smtClean="0">
                          <a:solidFill>
                            <a:srgbClr val="000000"/>
                          </a:solidFill>
                          <a:effectLst/>
                          <a:latin typeface="Calibri"/>
                          <a:ea typeface="Times New Roman"/>
                          <a:cs typeface="+mj-cs"/>
                        </a:rPr>
                        <a:t> </a:t>
                      </a:r>
                      <a:r>
                        <a:rPr lang="en-US" sz="1400" b="1" dirty="0" smtClean="0">
                          <a:solidFill>
                            <a:srgbClr val="000000"/>
                          </a:solidFill>
                          <a:effectLst/>
                          <a:latin typeface="Calibri"/>
                          <a:ea typeface="Times New Roman"/>
                          <a:cs typeface="+mj-cs"/>
                        </a:rPr>
                        <a:t> </a:t>
                      </a:r>
                      <a:r>
                        <a:rPr lang="fa-IR" sz="1400" b="1" dirty="0" smtClean="0">
                          <a:solidFill>
                            <a:srgbClr val="000000"/>
                          </a:solidFill>
                          <a:effectLst/>
                          <a:latin typeface="Calibri"/>
                          <a:ea typeface="Times New Roman"/>
                          <a:cs typeface="+mj-cs"/>
                        </a:rPr>
                        <a:t>       </a:t>
                      </a:r>
                      <a:r>
                        <a:rPr lang="en-US" sz="1400" b="1" dirty="0">
                          <a:solidFill>
                            <a:srgbClr val="000000"/>
                          </a:solidFill>
                          <a:effectLst/>
                          <a:latin typeface="Calibri"/>
                          <a:ea typeface="Times New Roman"/>
                          <a:cs typeface="+mj-cs"/>
                        </a:rPr>
                        <a:t>1/04</a:t>
                      </a:r>
                      <a:r>
                        <a:rPr lang="fa-IR" sz="1400" b="1" dirty="0">
                          <a:solidFill>
                            <a:srgbClr val="000000"/>
                          </a:solidFill>
                          <a:effectLst/>
                          <a:latin typeface="Calibri"/>
                          <a:ea typeface="Times New Roman"/>
                          <a:cs typeface="+mj-cs"/>
                        </a:rPr>
                        <a:t>            </a:t>
                      </a:r>
                      <a:r>
                        <a:rPr lang="en-US" sz="1400" b="1" dirty="0">
                          <a:solidFill>
                            <a:srgbClr val="000000"/>
                          </a:solidFill>
                          <a:effectLst/>
                          <a:latin typeface="Calibri"/>
                          <a:ea typeface="Times New Roman"/>
                          <a:cs typeface="+mj-cs"/>
                        </a:rPr>
                        <a:t>0/95</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C0C0C0"/>
                    </a:solidFill>
                  </a:tcPr>
                </a:tc>
                <a:tc>
                  <a:txBody>
                    <a:bodyPr/>
                    <a:lstStyle/>
                    <a:p>
                      <a:pPr marL="0" marR="0" algn="r" rtl="1">
                        <a:lnSpc>
                          <a:spcPct val="115000"/>
                        </a:lnSpc>
                        <a:spcBef>
                          <a:spcPts val="0"/>
                        </a:spcBef>
                        <a:spcAft>
                          <a:spcPts val="0"/>
                        </a:spcAft>
                      </a:pPr>
                      <a:r>
                        <a:rPr lang="en-US" sz="1400" b="1" dirty="0">
                          <a:solidFill>
                            <a:srgbClr val="000000"/>
                          </a:solidFill>
                          <a:effectLst/>
                          <a:latin typeface="Calibri"/>
                          <a:ea typeface="Times New Roman"/>
                          <a:cs typeface="+mj-cs"/>
                        </a:rPr>
                        <a:t>0/84</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C0C0C0"/>
                    </a:solidFill>
                  </a:tcPr>
                </a:tc>
                <a:tc>
                  <a:txBody>
                    <a:bodyPr/>
                    <a:lstStyle/>
                    <a:p>
                      <a:pPr marL="0" marR="0" algn="r" rtl="0">
                        <a:lnSpc>
                          <a:spcPct val="115000"/>
                        </a:lnSpc>
                        <a:spcBef>
                          <a:spcPts val="0"/>
                        </a:spcBef>
                        <a:spcAft>
                          <a:spcPts val="0"/>
                        </a:spcAft>
                      </a:pPr>
                      <a:r>
                        <a:rPr lang="en-US" sz="1400" b="1">
                          <a:solidFill>
                            <a:srgbClr val="000000"/>
                          </a:solidFill>
                          <a:effectLst/>
                          <a:latin typeface="Calibri"/>
                          <a:ea typeface="Times New Roman"/>
                          <a:cs typeface="+mj-cs"/>
                        </a:rPr>
                        <a:t>0/62</a:t>
                      </a:r>
                      <a:endParaRPr lang="en-US" sz="1400">
                        <a:solidFill>
                          <a:srgbClr val="000000"/>
                        </a:solidFill>
                        <a:effectLst/>
                        <a:latin typeface="Calibri"/>
                        <a:ea typeface="Times New Roman"/>
                        <a:cs typeface="+mj-cs"/>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C0C0C0"/>
                    </a:solidFill>
                  </a:tcPr>
                </a:tc>
                <a:tc>
                  <a:txBody>
                    <a:bodyPr/>
                    <a:lstStyle/>
                    <a:p>
                      <a:pPr marL="0" marR="0" algn="r" rtl="0">
                        <a:lnSpc>
                          <a:spcPct val="115000"/>
                        </a:lnSpc>
                        <a:spcBef>
                          <a:spcPts val="0"/>
                        </a:spcBef>
                        <a:spcAft>
                          <a:spcPts val="0"/>
                        </a:spcAft>
                      </a:pPr>
                      <a:r>
                        <a:rPr lang="en-US" sz="1400" b="1">
                          <a:solidFill>
                            <a:srgbClr val="000000"/>
                          </a:solidFill>
                          <a:effectLst/>
                          <a:latin typeface="Calibri"/>
                          <a:ea typeface="Times New Roman"/>
                          <a:cs typeface="+mj-cs"/>
                        </a:rPr>
                        <a:t>4928/8</a:t>
                      </a:r>
                      <a:endParaRPr lang="en-US" sz="1400">
                        <a:solidFill>
                          <a:srgbClr val="000000"/>
                        </a:solidFill>
                        <a:effectLst/>
                        <a:latin typeface="Calibri"/>
                        <a:ea typeface="Times New Roman"/>
                        <a:cs typeface="+mj-cs"/>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C0C0C0"/>
                    </a:solidFill>
                  </a:tcPr>
                </a:tc>
                <a:tc>
                  <a:txBody>
                    <a:bodyPr/>
                    <a:lstStyle/>
                    <a:p>
                      <a:pPr marL="0" marR="0" algn="r" rtl="0">
                        <a:lnSpc>
                          <a:spcPct val="115000"/>
                        </a:lnSpc>
                        <a:spcBef>
                          <a:spcPts val="0"/>
                        </a:spcBef>
                        <a:spcAft>
                          <a:spcPts val="0"/>
                        </a:spcAft>
                      </a:pPr>
                      <a:r>
                        <a:rPr lang="en-US" sz="1400" b="1" dirty="0">
                          <a:solidFill>
                            <a:srgbClr val="000000"/>
                          </a:solidFill>
                          <a:effectLst/>
                          <a:latin typeface="Calibri"/>
                          <a:ea typeface="Times New Roman"/>
                          <a:cs typeface="+mj-cs"/>
                        </a:rPr>
                        <a:t>1/24</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C0C0C0"/>
                    </a:solidFill>
                  </a:tcPr>
                </a:tc>
                <a:tc>
                  <a:txBody>
                    <a:bodyPr/>
                    <a:lstStyle/>
                    <a:p>
                      <a:pPr marL="0" marR="0" algn="ctr" rtl="1">
                        <a:lnSpc>
                          <a:spcPct val="115000"/>
                        </a:lnSpc>
                        <a:spcBef>
                          <a:spcPts val="0"/>
                        </a:spcBef>
                        <a:spcAft>
                          <a:spcPts val="0"/>
                        </a:spcAft>
                      </a:pPr>
                      <a:r>
                        <a:rPr lang="en-US" sz="1400" b="1" dirty="0">
                          <a:solidFill>
                            <a:srgbClr val="000000"/>
                          </a:solidFill>
                          <a:effectLst/>
                          <a:latin typeface="Calibri"/>
                          <a:ea typeface="Times New Roman"/>
                          <a:cs typeface="+mj-cs"/>
                        </a:rPr>
                        <a:t>SD</a:t>
                      </a:r>
                      <a:endParaRPr lang="en-US" sz="1400" dirty="0">
                        <a:solidFill>
                          <a:srgbClr val="000000"/>
                        </a:solidFill>
                        <a:effectLst/>
                        <a:latin typeface="Calibri"/>
                        <a:ea typeface="Times New Roman"/>
                        <a:cs typeface="+mj-cs"/>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C0C0C0"/>
                    </a:solidFill>
                  </a:tcPr>
                </a:tc>
              </a:tr>
            </a:tbl>
          </a:graphicData>
        </a:graphic>
      </p:graphicFrame>
      <p:sp>
        <p:nvSpPr>
          <p:cNvPr id="5" name="Rectangle 1"/>
          <p:cNvSpPr>
            <a:spLocks noChangeArrowheads="1"/>
          </p:cNvSpPr>
          <p:nvPr/>
        </p:nvSpPr>
        <p:spPr bwMode="auto">
          <a:xfrm>
            <a:off x="2895600" y="1752600"/>
            <a:ext cx="368780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890588" algn="ctr"/>
                <a:tab pos="1781175" algn="r"/>
              </a:tabLst>
            </a:pPr>
            <a:r>
              <a:rPr kumimoji="0" lang="en-US"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Correlations for the TTM  constructs</a:t>
            </a:r>
            <a:r>
              <a:rPr kumimoji="0" lang="en-US" b="1" i="0" u="none" strike="noStrike" cap="none" normalizeH="0" baseline="0" dirty="0" smtClean="0">
                <a:ln>
                  <a:noFill/>
                </a:ln>
                <a:solidFill>
                  <a:schemeClr val="tx1"/>
                </a:solidFill>
                <a:effectLst/>
                <a:latin typeface="Arial" pitchFamily="34" charset="0"/>
                <a:cs typeface="Arial" pitchFamily="34" charset="0"/>
              </a:rPr>
              <a:t> </a:t>
            </a:r>
          </a:p>
        </p:txBody>
      </p:sp>
    </p:spTree>
    <p:extLst>
      <p:ext uri="{BB962C8B-B14F-4D97-AF65-F5344CB8AC3E}">
        <p14:creationId xmlns:p14="http://schemas.microsoft.com/office/powerpoint/2010/main" val="33382143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flipV="1">
            <a:off x="0" y="6400800"/>
            <a:ext cx="8991600" cy="152400"/>
          </a:xfrm>
        </p:spPr>
        <p:txBody>
          <a:bodyPr>
            <a:noAutofit/>
          </a:bodyPr>
          <a:lstStyle/>
          <a:p>
            <a:endParaRPr lang="en-US" sz="1400" dirty="0">
              <a:solidFill>
                <a:schemeClr val="tx2"/>
              </a:solidFill>
              <a:latin typeface="Times New Roman" pitchFamily="18" charset="0"/>
              <a:cs typeface="Times New Roman" pitchFamily="18" charset="0"/>
            </a:endParaRPr>
          </a:p>
        </p:txBody>
      </p:sp>
      <p:sp>
        <p:nvSpPr>
          <p:cNvPr id="8" name="Rectangle 7"/>
          <p:cNvSpPr/>
          <p:nvPr/>
        </p:nvSpPr>
        <p:spPr>
          <a:xfrm>
            <a:off x="152400" y="2438400"/>
            <a:ext cx="8077200" cy="6906506"/>
          </a:xfrm>
          <a:prstGeom prst="rect">
            <a:avLst/>
          </a:prstGeom>
        </p:spPr>
        <p:txBody>
          <a:bodyPr wrap="square">
            <a:spAutoFit/>
          </a:bodyPr>
          <a:lstStyle/>
          <a:p>
            <a:endParaRPr lang="en-US" dirty="0"/>
          </a:p>
          <a:p>
            <a:pPr algn="ctr">
              <a:lnSpc>
                <a:spcPct val="115000"/>
              </a:lnSpc>
            </a:pPr>
            <a:r>
              <a:rPr lang="en-US" dirty="0" smtClean="0"/>
              <a:t> </a:t>
            </a:r>
            <a:r>
              <a:rPr lang="en-US" dirty="0" smtClean="0">
                <a:ea typeface="Times New Roman"/>
                <a:cs typeface="B Nazanin"/>
              </a:rPr>
              <a:t>0/03</a:t>
            </a:r>
            <a:endParaRPr lang="en-US" sz="3200" dirty="0">
              <a:ea typeface="Times New Roman"/>
              <a:cs typeface="Arial"/>
            </a:endParaRPr>
          </a:p>
          <a:p>
            <a:endParaRPr lang="en-US" dirty="0" smtClean="0"/>
          </a:p>
          <a:p>
            <a:pPr algn="ctr">
              <a:lnSpc>
                <a:spcPct val="115000"/>
              </a:lnSpc>
            </a:pPr>
            <a:r>
              <a:rPr lang="en-US" dirty="0">
                <a:ea typeface="Times New Roman"/>
                <a:cs typeface="B Nazanin"/>
              </a:rPr>
              <a:t>0/18</a:t>
            </a:r>
            <a:endParaRPr lang="en-US" sz="3200" dirty="0">
              <a:ea typeface="Times New Roman"/>
              <a:cs typeface="Arial"/>
            </a:endParaRPr>
          </a:p>
          <a:p>
            <a:pPr algn="ctr">
              <a:lnSpc>
                <a:spcPct val="115000"/>
              </a:lnSpc>
            </a:pPr>
            <a:r>
              <a:rPr lang="en-US" dirty="0">
                <a:ea typeface="Times New Roman"/>
                <a:cs typeface="B Nazanin"/>
              </a:rPr>
              <a:t>0/38</a:t>
            </a:r>
            <a:endParaRPr lang="en-US" sz="3200" dirty="0">
              <a:ea typeface="Times New Roman"/>
              <a:cs typeface="Arial"/>
            </a:endParaRPr>
          </a:p>
          <a:p>
            <a:endParaRPr lang="en-US" dirty="0"/>
          </a:p>
          <a:p>
            <a:endParaRPr lang="en-US" dirty="0" smtClean="0"/>
          </a:p>
          <a:p>
            <a:endParaRPr lang="en-US" dirty="0"/>
          </a:p>
          <a:p>
            <a:pPr algn="ctr">
              <a:lnSpc>
                <a:spcPct val="115000"/>
              </a:lnSpc>
            </a:pPr>
            <a:r>
              <a:rPr lang="en-US" dirty="0" smtClean="0">
                <a:ea typeface="Times New Roman"/>
                <a:cs typeface="B Nazanin"/>
              </a:rPr>
              <a:t>0/11</a:t>
            </a:r>
            <a:endParaRPr lang="en-US" sz="3200" dirty="0">
              <a:ea typeface="Times New Roman"/>
              <a:cs typeface="Arial"/>
            </a:endParaRPr>
          </a:p>
          <a:p>
            <a:endParaRPr lang="en-US" dirty="0"/>
          </a:p>
          <a:p>
            <a:r>
              <a:rPr lang="en-US" dirty="0"/>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smtClean="0"/>
              <a:t>Revised </a:t>
            </a:r>
            <a:r>
              <a:rPr lang="en-US" dirty="0"/>
              <a:t>TTM to predict physical activity behavior in nurses.</a:t>
            </a:r>
          </a:p>
        </p:txBody>
      </p:sp>
      <p:sp>
        <p:nvSpPr>
          <p:cNvPr id="16" name="Rectangle 15"/>
          <p:cNvSpPr/>
          <p:nvPr/>
        </p:nvSpPr>
        <p:spPr>
          <a:xfrm>
            <a:off x="1399784" y="3331924"/>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5000"/>
              </a:lnSpc>
              <a:spcAft>
                <a:spcPts val="1000"/>
              </a:spcAft>
            </a:pPr>
            <a:r>
              <a:rPr lang="en-US" dirty="0">
                <a:ea typeface="Times New Roman"/>
                <a:cs typeface="Arial"/>
              </a:rPr>
              <a:t>BPOC</a:t>
            </a:r>
          </a:p>
        </p:txBody>
      </p:sp>
      <p:sp>
        <p:nvSpPr>
          <p:cNvPr id="17" name="Rectangle 16"/>
          <p:cNvSpPr/>
          <p:nvPr/>
        </p:nvSpPr>
        <p:spPr>
          <a:xfrm>
            <a:off x="1399784" y="2471358"/>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5000"/>
              </a:lnSpc>
              <a:spcAft>
                <a:spcPts val="1000"/>
              </a:spcAft>
            </a:pPr>
            <a:r>
              <a:rPr lang="en-US" dirty="0">
                <a:ea typeface="Times New Roman"/>
                <a:cs typeface="Arial"/>
              </a:rPr>
              <a:t>CPOC</a:t>
            </a:r>
          </a:p>
        </p:txBody>
      </p:sp>
      <p:sp>
        <p:nvSpPr>
          <p:cNvPr id="18" name="Rectangle 17"/>
          <p:cNvSpPr/>
          <p:nvPr/>
        </p:nvSpPr>
        <p:spPr>
          <a:xfrm>
            <a:off x="1447800" y="5155504"/>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5000"/>
              </a:lnSpc>
              <a:spcAft>
                <a:spcPts val="1000"/>
              </a:spcAft>
            </a:pPr>
            <a:r>
              <a:rPr lang="en-US" dirty="0">
                <a:ea typeface="Times New Roman"/>
                <a:cs typeface="Arial"/>
              </a:rPr>
              <a:t>PROS</a:t>
            </a:r>
          </a:p>
        </p:txBody>
      </p:sp>
      <p:sp>
        <p:nvSpPr>
          <p:cNvPr id="19" name="Rectangle 18"/>
          <p:cNvSpPr/>
          <p:nvPr/>
        </p:nvSpPr>
        <p:spPr>
          <a:xfrm>
            <a:off x="1447800" y="4164832"/>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5000"/>
              </a:lnSpc>
              <a:spcAft>
                <a:spcPts val="1000"/>
              </a:spcAft>
            </a:pPr>
            <a:r>
              <a:rPr lang="en-US" dirty="0">
                <a:ea typeface="Times New Roman"/>
                <a:cs typeface="Arial"/>
              </a:rPr>
              <a:t>SE</a:t>
            </a:r>
          </a:p>
        </p:txBody>
      </p:sp>
      <p:sp>
        <p:nvSpPr>
          <p:cNvPr id="20" name="Rectangle 19"/>
          <p:cNvSpPr/>
          <p:nvPr/>
        </p:nvSpPr>
        <p:spPr>
          <a:xfrm>
            <a:off x="7391400" y="4393433"/>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5000"/>
              </a:lnSpc>
              <a:spcAft>
                <a:spcPts val="1000"/>
              </a:spcAft>
            </a:pPr>
            <a:r>
              <a:rPr lang="en-US" dirty="0">
                <a:ea typeface="Times New Roman"/>
                <a:cs typeface="Arial"/>
              </a:rPr>
              <a:t>MET</a:t>
            </a:r>
          </a:p>
        </p:txBody>
      </p:sp>
      <p:sp>
        <p:nvSpPr>
          <p:cNvPr id="21" name="Rectangle 20"/>
          <p:cNvSpPr/>
          <p:nvPr/>
        </p:nvSpPr>
        <p:spPr>
          <a:xfrm>
            <a:off x="5593915" y="3087666"/>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5000"/>
              </a:lnSpc>
              <a:spcAft>
                <a:spcPts val="1000"/>
              </a:spcAft>
            </a:pPr>
            <a:r>
              <a:rPr lang="en-US" dirty="0">
                <a:ea typeface="Times New Roman"/>
                <a:cs typeface="Arial"/>
              </a:rPr>
              <a:t>SOC</a:t>
            </a:r>
          </a:p>
        </p:txBody>
      </p:sp>
      <p:sp>
        <p:nvSpPr>
          <p:cNvPr id="22" name="Rectangle 21"/>
          <p:cNvSpPr/>
          <p:nvPr/>
        </p:nvSpPr>
        <p:spPr>
          <a:xfrm>
            <a:off x="1447800" y="5887233"/>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5000"/>
              </a:lnSpc>
              <a:spcAft>
                <a:spcPts val="1000"/>
              </a:spcAft>
            </a:pPr>
            <a:r>
              <a:rPr lang="en-US" dirty="0">
                <a:ea typeface="Times New Roman"/>
                <a:cs typeface="Arial"/>
              </a:rPr>
              <a:t>CONS</a:t>
            </a:r>
          </a:p>
        </p:txBody>
      </p:sp>
      <p:cxnSp>
        <p:nvCxnSpPr>
          <p:cNvPr id="23" name="AutoShape 93"/>
          <p:cNvCxnSpPr>
            <a:cxnSpLocks noChangeShapeType="1"/>
          </p:cNvCxnSpPr>
          <p:nvPr/>
        </p:nvCxnSpPr>
        <p:spPr bwMode="auto">
          <a:xfrm>
            <a:off x="2438400" y="2699958"/>
            <a:ext cx="3155515" cy="616308"/>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5" name="AutoShape 93"/>
          <p:cNvCxnSpPr>
            <a:cxnSpLocks noChangeShapeType="1"/>
          </p:cNvCxnSpPr>
          <p:nvPr/>
        </p:nvCxnSpPr>
        <p:spPr bwMode="auto">
          <a:xfrm flipV="1">
            <a:off x="2514600" y="3519814"/>
            <a:ext cx="3079315" cy="2505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6" name="AutoShape 93"/>
          <p:cNvCxnSpPr>
            <a:cxnSpLocks noChangeShapeType="1"/>
          </p:cNvCxnSpPr>
          <p:nvPr/>
        </p:nvCxnSpPr>
        <p:spPr bwMode="auto">
          <a:xfrm flipV="1">
            <a:off x="2514600" y="3560524"/>
            <a:ext cx="3079315" cy="832909"/>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7" name="AutoShape 93"/>
          <p:cNvCxnSpPr>
            <a:cxnSpLocks noChangeShapeType="1"/>
          </p:cNvCxnSpPr>
          <p:nvPr/>
        </p:nvCxnSpPr>
        <p:spPr bwMode="auto">
          <a:xfrm flipV="1">
            <a:off x="2514600" y="4563091"/>
            <a:ext cx="4876800" cy="845804"/>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8" name="AutoShape 93"/>
          <p:cNvCxnSpPr>
            <a:cxnSpLocks noChangeShapeType="1"/>
            <a:endCxn id="21" idx="2"/>
          </p:cNvCxnSpPr>
          <p:nvPr/>
        </p:nvCxnSpPr>
        <p:spPr bwMode="auto">
          <a:xfrm flipV="1">
            <a:off x="2369507" y="3544866"/>
            <a:ext cx="3681608" cy="2570968"/>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9" name="AutoShape 93"/>
          <p:cNvCxnSpPr>
            <a:cxnSpLocks noChangeShapeType="1"/>
          </p:cNvCxnSpPr>
          <p:nvPr/>
        </p:nvCxnSpPr>
        <p:spPr bwMode="auto">
          <a:xfrm flipV="1">
            <a:off x="2514600" y="4393433"/>
            <a:ext cx="487680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0" name="AutoShape 93"/>
          <p:cNvCxnSpPr>
            <a:cxnSpLocks noChangeShapeType="1"/>
          </p:cNvCxnSpPr>
          <p:nvPr/>
        </p:nvCxnSpPr>
        <p:spPr bwMode="auto">
          <a:xfrm>
            <a:off x="6508315" y="3316266"/>
            <a:ext cx="959285" cy="1077166"/>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1" name="Rectangle 10"/>
          <p:cNvSpPr/>
          <p:nvPr/>
        </p:nvSpPr>
        <p:spPr>
          <a:xfrm>
            <a:off x="5105400" y="4744622"/>
            <a:ext cx="693746" cy="410882"/>
          </a:xfrm>
          <a:prstGeom prst="rect">
            <a:avLst/>
          </a:prstGeom>
        </p:spPr>
        <p:txBody>
          <a:bodyPr wrap="square">
            <a:spAutoFit/>
          </a:bodyPr>
          <a:lstStyle/>
          <a:p>
            <a:pPr algn="ctr">
              <a:lnSpc>
                <a:spcPct val="115000"/>
              </a:lnSpc>
            </a:pPr>
            <a:r>
              <a:rPr lang="en-US" dirty="0">
                <a:ea typeface="Times New Roman"/>
                <a:cs typeface="B Nazanin"/>
              </a:rPr>
              <a:t>0/18</a:t>
            </a:r>
            <a:endParaRPr lang="en-US" sz="3200" dirty="0">
              <a:ea typeface="Times New Roman"/>
              <a:cs typeface="Arial"/>
            </a:endParaRPr>
          </a:p>
        </p:txBody>
      </p:sp>
      <p:sp>
        <p:nvSpPr>
          <p:cNvPr id="12" name="Rectangle 11"/>
          <p:cNvSpPr/>
          <p:nvPr/>
        </p:nvSpPr>
        <p:spPr>
          <a:xfrm>
            <a:off x="5281169" y="4164832"/>
            <a:ext cx="625492" cy="410882"/>
          </a:xfrm>
          <a:prstGeom prst="rect">
            <a:avLst/>
          </a:prstGeom>
        </p:spPr>
        <p:txBody>
          <a:bodyPr wrap="none">
            <a:spAutoFit/>
          </a:bodyPr>
          <a:lstStyle/>
          <a:p>
            <a:pPr lvl="0">
              <a:lnSpc>
                <a:spcPct val="115000"/>
              </a:lnSpc>
            </a:pPr>
            <a:r>
              <a:rPr lang="en-US" dirty="0">
                <a:solidFill>
                  <a:prstClr val="black"/>
                </a:solidFill>
                <a:ea typeface="Times New Roman"/>
                <a:cs typeface="B Nazanin"/>
              </a:rPr>
              <a:t>0/24</a:t>
            </a:r>
            <a:endParaRPr lang="en-US" sz="3200" dirty="0">
              <a:solidFill>
                <a:prstClr val="black"/>
              </a:solidFill>
              <a:ea typeface="Times New Roman"/>
              <a:cs typeface="Arial"/>
            </a:endParaRPr>
          </a:p>
        </p:txBody>
      </p:sp>
      <p:sp>
        <p:nvSpPr>
          <p:cNvPr id="13" name="Rectangle 12"/>
          <p:cNvSpPr/>
          <p:nvPr/>
        </p:nvSpPr>
        <p:spPr>
          <a:xfrm>
            <a:off x="6675211" y="3649408"/>
            <a:ext cx="625492" cy="392159"/>
          </a:xfrm>
          <a:prstGeom prst="rect">
            <a:avLst/>
          </a:prstGeom>
        </p:spPr>
        <p:txBody>
          <a:bodyPr wrap="none">
            <a:spAutoFit/>
          </a:bodyPr>
          <a:lstStyle/>
          <a:p>
            <a:pPr lvl="0">
              <a:lnSpc>
                <a:spcPct val="115000"/>
              </a:lnSpc>
            </a:pPr>
            <a:r>
              <a:rPr lang="en-US" dirty="0" smtClean="0">
                <a:solidFill>
                  <a:prstClr val="black"/>
                </a:solidFill>
                <a:ea typeface="Times New Roman"/>
                <a:cs typeface="B Nazanin"/>
              </a:rPr>
              <a:t>0/54</a:t>
            </a:r>
            <a:endParaRPr lang="en-US" sz="3200" dirty="0">
              <a:solidFill>
                <a:prstClr val="black"/>
              </a:solidFill>
              <a:ea typeface="Times New Roman"/>
              <a:cs typeface="Arial"/>
            </a:endParaRPr>
          </a:p>
        </p:txBody>
      </p:sp>
      <p:cxnSp>
        <p:nvCxnSpPr>
          <p:cNvPr id="31" name="AutoShape 93"/>
          <p:cNvCxnSpPr>
            <a:cxnSpLocks noChangeShapeType="1"/>
          </p:cNvCxnSpPr>
          <p:nvPr/>
        </p:nvCxnSpPr>
        <p:spPr bwMode="auto">
          <a:xfrm flipH="1">
            <a:off x="8263406" y="4634488"/>
            <a:ext cx="364097"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5" name="Rectangle 34"/>
          <p:cNvSpPr/>
          <p:nvPr/>
        </p:nvSpPr>
        <p:spPr>
          <a:xfrm>
            <a:off x="8487832" y="4429047"/>
            <a:ext cx="625492" cy="392159"/>
          </a:xfrm>
          <a:prstGeom prst="rect">
            <a:avLst/>
          </a:prstGeom>
        </p:spPr>
        <p:txBody>
          <a:bodyPr wrap="none">
            <a:spAutoFit/>
          </a:bodyPr>
          <a:lstStyle/>
          <a:p>
            <a:pPr lvl="0">
              <a:lnSpc>
                <a:spcPct val="115000"/>
              </a:lnSpc>
            </a:pPr>
            <a:r>
              <a:rPr lang="en-US" dirty="0" smtClean="0">
                <a:solidFill>
                  <a:prstClr val="black"/>
                </a:solidFill>
                <a:ea typeface="Times New Roman"/>
                <a:cs typeface="B Nazanin"/>
              </a:rPr>
              <a:t>0/63</a:t>
            </a:r>
            <a:endParaRPr lang="en-US" sz="3200" dirty="0">
              <a:solidFill>
                <a:prstClr val="black"/>
              </a:solidFill>
              <a:ea typeface="Times New Roman"/>
              <a:cs typeface="Arial"/>
            </a:endParaRPr>
          </a:p>
        </p:txBody>
      </p:sp>
      <p:sp>
        <p:nvSpPr>
          <p:cNvPr id="36" name="Rectangle 35"/>
          <p:cNvSpPr/>
          <p:nvPr/>
        </p:nvSpPr>
        <p:spPr>
          <a:xfrm>
            <a:off x="6872412" y="3107162"/>
            <a:ext cx="625492" cy="392159"/>
          </a:xfrm>
          <a:prstGeom prst="rect">
            <a:avLst/>
          </a:prstGeom>
        </p:spPr>
        <p:txBody>
          <a:bodyPr wrap="none">
            <a:spAutoFit/>
          </a:bodyPr>
          <a:lstStyle/>
          <a:p>
            <a:pPr lvl="0">
              <a:lnSpc>
                <a:spcPct val="115000"/>
              </a:lnSpc>
            </a:pPr>
            <a:r>
              <a:rPr lang="en-US" dirty="0" smtClean="0">
                <a:solidFill>
                  <a:prstClr val="black"/>
                </a:solidFill>
                <a:ea typeface="Times New Roman"/>
                <a:cs typeface="B Nazanin"/>
              </a:rPr>
              <a:t>0/59</a:t>
            </a:r>
            <a:endParaRPr lang="en-US" sz="3200" dirty="0">
              <a:solidFill>
                <a:prstClr val="black"/>
              </a:solidFill>
              <a:ea typeface="Times New Roman"/>
              <a:cs typeface="Arial"/>
            </a:endParaRPr>
          </a:p>
        </p:txBody>
      </p:sp>
      <p:cxnSp>
        <p:nvCxnSpPr>
          <p:cNvPr id="37" name="AutoShape 93"/>
          <p:cNvCxnSpPr>
            <a:cxnSpLocks noChangeShapeType="1"/>
          </p:cNvCxnSpPr>
          <p:nvPr/>
        </p:nvCxnSpPr>
        <p:spPr bwMode="auto">
          <a:xfrm flipH="1">
            <a:off x="6508315" y="3316266"/>
            <a:ext cx="364097"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025" name="Rectangle 1024"/>
          <p:cNvSpPr/>
          <p:nvPr/>
        </p:nvSpPr>
        <p:spPr>
          <a:xfrm>
            <a:off x="1676401" y="1791449"/>
            <a:ext cx="6951102" cy="369332"/>
          </a:xfrm>
          <a:prstGeom prst="rect">
            <a:avLst/>
          </a:prstGeom>
        </p:spPr>
        <p:txBody>
          <a:bodyPr wrap="square">
            <a:spAutoFit/>
          </a:bodyPr>
          <a:lstStyle/>
          <a:p>
            <a:r>
              <a:rPr lang="en-US" b="1" dirty="0" smtClean="0">
                <a:ea typeface="Times New Roman"/>
                <a:cs typeface="B Nazanin"/>
              </a:rPr>
              <a:t>Revised </a:t>
            </a:r>
            <a:r>
              <a:rPr lang="en-US" b="1" dirty="0">
                <a:ea typeface="Times New Roman"/>
                <a:cs typeface="B Nazanin"/>
              </a:rPr>
              <a:t>TTM to predict physical activity behavior in nurses</a:t>
            </a:r>
            <a:endParaRPr lang="en-US" b="1" dirty="0"/>
          </a:p>
        </p:txBody>
      </p:sp>
    </p:spTree>
    <p:extLst>
      <p:ext uri="{BB962C8B-B14F-4D97-AF65-F5344CB8AC3E}">
        <p14:creationId xmlns:p14="http://schemas.microsoft.com/office/powerpoint/2010/main" val="41196127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828800"/>
            <a:ext cx="7772400" cy="4114800"/>
          </a:xfrm>
        </p:spPr>
        <p:txBody>
          <a:bodyPr>
            <a:noAutofit/>
          </a:bodyPr>
          <a:lstStyle/>
          <a:p>
            <a:pPr marL="0" marR="0" algn="just">
              <a:lnSpc>
                <a:spcPct val="115000"/>
              </a:lnSpc>
              <a:spcBef>
                <a:spcPts val="0"/>
              </a:spcBef>
              <a:spcAft>
                <a:spcPts val="0"/>
              </a:spcAft>
            </a:pPr>
            <a:r>
              <a:rPr lang="en-US" sz="2400" dirty="0">
                <a:ea typeface="Times New Roman"/>
                <a:cs typeface="Arial"/>
              </a:rPr>
              <a:t/>
            </a:r>
            <a:br>
              <a:rPr lang="en-US" sz="2400" dirty="0">
                <a:ea typeface="Times New Roman"/>
                <a:cs typeface="Arial"/>
              </a:rPr>
            </a:b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endParaRPr lang="en-US" sz="1800" dirty="0">
              <a:solidFill>
                <a:srgbClr val="FF0000"/>
              </a:solidFill>
              <a:latin typeface="Times New Roman" pitchFamily="18" charset="0"/>
              <a:ea typeface="Times New Roman"/>
              <a:cs typeface="Times New Roman" pitchFamily="18" charset="0"/>
            </a:endParaRPr>
          </a:p>
        </p:txBody>
      </p:sp>
      <p:sp>
        <p:nvSpPr>
          <p:cNvPr id="3" name="Subtitle 2"/>
          <p:cNvSpPr>
            <a:spLocks noGrp="1"/>
          </p:cNvSpPr>
          <p:nvPr>
            <p:ph type="subTitle" idx="1"/>
          </p:nvPr>
        </p:nvSpPr>
        <p:spPr>
          <a:xfrm flipV="1">
            <a:off x="0" y="6400800"/>
            <a:ext cx="8991600" cy="152400"/>
          </a:xfrm>
        </p:spPr>
        <p:txBody>
          <a:bodyPr>
            <a:noAutofit/>
          </a:bodyPr>
          <a:lstStyle/>
          <a:p>
            <a:endParaRPr lang="en-US" sz="1400" dirty="0">
              <a:solidFill>
                <a:schemeClr val="tx2"/>
              </a:solidFill>
              <a:latin typeface="Times New Roman" pitchFamily="18" charset="0"/>
              <a:cs typeface="Times New Roman" pitchFamily="18" charset="0"/>
            </a:endParaRPr>
          </a:p>
        </p:txBody>
      </p:sp>
      <p:sp>
        <p:nvSpPr>
          <p:cNvPr id="5" name="Rectangle 1"/>
          <p:cNvSpPr>
            <a:spLocks noChangeArrowheads="1"/>
          </p:cNvSpPr>
          <p:nvPr/>
        </p:nvSpPr>
        <p:spPr bwMode="auto">
          <a:xfrm>
            <a:off x="3227710" y="1737211"/>
            <a:ext cx="302358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algn="ctr" rtl="1" fontAlgn="base">
              <a:spcBef>
                <a:spcPct val="0"/>
              </a:spcBef>
              <a:spcAft>
                <a:spcPct val="0"/>
              </a:spcAft>
            </a:pPr>
            <a:r>
              <a:rPr lang="en-US" sz="2000" dirty="0" smtClean="0">
                <a:solidFill>
                  <a:prstClr val="black"/>
                </a:solidFill>
                <a:latin typeface="Times New Roman" pitchFamily="18" charset="0"/>
                <a:ea typeface="Times New Roman" pitchFamily="18" charset="0"/>
                <a:cs typeface="Times New Roman" pitchFamily="18" charset="0"/>
              </a:rPr>
              <a:t>Fit </a:t>
            </a:r>
            <a:r>
              <a:rPr lang="en-US" sz="2000" dirty="0">
                <a:solidFill>
                  <a:prstClr val="black"/>
                </a:solidFill>
                <a:latin typeface="Times New Roman" pitchFamily="18" charset="0"/>
                <a:ea typeface="Times New Roman" pitchFamily="18" charset="0"/>
                <a:cs typeface="Times New Roman" pitchFamily="18" charset="0"/>
              </a:rPr>
              <a:t>index of the path </a:t>
            </a:r>
            <a:r>
              <a:rPr lang="en-US" sz="2000" dirty="0" smtClean="0">
                <a:solidFill>
                  <a:prstClr val="black"/>
                </a:solidFill>
                <a:latin typeface="Times New Roman" pitchFamily="18" charset="0"/>
                <a:ea typeface="Times New Roman" pitchFamily="18" charset="0"/>
                <a:cs typeface="Times New Roman" pitchFamily="18" charset="0"/>
              </a:rPr>
              <a:t>model</a:t>
            </a:r>
            <a:endParaRPr lang="en-US" sz="2000" dirty="0">
              <a:solidFill>
                <a:prstClr val="black"/>
              </a:solidFill>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245969417"/>
              </p:ext>
            </p:extLst>
          </p:nvPr>
        </p:nvGraphicFramePr>
        <p:xfrm>
          <a:off x="304800" y="3200400"/>
          <a:ext cx="8229599" cy="630936"/>
        </p:xfrm>
        <a:graphic>
          <a:graphicData uri="http://schemas.openxmlformats.org/drawingml/2006/table">
            <a:tbl>
              <a:tblPr rtl="1" firstRow="1" firstCol="1" bandRow="1"/>
              <a:tblGrid>
                <a:gridCol w="1369405"/>
                <a:gridCol w="571134"/>
                <a:gridCol w="1724924"/>
                <a:gridCol w="635325"/>
                <a:gridCol w="775228"/>
                <a:gridCol w="638617"/>
                <a:gridCol w="608990"/>
                <a:gridCol w="1017179"/>
                <a:gridCol w="888797"/>
              </a:tblGrid>
              <a:tr h="0">
                <a:tc>
                  <a:txBody>
                    <a:bodyPr/>
                    <a:lstStyle/>
                    <a:p>
                      <a:pPr marL="0" marR="0" algn="l" rtl="0">
                        <a:lnSpc>
                          <a:spcPct val="115000"/>
                        </a:lnSpc>
                        <a:spcBef>
                          <a:spcPts val="0"/>
                        </a:spcBef>
                        <a:spcAft>
                          <a:spcPts val="0"/>
                        </a:spcAft>
                      </a:pPr>
                      <a:r>
                        <a:rPr lang="en-US" sz="1800" b="1" dirty="0">
                          <a:solidFill>
                            <a:srgbClr val="000000"/>
                          </a:solidFill>
                          <a:effectLst/>
                          <a:latin typeface="Times New Roman" pitchFamily="18" charset="0"/>
                          <a:ea typeface="Times New Roman"/>
                          <a:cs typeface="Times New Roman" pitchFamily="18" charset="0"/>
                        </a:rPr>
                        <a:t>Chi-Square</a:t>
                      </a:r>
                      <a:endParaRPr lang="en-US" sz="1800" dirty="0">
                        <a:solidFill>
                          <a:srgbClr val="000000"/>
                        </a:solidFill>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en-US" sz="1800" b="1">
                          <a:solidFill>
                            <a:srgbClr val="000000"/>
                          </a:solidFill>
                          <a:effectLst/>
                          <a:latin typeface="Times New Roman" pitchFamily="18" charset="0"/>
                          <a:ea typeface="Times New Roman"/>
                          <a:cs typeface="Times New Roman" pitchFamily="18" charset="0"/>
                        </a:rPr>
                        <a:t>DF</a:t>
                      </a:r>
                      <a:endParaRPr lang="en-US" sz="1800">
                        <a:solidFill>
                          <a:srgbClr val="000000"/>
                        </a:solidFill>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en-US" sz="1800" b="1">
                          <a:solidFill>
                            <a:srgbClr val="000000"/>
                          </a:solidFill>
                          <a:effectLst/>
                          <a:latin typeface="Times New Roman" pitchFamily="18" charset="0"/>
                          <a:ea typeface="Times New Roman"/>
                          <a:cs typeface="Times New Roman" pitchFamily="18" charset="0"/>
                        </a:rPr>
                        <a:t>Chi-Square/DF</a:t>
                      </a:r>
                      <a:endParaRPr lang="en-US" sz="1800">
                        <a:solidFill>
                          <a:srgbClr val="000000"/>
                        </a:solidFill>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en-US" sz="1800" b="1">
                          <a:solidFill>
                            <a:srgbClr val="000000"/>
                          </a:solidFill>
                          <a:effectLst/>
                          <a:latin typeface="Times New Roman" pitchFamily="18" charset="0"/>
                          <a:ea typeface="Times New Roman"/>
                          <a:cs typeface="Times New Roman" pitchFamily="18" charset="0"/>
                        </a:rPr>
                        <a:t>GFI</a:t>
                      </a:r>
                      <a:endParaRPr lang="en-US" sz="1800">
                        <a:solidFill>
                          <a:srgbClr val="000000"/>
                        </a:solidFill>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en-US" sz="1800" b="1">
                          <a:solidFill>
                            <a:srgbClr val="000000"/>
                          </a:solidFill>
                          <a:effectLst/>
                          <a:latin typeface="Times New Roman" pitchFamily="18" charset="0"/>
                          <a:ea typeface="Times New Roman"/>
                          <a:cs typeface="Times New Roman" pitchFamily="18" charset="0"/>
                        </a:rPr>
                        <a:t>AGFI</a:t>
                      </a:r>
                      <a:endParaRPr lang="en-US" sz="1800">
                        <a:solidFill>
                          <a:srgbClr val="000000"/>
                        </a:solidFill>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en-US" sz="1800" b="1">
                          <a:solidFill>
                            <a:srgbClr val="000000"/>
                          </a:solidFill>
                          <a:effectLst/>
                          <a:latin typeface="Times New Roman" pitchFamily="18" charset="0"/>
                          <a:ea typeface="Times New Roman"/>
                          <a:cs typeface="Times New Roman" pitchFamily="18" charset="0"/>
                        </a:rPr>
                        <a:t>NFI</a:t>
                      </a:r>
                      <a:endParaRPr lang="en-US" sz="1800">
                        <a:solidFill>
                          <a:srgbClr val="000000"/>
                        </a:solidFill>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en-US" sz="1800" b="1">
                          <a:solidFill>
                            <a:srgbClr val="000000"/>
                          </a:solidFill>
                          <a:effectLst/>
                          <a:latin typeface="Times New Roman" pitchFamily="18" charset="0"/>
                          <a:ea typeface="Times New Roman"/>
                          <a:cs typeface="Times New Roman" pitchFamily="18" charset="0"/>
                        </a:rPr>
                        <a:t>CFI</a:t>
                      </a:r>
                      <a:endParaRPr lang="en-US" sz="1800">
                        <a:solidFill>
                          <a:srgbClr val="000000"/>
                        </a:solidFill>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en-US" sz="1800" b="1">
                          <a:solidFill>
                            <a:srgbClr val="000000"/>
                          </a:solidFill>
                          <a:effectLst/>
                          <a:latin typeface="Times New Roman" pitchFamily="18" charset="0"/>
                          <a:ea typeface="Times New Roman"/>
                          <a:cs typeface="Times New Roman" pitchFamily="18" charset="0"/>
                        </a:rPr>
                        <a:t>RMSEA</a:t>
                      </a:r>
                      <a:endParaRPr lang="en-US" sz="1800">
                        <a:solidFill>
                          <a:srgbClr val="000000"/>
                        </a:solidFill>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en-US" sz="1800" b="1" dirty="0">
                          <a:solidFill>
                            <a:srgbClr val="000000"/>
                          </a:solidFill>
                          <a:effectLst/>
                          <a:latin typeface="Times New Roman" pitchFamily="18" charset="0"/>
                          <a:ea typeface="Times New Roman"/>
                          <a:cs typeface="Times New Roman" pitchFamily="18" charset="0"/>
                        </a:rPr>
                        <a:t>SRMR</a:t>
                      </a:r>
                      <a:endParaRPr lang="en-US" sz="1800" dirty="0">
                        <a:solidFill>
                          <a:srgbClr val="000000"/>
                        </a:solidFill>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219">
                <a:tc>
                  <a:txBody>
                    <a:bodyPr/>
                    <a:lstStyle/>
                    <a:p>
                      <a:pPr marL="0" marR="0" algn="r" rtl="1">
                        <a:lnSpc>
                          <a:spcPct val="115000"/>
                        </a:lnSpc>
                        <a:spcBef>
                          <a:spcPts val="0"/>
                        </a:spcBef>
                        <a:spcAft>
                          <a:spcPts val="0"/>
                        </a:spcAft>
                      </a:pPr>
                      <a:r>
                        <a:rPr lang="en-US" sz="1800" b="1">
                          <a:solidFill>
                            <a:srgbClr val="000000"/>
                          </a:solidFill>
                          <a:effectLst/>
                          <a:latin typeface="Times New Roman" pitchFamily="18" charset="0"/>
                          <a:ea typeface="Times New Roman"/>
                          <a:cs typeface="Times New Roman" pitchFamily="18" charset="0"/>
                        </a:rPr>
                        <a:t>6/33</a:t>
                      </a:r>
                      <a:endParaRPr lang="en-US" sz="1800">
                        <a:solidFill>
                          <a:srgbClr val="000000"/>
                        </a:solidFill>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r" rtl="0">
                        <a:lnSpc>
                          <a:spcPct val="115000"/>
                        </a:lnSpc>
                        <a:spcBef>
                          <a:spcPts val="0"/>
                        </a:spcBef>
                        <a:spcAft>
                          <a:spcPts val="0"/>
                        </a:spcAft>
                      </a:pPr>
                      <a:r>
                        <a:rPr lang="en-US" sz="1800" b="1">
                          <a:solidFill>
                            <a:srgbClr val="000000"/>
                          </a:solidFill>
                          <a:effectLst/>
                          <a:latin typeface="Times New Roman" pitchFamily="18" charset="0"/>
                          <a:ea typeface="Times New Roman"/>
                          <a:cs typeface="Times New Roman" pitchFamily="18" charset="0"/>
                        </a:rPr>
                        <a:t>5</a:t>
                      </a:r>
                      <a:endParaRPr lang="en-US" sz="1800">
                        <a:solidFill>
                          <a:srgbClr val="000000"/>
                        </a:solidFill>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r" rtl="0">
                        <a:lnSpc>
                          <a:spcPct val="115000"/>
                        </a:lnSpc>
                        <a:spcBef>
                          <a:spcPts val="0"/>
                        </a:spcBef>
                        <a:spcAft>
                          <a:spcPts val="0"/>
                        </a:spcAft>
                      </a:pPr>
                      <a:r>
                        <a:rPr lang="en-US" sz="1800" b="1">
                          <a:solidFill>
                            <a:srgbClr val="000000"/>
                          </a:solidFill>
                          <a:effectLst/>
                          <a:latin typeface="Times New Roman" pitchFamily="18" charset="0"/>
                          <a:ea typeface="Times New Roman"/>
                          <a:cs typeface="Times New Roman" pitchFamily="18" charset="0"/>
                        </a:rPr>
                        <a:t>1/27         </a:t>
                      </a:r>
                      <a:endParaRPr lang="en-US" sz="1800">
                        <a:solidFill>
                          <a:srgbClr val="000000"/>
                        </a:solidFill>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r" rtl="0">
                        <a:lnSpc>
                          <a:spcPct val="115000"/>
                        </a:lnSpc>
                        <a:spcBef>
                          <a:spcPts val="0"/>
                        </a:spcBef>
                        <a:spcAft>
                          <a:spcPts val="0"/>
                        </a:spcAft>
                      </a:pPr>
                      <a:r>
                        <a:rPr lang="en-US" sz="1800" b="1">
                          <a:solidFill>
                            <a:srgbClr val="000000"/>
                          </a:solidFill>
                          <a:effectLst/>
                          <a:latin typeface="Times New Roman" pitchFamily="18" charset="0"/>
                          <a:ea typeface="Times New Roman"/>
                          <a:cs typeface="Times New Roman" pitchFamily="18" charset="0"/>
                        </a:rPr>
                        <a:t>0/98</a:t>
                      </a:r>
                      <a:endParaRPr lang="en-US" sz="1800">
                        <a:solidFill>
                          <a:srgbClr val="000000"/>
                        </a:solidFill>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r" rtl="1">
                        <a:lnSpc>
                          <a:spcPct val="115000"/>
                        </a:lnSpc>
                        <a:spcBef>
                          <a:spcPts val="0"/>
                        </a:spcBef>
                        <a:spcAft>
                          <a:spcPts val="0"/>
                        </a:spcAft>
                      </a:pPr>
                      <a:r>
                        <a:rPr lang="en-US" sz="1800" b="1" dirty="0" smtClean="0">
                          <a:solidFill>
                            <a:srgbClr val="000000"/>
                          </a:solidFill>
                          <a:effectLst/>
                          <a:latin typeface="Times New Roman" pitchFamily="18" charset="0"/>
                          <a:ea typeface="Times New Roman"/>
                          <a:cs typeface="Times New Roman" pitchFamily="18" charset="0"/>
                        </a:rPr>
                        <a:t>0/95</a:t>
                      </a:r>
                      <a:endParaRPr lang="en-US" sz="1800" dirty="0">
                        <a:solidFill>
                          <a:srgbClr val="000000"/>
                        </a:solidFill>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r" rtl="0">
                        <a:lnSpc>
                          <a:spcPct val="115000"/>
                        </a:lnSpc>
                        <a:spcBef>
                          <a:spcPts val="0"/>
                        </a:spcBef>
                        <a:spcAft>
                          <a:spcPts val="0"/>
                        </a:spcAft>
                      </a:pPr>
                      <a:r>
                        <a:rPr lang="en-US" sz="1800" b="1">
                          <a:solidFill>
                            <a:srgbClr val="000000"/>
                          </a:solidFill>
                          <a:effectLst/>
                          <a:latin typeface="Times New Roman" pitchFamily="18" charset="0"/>
                          <a:ea typeface="Times New Roman"/>
                          <a:cs typeface="Times New Roman" pitchFamily="18" charset="0"/>
                        </a:rPr>
                        <a:t>0/96</a:t>
                      </a:r>
                      <a:endParaRPr lang="en-US" sz="1800">
                        <a:solidFill>
                          <a:srgbClr val="000000"/>
                        </a:solidFill>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r" rtl="0">
                        <a:lnSpc>
                          <a:spcPct val="115000"/>
                        </a:lnSpc>
                        <a:spcBef>
                          <a:spcPts val="0"/>
                        </a:spcBef>
                        <a:spcAft>
                          <a:spcPts val="0"/>
                        </a:spcAft>
                      </a:pPr>
                      <a:r>
                        <a:rPr lang="en-US" sz="1800" b="1">
                          <a:solidFill>
                            <a:srgbClr val="000000"/>
                          </a:solidFill>
                          <a:effectLst/>
                          <a:latin typeface="Times New Roman" pitchFamily="18" charset="0"/>
                          <a:ea typeface="Times New Roman"/>
                          <a:cs typeface="Times New Roman" pitchFamily="18" charset="0"/>
                        </a:rPr>
                        <a:t>0/99</a:t>
                      </a:r>
                      <a:endParaRPr lang="en-US" sz="1800">
                        <a:solidFill>
                          <a:srgbClr val="000000"/>
                        </a:solidFill>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r" rtl="0">
                        <a:lnSpc>
                          <a:spcPct val="115000"/>
                        </a:lnSpc>
                        <a:spcBef>
                          <a:spcPts val="0"/>
                        </a:spcBef>
                        <a:spcAft>
                          <a:spcPts val="0"/>
                        </a:spcAft>
                      </a:pPr>
                      <a:r>
                        <a:rPr lang="en-US" sz="1800" b="1">
                          <a:solidFill>
                            <a:srgbClr val="000000"/>
                          </a:solidFill>
                          <a:effectLst/>
                          <a:latin typeface="Times New Roman" pitchFamily="18" charset="0"/>
                          <a:ea typeface="Times New Roman"/>
                          <a:cs typeface="Times New Roman" pitchFamily="18" charset="0"/>
                        </a:rPr>
                        <a:t>0/06  </a:t>
                      </a:r>
                      <a:endParaRPr lang="en-US" sz="1800">
                        <a:solidFill>
                          <a:srgbClr val="000000"/>
                        </a:solidFill>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r" rtl="0">
                        <a:lnSpc>
                          <a:spcPct val="115000"/>
                        </a:lnSpc>
                        <a:spcBef>
                          <a:spcPts val="0"/>
                        </a:spcBef>
                        <a:spcAft>
                          <a:spcPts val="0"/>
                        </a:spcAft>
                      </a:pPr>
                      <a:r>
                        <a:rPr lang="en-US" sz="1800" b="1" dirty="0">
                          <a:solidFill>
                            <a:srgbClr val="000000"/>
                          </a:solidFill>
                          <a:effectLst/>
                          <a:latin typeface="Times New Roman" pitchFamily="18" charset="0"/>
                          <a:ea typeface="Times New Roman"/>
                          <a:cs typeface="Times New Roman" pitchFamily="18" charset="0"/>
                        </a:rPr>
                        <a:t>0/05</a:t>
                      </a:r>
                      <a:endParaRPr lang="en-US" sz="1800" dirty="0">
                        <a:solidFill>
                          <a:srgbClr val="000000"/>
                        </a:solidFill>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r>
            </a:tbl>
          </a:graphicData>
        </a:graphic>
      </p:graphicFrame>
    </p:spTree>
    <p:extLst>
      <p:ext uri="{BB962C8B-B14F-4D97-AF65-F5344CB8AC3E}">
        <p14:creationId xmlns:p14="http://schemas.microsoft.com/office/powerpoint/2010/main" val="27514280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828800"/>
            <a:ext cx="7772400" cy="4114800"/>
          </a:xfrm>
        </p:spPr>
        <p:txBody>
          <a:bodyPr>
            <a:noAutofit/>
          </a:bodyPr>
          <a:lstStyle/>
          <a:p>
            <a:pPr algn="l">
              <a:lnSpc>
                <a:spcPct val="115000"/>
              </a:lnSpc>
              <a:spcBef>
                <a:spcPts val="0"/>
              </a:spcBef>
            </a:pPr>
            <a:r>
              <a:rPr lang="en-US" sz="2000" dirty="0" smtClean="0">
                <a:solidFill>
                  <a:prstClr val="black"/>
                </a:solidFill>
                <a:latin typeface="Times New Roman" pitchFamily="18" charset="0"/>
                <a:cs typeface="Times New Roman" pitchFamily="18" charset="0"/>
              </a:rPr>
              <a:t/>
            </a:r>
            <a:br>
              <a:rPr lang="en-US" sz="2000" dirty="0" smtClean="0">
                <a:solidFill>
                  <a:prstClr val="black"/>
                </a:solidFill>
                <a:latin typeface="Times New Roman" pitchFamily="18" charset="0"/>
                <a:cs typeface="Times New Roman" pitchFamily="18" charset="0"/>
              </a:rPr>
            </a:br>
            <a:r>
              <a:rPr lang="en-US" sz="2000" dirty="0">
                <a:solidFill>
                  <a:prstClr val="black"/>
                </a:solidFill>
                <a:latin typeface="Times New Roman" pitchFamily="18" charset="0"/>
                <a:cs typeface="Times New Roman" pitchFamily="18" charset="0"/>
              </a:rPr>
              <a:t/>
            </a:r>
            <a:br>
              <a:rPr lang="en-US" sz="2000" dirty="0">
                <a:solidFill>
                  <a:prstClr val="black"/>
                </a:solidFill>
                <a:latin typeface="Times New Roman" pitchFamily="18" charset="0"/>
                <a:cs typeface="Times New Roman" pitchFamily="18" charset="0"/>
              </a:rPr>
            </a:br>
            <a:r>
              <a:rPr lang="en-US" sz="2400" b="1" dirty="0" smtClean="0">
                <a:solidFill>
                  <a:prstClr val="black"/>
                </a:solidFill>
                <a:latin typeface="Times New Roman" pitchFamily="18" charset="0"/>
                <a:cs typeface="Times New Roman" pitchFamily="18" charset="0"/>
              </a:rPr>
              <a:t>Conclusion</a:t>
            </a:r>
            <a:r>
              <a:rPr lang="en-US" sz="2000" dirty="0" smtClean="0">
                <a:solidFill>
                  <a:prstClr val="black"/>
                </a:solidFill>
                <a:latin typeface="Times New Roman" pitchFamily="18" charset="0"/>
                <a:cs typeface="Times New Roman" pitchFamily="18" charset="0"/>
              </a:rPr>
              <a:t/>
            </a:r>
            <a:br>
              <a:rPr lang="en-US" sz="2000" dirty="0" smtClean="0">
                <a:solidFill>
                  <a:prstClr val="black"/>
                </a:solidFill>
                <a:latin typeface="Times New Roman" pitchFamily="18" charset="0"/>
                <a:cs typeface="Times New Roman" pitchFamily="18" charset="0"/>
              </a:rPr>
            </a:br>
            <a:r>
              <a:rPr lang="en-US" sz="2000" dirty="0" smtClean="0">
                <a:solidFill>
                  <a:prstClr val="black"/>
                </a:solidFill>
                <a:latin typeface="Times New Roman" pitchFamily="18" charset="0"/>
                <a:cs typeface="Times New Roman" pitchFamily="18" charset="0"/>
              </a:rPr>
              <a:t>Self-efficacy </a:t>
            </a:r>
            <a:r>
              <a:rPr lang="en-US" sz="2000" dirty="0">
                <a:solidFill>
                  <a:prstClr val="black"/>
                </a:solidFill>
                <a:latin typeface="Times New Roman" pitchFamily="18" charset="0"/>
                <a:cs typeface="Times New Roman" pitchFamily="18" charset="0"/>
              </a:rPr>
              <a:t>and Pros were the most efficient factor for physical activity among the given samples of the study. Moreover, self-efficacy and behavioral process of change had an </a:t>
            </a:r>
            <a:r>
              <a:rPr lang="en-US" sz="2000" dirty="0" smtClean="0">
                <a:solidFill>
                  <a:prstClr val="black"/>
                </a:solidFill>
                <a:latin typeface="Times New Roman" pitchFamily="18" charset="0"/>
                <a:cs typeface="Times New Roman" pitchFamily="18" charset="0"/>
              </a:rPr>
              <a:t>direct </a:t>
            </a:r>
            <a:r>
              <a:rPr lang="en-US" sz="2000" dirty="0">
                <a:solidFill>
                  <a:prstClr val="black"/>
                </a:solidFill>
                <a:latin typeface="Times New Roman" pitchFamily="18" charset="0"/>
                <a:cs typeface="Times New Roman" pitchFamily="18" charset="0"/>
              </a:rPr>
              <a:t>effect on the stage of exercise change. Since </a:t>
            </a:r>
            <a:r>
              <a:rPr lang="en-US" sz="2000" b="1" dirty="0">
                <a:solidFill>
                  <a:srgbClr val="FF0000"/>
                </a:solidFill>
                <a:latin typeface="Times New Roman" pitchFamily="18" charset="0"/>
                <a:cs typeface="Times New Roman" pitchFamily="18" charset="0"/>
              </a:rPr>
              <a:t>self-efficacy</a:t>
            </a:r>
            <a:r>
              <a:rPr lang="en-US" sz="2000" dirty="0">
                <a:solidFill>
                  <a:prstClr val="black"/>
                </a:solidFill>
                <a:latin typeface="Times New Roman" pitchFamily="18" charset="0"/>
                <a:cs typeface="Times New Roman" pitchFamily="18" charset="0"/>
              </a:rPr>
              <a:t> had both direct and indirect effect on ICU nurses’ physical </a:t>
            </a:r>
            <a:r>
              <a:rPr lang="en-US" sz="2000" dirty="0" smtClean="0">
                <a:solidFill>
                  <a:prstClr val="black"/>
                </a:solidFill>
                <a:latin typeface="Times New Roman" pitchFamily="18" charset="0"/>
                <a:cs typeface="Times New Roman" pitchFamily="18" charset="0"/>
              </a:rPr>
              <a:t>activity, </a:t>
            </a:r>
            <a:r>
              <a:rPr lang="en-US" sz="2000" dirty="0">
                <a:solidFill>
                  <a:prstClr val="black"/>
                </a:solidFill>
                <a:latin typeface="Times New Roman" pitchFamily="18" charset="0"/>
                <a:cs typeface="Times New Roman" pitchFamily="18" charset="0"/>
              </a:rPr>
              <a:t>it is </a:t>
            </a:r>
            <a:r>
              <a:rPr lang="en-US" sz="2000" dirty="0" smtClean="0">
                <a:solidFill>
                  <a:prstClr val="black"/>
                </a:solidFill>
                <a:latin typeface="Times New Roman" pitchFamily="18" charset="0"/>
                <a:cs typeface="Times New Roman" pitchFamily="18" charset="0"/>
              </a:rPr>
              <a:t>as </a:t>
            </a:r>
            <a:r>
              <a:rPr lang="en-US" sz="2000" dirty="0">
                <a:solidFill>
                  <a:prstClr val="black"/>
                </a:solidFill>
                <a:latin typeface="Times New Roman" pitchFamily="18" charset="0"/>
                <a:cs typeface="Times New Roman" pitchFamily="18" charset="0"/>
              </a:rPr>
              <a:t>the strongest physical activity predictive factor.</a:t>
            </a:r>
            <a:br>
              <a:rPr lang="en-US" sz="2000" dirty="0">
                <a:solidFill>
                  <a:prstClr val="black"/>
                </a:solidFill>
                <a:latin typeface="Times New Roman" pitchFamily="18" charset="0"/>
                <a:cs typeface="Times New Roman" pitchFamily="18" charset="0"/>
              </a:rPr>
            </a:br>
            <a:r>
              <a:rPr lang="en-US" sz="2000" dirty="0">
                <a:solidFill>
                  <a:prstClr val="black"/>
                </a:solidFill>
                <a:latin typeface="Times New Roman" pitchFamily="18" charset="0"/>
                <a:cs typeface="Times New Roman" pitchFamily="18" charset="0"/>
              </a:rPr>
              <a:t>In summary we can say that these kinds of studies support and strengthen the theoretical framework and reinforcing the idea of the </a:t>
            </a:r>
            <a:r>
              <a:rPr lang="en-US" sz="2000" dirty="0" err="1">
                <a:solidFill>
                  <a:prstClr val="black"/>
                </a:solidFill>
                <a:latin typeface="Times New Roman" pitchFamily="18" charset="0"/>
                <a:cs typeface="Times New Roman" pitchFamily="18" charset="0"/>
              </a:rPr>
              <a:t>transtheoretical</a:t>
            </a:r>
            <a:r>
              <a:rPr lang="en-US" sz="2000" dirty="0">
                <a:solidFill>
                  <a:prstClr val="black"/>
                </a:solidFill>
                <a:latin typeface="Times New Roman" pitchFamily="18" charset="0"/>
                <a:cs typeface="Times New Roman" pitchFamily="18" charset="0"/>
              </a:rPr>
              <a:t> model as a logical and coherent explanation statistically established on physical activity</a:t>
            </a:r>
            <a:r>
              <a:rPr lang="en-US" sz="2000" dirty="0" smtClean="0">
                <a:solidFill>
                  <a:prstClr val="black"/>
                </a:solidFill>
                <a:latin typeface="Times New Roman" pitchFamily="18" charset="0"/>
                <a:cs typeface="Times New Roman" pitchFamily="18" charset="0"/>
              </a:rPr>
              <a:t>. It </a:t>
            </a:r>
            <a:r>
              <a:rPr lang="en-US" sz="2000" dirty="0">
                <a:solidFill>
                  <a:prstClr val="black"/>
                </a:solidFill>
                <a:latin typeface="Times New Roman" pitchFamily="18" charset="0"/>
                <a:cs typeface="Times New Roman" pitchFamily="18" charset="0"/>
              </a:rPr>
              <a:t>is obvious, experimental studies like randomized control trials will be able show using of TTM based intervention effect on promoting and maintenance of </a:t>
            </a:r>
            <a:r>
              <a:rPr lang="en-US" sz="2000" dirty="0" smtClean="0">
                <a:solidFill>
                  <a:prstClr val="black"/>
                </a:solidFill>
                <a:latin typeface="Times New Roman" pitchFamily="18" charset="0"/>
                <a:cs typeface="Times New Roman" pitchFamily="18" charset="0"/>
              </a:rPr>
              <a:t>physical activity.</a:t>
            </a:r>
            <a:r>
              <a:rPr lang="en-US" sz="2400" dirty="0">
                <a:ea typeface="Times New Roman"/>
                <a:cs typeface="Arial"/>
              </a:rPr>
              <a:t/>
            </a:r>
            <a:br>
              <a:rPr lang="en-US" sz="2400" dirty="0">
                <a:ea typeface="Times New Roman"/>
                <a:cs typeface="Arial"/>
              </a:rPr>
            </a:b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endParaRPr lang="en-US" sz="1800" dirty="0">
              <a:solidFill>
                <a:srgbClr val="FF0000"/>
              </a:solidFill>
              <a:latin typeface="Times New Roman" pitchFamily="18" charset="0"/>
              <a:ea typeface="Times New Roman"/>
              <a:cs typeface="Times New Roman" pitchFamily="18" charset="0"/>
            </a:endParaRPr>
          </a:p>
        </p:txBody>
      </p:sp>
      <p:sp>
        <p:nvSpPr>
          <p:cNvPr id="3" name="Subtitle 2"/>
          <p:cNvSpPr>
            <a:spLocks noGrp="1"/>
          </p:cNvSpPr>
          <p:nvPr>
            <p:ph type="subTitle" idx="1"/>
          </p:nvPr>
        </p:nvSpPr>
        <p:spPr>
          <a:xfrm flipV="1">
            <a:off x="0" y="6400800"/>
            <a:ext cx="8991600" cy="152400"/>
          </a:xfrm>
        </p:spPr>
        <p:txBody>
          <a:bodyPr>
            <a:noAutofit/>
          </a:bodyPr>
          <a:lstStyle/>
          <a:p>
            <a:endParaRPr lang="en-US" sz="1400"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7046630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828800"/>
            <a:ext cx="7772400" cy="4114800"/>
          </a:xfrm>
        </p:spPr>
        <p:txBody>
          <a:bodyPr>
            <a:noAutofit/>
          </a:bodyPr>
          <a:lstStyle/>
          <a:p>
            <a:pPr marL="457200" marR="0" indent="-457200" algn="l">
              <a:lnSpc>
                <a:spcPct val="115000"/>
              </a:lnSpc>
              <a:spcBef>
                <a:spcPts val="0"/>
              </a:spcBef>
              <a:spcAft>
                <a:spcPts val="0"/>
              </a:spcAft>
            </a:pPr>
            <a:r>
              <a:rPr lang="en-US" sz="2000" dirty="0" smtClean="0">
                <a:solidFill>
                  <a:prstClr val="black"/>
                </a:solidFill>
                <a:latin typeface="Times New Roman" pitchFamily="18" charset="0"/>
                <a:cs typeface="Times New Roman" pitchFamily="18" charset="0"/>
              </a:rPr>
              <a:t/>
            </a:r>
            <a:br>
              <a:rPr lang="en-US" sz="2000" dirty="0" smtClean="0">
                <a:solidFill>
                  <a:prstClr val="black"/>
                </a:solidFill>
                <a:latin typeface="Times New Roman" pitchFamily="18" charset="0"/>
                <a:cs typeface="Times New Roman" pitchFamily="18" charset="0"/>
              </a:rPr>
            </a:br>
            <a:r>
              <a:rPr lang="en-US" sz="2000" dirty="0" smtClean="0">
                <a:solidFill>
                  <a:prstClr val="black"/>
                </a:solidFill>
                <a:latin typeface="Times New Roman" pitchFamily="18" charset="0"/>
                <a:cs typeface="Times New Roman" pitchFamily="18" charset="0"/>
              </a:rPr>
              <a:t/>
            </a:r>
            <a:br>
              <a:rPr lang="en-US" sz="2000" dirty="0" smtClean="0">
                <a:solidFill>
                  <a:prstClr val="black"/>
                </a:solidFill>
                <a:latin typeface="Times New Roman" pitchFamily="18" charset="0"/>
                <a:cs typeface="Times New Roman" pitchFamily="18" charset="0"/>
              </a:rPr>
            </a:br>
            <a:r>
              <a:rPr lang="en-US" sz="2400" b="1" dirty="0" err="1" smtClean="0">
                <a:solidFill>
                  <a:prstClr val="black"/>
                </a:solidFill>
                <a:latin typeface="Times New Roman" pitchFamily="18" charset="0"/>
                <a:cs typeface="Times New Roman" pitchFamily="18" charset="0"/>
              </a:rPr>
              <a:t>Refferences</a:t>
            </a:r>
            <a:r>
              <a:rPr lang="en-US" sz="2000" dirty="0" smtClean="0">
                <a:solidFill>
                  <a:prstClr val="black"/>
                </a:solidFill>
                <a:latin typeface="Times New Roman" pitchFamily="18" charset="0"/>
                <a:cs typeface="Times New Roman" pitchFamily="18" charset="0"/>
              </a:rPr>
              <a:t/>
            </a:r>
            <a:br>
              <a:rPr lang="en-US" sz="2000" dirty="0" smtClean="0">
                <a:solidFill>
                  <a:prstClr val="black"/>
                </a:solidFill>
                <a:latin typeface="Times New Roman" pitchFamily="18" charset="0"/>
                <a:cs typeface="Times New Roman" pitchFamily="18" charset="0"/>
              </a:rPr>
            </a:br>
            <a:r>
              <a:rPr lang="en-US" sz="1600" dirty="0" smtClean="0">
                <a:latin typeface="Times New Roman" pitchFamily="18" charset="0"/>
                <a:ea typeface="Times New Roman"/>
                <a:cs typeface="Times New Roman" pitchFamily="18" charset="0"/>
              </a:rPr>
              <a:t>Hutchison AJ, </a:t>
            </a:r>
            <a:r>
              <a:rPr lang="en-US" sz="1600" dirty="0" err="1" smtClean="0">
                <a:latin typeface="Times New Roman" pitchFamily="18" charset="0"/>
                <a:ea typeface="Times New Roman"/>
                <a:cs typeface="Times New Roman" pitchFamily="18" charset="0"/>
              </a:rPr>
              <a:t>Breckon</a:t>
            </a:r>
            <a:r>
              <a:rPr lang="en-US" sz="1600" dirty="0" smtClean="0">
                <a:latin typeface="Times New Roman" pitchFamily="18" charset="0"/>
                <a:ea typeface="Times New Roman"/>
                <a:cs typeface="Times New Roman" pitchFamily="18" charset="0"/>
              </a:rPr>
              <a:t> JD, LH., J., 2009. Physical activity behavior change interventions based on the </a:t>
            </a:r>
            <a:r>
              <a:rPr lang="en-US" sz="1600" dirty="0" err="1" smtClean="0">
                <a:latin typeface="Times New Roman" pitchFamily="18" charset="0"/>
                <a:ea typeface="Times New Roman"/>
                <a:cs typeface="Times New Roman" pitchFamily="18" charset="0"/>
              </a:rPr>
              <a:t>transtheoretical</a:t>
            </a:r>
            <a:r>
              <a:rPr lang="en-US" sz="1600" dirty="0" smtClean="0">
                <a:latin typeface="Times New Roman" pitchFamily="18" charset="0"/>
                <a:ea typeface="Times New Roman"/>
                <a:cs typeface="Times New Roman" pitchFamily="18" charset="0"/>
              </a:rPr>
              <a:t> model: a systematic review. Journal of Health Education and  Behavior 36 (5), 829-845.</a:t>
            </a:r>
            <a:br>
              <a:rPr lang="en-US" sz="1600" dirty="0" smtClean="0">
                <a:latin typeface="Times New Roman" pitchFamily="18" charset="0"/>
                <a:ea typeface="Times New Roman"/>
                <a:cs typeface="Times New Roman" pitchFamily="18" charset="0"/>
              </a:rPr>
            </a:br>
            <a:r>
              <a:rPr lang="en-US" sz="1600" dirty="0" err="1" smtClean="0">
                <a:latin typeface="Times New Roman" pitchFamily="18" charset="0"/>
                <a:ea typeface="Times New Roman"/>
                <a:cs typeface="Times New Roman" pitchFamily="18" charset="0"/>
              </a:rPr>
              <a:t>Fei</a:t>
            </a:r>
            <a:r>
              <a:rPr lang="en-US" sz="1600" dirty="0" smtClean="0">
                <a:latin typeface="Times New Roman" pitchFamily="18" charset="0"/>
                <a:ea typeface="Times New Roman"/>
                <a:cs typeface="Times New Roman" pitchFamily="18" charset="0"/>
              </a:rPr>
              <a:t> Sun, Ian J Norman, While, A.E., 2013. Physical activity in older people: a systematic review BMC Public Health 13, 449.</a:t>
            </a:r>
            <a:br>
              <a:rPr lang="en-US" sz="1600" dirty="0" smtClean="0">
                <a:latin typeface="Times New Roman" pitchFamily="18" charset="0"/>
                <a:ea typeface="Times New Roman"/>
                <a:cs typeface="Times New Roman" pitchFamily="18" charset="0"/>
              </a:rPr>
            </a:br>
            <a:r>
              <a:rPr lang="en-US" sz="1600" dirty="0" err="1" smtClean="0">
                <a:latin typeface="Times New Roman" pitchFamily="18" charset="0"/>
                <a:cs typeface="Times New Roman" pitchFamily="18" charset="0"/>
              </a:rPr>
              <a:t>Ayse</a:t>
            </a:r>
            <a:r>
              <a:rPr lang="en-US" sz="1600" dirty="0" smtClean="0">
                <a:latin typeface="Times New Roman" pitchFamily="18" charset="0"/>
                <a:cs typeface="Times New Roman" pitchFamily="18" charset="0"/>
              </a:rPr>
              <a:t> P </a:t>
            </a:r>
            <a:r>
              <a:rPr lang="en-US" sz="1600" dirty="0" err="1" smtClean="0">
                <a:latin typeface="Times New Roman" pitchFamily="18" charset="0"/>
                <a:cs typeface="Times New Roman" pitchFamily="18" charset="0"/>
              </a:rPr>
              <a:t>Gurses</a:t>
            </a:r>
            <a:r>
              <a:rPr lang="en-US" sz="1600" dirty="0" smtClean="0">
                <a:latin typeface="Times New Roman" pitchFamily="18" charset="0"/>
                <a:cs typeface="Times New Roman" pitchFamily="18" charset="0"/>
              </a:rPr>
              <a:t>, Pascale </a:t>
            </a:r>
            <a:r>
              <a:rPr lang="en-US" sz="1600" dirty="0" err="1" smtClean="0">
                <a:latin typeface="Times New Roman" pitchFamily="18" charset="0"/>
                <a:cs typeface="Times New Roman" pitchFamily="18" charset="0"/>
              </a:rPr>
              <a:t>Carayon</a:t>
            </a:r>
            <a:r>
              <a:rPr lang="en-US" sz="1600" dirty="0" smtClean="0">
                <a:latin typeface="Times New Roman" pitchFamily="18" charset="0"/>
                <a:cs typeface="Times New Roman" pitchFamily="18" charset="0"/>
              </a:rPr>
              <a:t>, Melanie Wall, 2009. Impact of Performance Obstacles on Intensive Care Nurses‘ Workload, Perceived Quality and Safety of Care, and Quality of Working Life, . Health Service Research 44 ((2 </a:t>
            </a:r>
            <a:r>
              <a:rPr lang="en-US" sz="1600" dirty="0" err="1" smtClean="0">
                <a:latin typeface="Times New Roman" pitchFamily="18" charset="0"/>
                <a:cs typeface="Times New Roman" pitchFamily="18" charset="0"/>
              </a:rPr>
              <a:t>Pt</a:t>
            </a:r>
            <a:r>
              <a:rPr lang="en-US" sz="1600" dirty="0" smtClean="0">
                <a:latin typeface="Times New Roman" pitchFamily="18" charset="0"/>
                <a:cs typeface="Times New Roman" pitchFamily="18" charset="0"/>
              </a:rPr>
              <a:t> 1)), 422–443.</a:t>
            </a:r>
            <a:br>
              <a:rPr lang="en-US" sz="1600" dirty="0" smtClean="0">
                <a:latin typeface="Times New Roman" pitchFamily="18" charset="0"/>
                <a:cs typeface="Times New Roman" pitchFamily="18" charset="0"/>
              </a:rPr>
            </a:br>
            <a:r>
              <a:rPr lang="en-US" sz="1600" dirty="0" smtClean="0">
                <a:latin typeface="Times New Roman" pitchFamily="18" charset="0"/>
                <a:ea typeface="Times New Roman"/>
                <a:cs typeface="Times New Roman" pitchFamily="18" charset="0"/>
              </a:rPr>
              <a:t>Blair S.N, 2009. Physical inactivity: the biggest public health problem of the 21st century. Br J Sports Med 43 (1), 1-2.</a:t>
            </a:r>
            <a:br>
              <a:rPr lang="en-US" sz="1600" dirty="0" smtClean="0">
                <a:latin typeface="Times New Roman" pitchFamily="18" charset="0"/>
                <a:ea typeface="Times New Roman"/>
                <a:cs typeface="Times New Roman" pitchFamily="18" charset="0"/>
              </a:rPr>
            </a:br>
            <a:r>
              <a:rPr lang="en-US" sz="1600" dirty="0" err="1">
                <a:latin typeface="Times New Roman" pitchFamily="18" charset="0"/>
                <a:ea typeface="Times New Roman"/>
                <a:cs typeface="Times New Roman" pitchFamily="18" charset="0"/>
              </a:rPr>
              <a:t>Younh</a:t>
            </a:r>
            <a:r>
              <a:rPr lang="en-US" sz="1600" dirty="0">
                <a:latin typeface="Times New Roman" pitchFamily="18" charset="0"/>
                <a:ea typeface="Times New Roman"/>
                <a:cs typeface="Times New Roman" pitchFamily="18" charset="0"/>
              </a:rPr>
              <a:t>-Ho., K., 2007. Application of The </a:t>
            </a:r>
            <a:r>
              <a:rPr lang="en-US" sz="1600" dirty="0" err="1">
                <a:latin typeface="Times New Roman" pitchFamily="18" charset="0"/>
                <a:ea typeface="Times New Roman"/>
                <a:cs typeface="Times New Roman" pitchFamily="18" charset="0"/>
              </a:rPr>
              <a:t>Transtheoretical</a:t>
            </a:r>
            <a:r>
              <a:rPr lang="en-US" sz="1600" dirty="0">
                <a:latin typeface="Times New Roman" pitchFamily="18" charset="0"/>
                <a:ea typeface="Times New Roman"/>
                <a:cs typeface="Times New Roman" pitchFamily="18" charset="0"/>
              </a:rPr>
              <a:t> Model to Identify Psychological Constructs Influencing Exercise Behavior: A </a:t>
            </a:r>
            <a:r>
              <a:rPr lang="en-US" sz="1600" dirty="0" err="1">
                <a:latin typeface="Times New Roman" pitchFamily="18" charset="0"/>
                <a:ea typeface="Times New Roman"/>
                <a:cs typeface="Times New Roman" pitchFamily="18" charset="0"/>
              </a:rPr>
              <a:t>questionair</a:t>
            </a:r>
            <a:r>
              <a:rPr lang="en-US" sz="1600" dirty="0">
                <a:latin typeface="Times New Roman" pitchFamily="18" charset="0"/>
                <a:ea typeface="Times New Roman"/>
                <a:cs typeface="Times New Roman" pitchFamily="18" charset="0"/>
              </a:rPr>
              <a:t> Survey. </a:t>
            </a:r>
            <a:r>
              <a:rPr lang="en-US" sz="1600" dirty="0" err="1">
                <a:latin typeface="Times New Roman" pitchFamily="18" charset="0"/>
                <a:ea typeface="Times New Roman"/>
                <a:cs typeface="Times New Roman" pitchFamily="18" charset="0"/>
              </a:rPr>
              <a:t>Int</a:t>
            </a:r>
            <a:r>
              <a:rPr lang="en-US" sz="1600" dirty="0">
                <a:latin typeface="Times New Roman" pitchFamily="18" charset="0"/>
                <a:ea typeface="Times New Roman"/>
                <a:cs typeface="Times New Roman" pitchFamily="18" charset="0"/>
              </a:rPr>
              <a:t> J </a:t>
            </a:r>
            <a:r>
              <a:rPr lang="en-US" sz="1600" dirty="0" err="1">
                <a:latin typeface="Times New Roman" pitchFamily="18" charset="0"/>
                <a:ea typeface="Times New Roman"/>
                <a:cs typeface="Times New Roman" pitchFamily="18" charset="0"/>
              </a:rPr>
              <a:t>Nurs</a:t>
            </a:r>
            <a:r>
              <a:rPr lang="en-US" sz="1600" dirty="0">
                <a:latin typeface="Times New Roman" pitchFamily="18" charset="0"/>
                <a:ea typeface="Times New Roman"/>
                <a:cs typeface="Times New Roman" pitchFamily="18" charset="0"/>
              </a:rPr>
              <a:t> Stud 44, 936-944</a:t>
            </a:r>
            <a:r>
              <a:rPr lang="en-US" sz="1600" dirty="0" smtClean="0">
                <a:latin typeface="Times New Roman" pitchFamily="18" charset="0"/>
                <a:ea typeface="Times New Roman"/>
                <a:cs typeface="Times New Roman" pitchFamily="18" charset="0"/>
              </a:rPr>
              <a:t/>
            </a:r>
            <a:br>
              <a:rPr lang="en-US" sz="1600" dirty="0" smtClean="0">
                <a:latin typeface="Times New Roman" pitchFamily="18" charset="0"/>
                <a:ea typeface="Times New Roman"/>
                <a:cs typeface="Times New Roman" pitchFamily="18" charset="0"/>
              </a:rPr>
            </a:br>
            <a:r>
              <a:rPr lang="en-US" sz="1600" dirty="0" smtClean="0">
                <a:latin typeface="Times New Roman" pitchFamily="18" charset="0"/>
                <a:ea typeface="Times New Roman"/>
                <a:cs typeface="Times New Roman" pitchFamily="18" charset="0"/>
              </a:rPr>
              <a:t/>
            </a:r>
            <a:br>
              <a:rPr lang="en-US" sz="1600" dirty="0" smtClean="0">
                <a:latin typeface="Times New Roman" pitchFamily="18" charset="0"/>
                <a:ea typeface="Times New Roman"/>
                <a:cs typeface="Times New Roman" pitchFamily="18" charset="0"/>
              </a:rPr>
            </a:br>
            <a:r>
              <a:rPr lang="en-US" sz="1600" b="1" dirty="0" smtClean="0">
                <a:latin typeface="Times New Roman" pitchFamily="18" charset="0"/>
                <a:cs typeface="Times New Roman" pitchFamily="18" charset="0"/>
              </a:rPr>
              <a:t/>
            </a:r>
            <a:br>
              <a:rPr lang="en-US" sz="1600" b="1" dirty="0" smtClean="0">
                <a:latin typeface="Times New Roman" pitchFamily="18" charset="0"/>
                <a:cs typeface="Times New Roman" pitchFamily="18" charset="0"/>
              </a:rPr>
            </a:br>
            <a:endParaRPr lang="en-US" sz="1600" dirty="0">
              <a:solidFill>
                <a:srgbClr val="FF0000"/>
              </a:solidFill>
              <a:latin typeface="Times New Roman" pitchFamily="18" charset="0"/>
              <a:ea typeface="Times New Roman"/>
              <a:cs typeface="Times New Roman" pitchFamily="18" charset="0"/>
            </a:endParaRPr>
          </a:p>
        </p:txBody>
      </p:sp>
      <p:sp>
        <p:nvSpPr>
          <p:cNvPr id="3" name="Subtitle 2"/>
          <p:cNvSpPr>
            <a:spLocks noGrp="1"/>
          </p:cNvSpPr>
          <p:nvPr>
            <p:ph type="subTitle" idx="1"/>
          </p:nvPr>
        </p:nvSpPr>
        <p:spPr>
          <a:xfrm flipV="1">
            <a:off x="0" y="6400800"/>
            <a:ext cx="8991600" cy="152400"/>
          </a:xfrm>
        </p:spPr>
        <p:txBody>
          <a:bodyPr>
            <a:noAutofit/>
          </a:bodyPr>
          <a:lstStyle/>
          <a:p>
            <a:endParaRPr lang="en-US" sz="1400"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3347730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828800"/>
            <a:ext cx="7772400" cy="4114800"/>
          </a:xfrm>
        </p:spPr>
        <p:txBody>
          <a:bodyPr>
            <a:noAutofit/>
          </a:bodyPr>
          <a:lstStyle/>
          <a:p>
            <a:pPr marL="457200" marR="0" indent="-457200" algn="just">
              <a:lnSpc>
                <a:spcPct val="115000"/>
              </a:lnSpc>
              <a:spcBef>
                <a:spcPts val="0"/>
              </a:spcBef>
              <a:spcAft>
                <a:spcPts val="0"/>
              </a:spcAft>
            </a:pPr>
            <a:r>
              <a:rPr lang="en-US" sz="2000" dirty="0" smtClean="0">
                <a:solidFill>
                  <a:prstClr val="black"/>
                </a:solidFill>
                <a:latin typeface="Times New Roman" pitchFamily="18" charset="0"/>
                <a:cs typeface="Times New Roman" pitchFamily="18" charset="0"/>
              </a:rPr>
              <a:t/>
            </a:r>
            <a:br>
              <a:rPr lang="en-US" sz="2000" dirty="0" smtClean="0">
                <a:solidFill>
                  <a:prstClr val="black"/>
                </a:solidFill>
                <a:latin typeface="Times New Roman" pitchFamily="18" charset="0"/>
                <a:cs typeface="Times New Roman" pitchFamily="18" charset="0"/>
              </a:rPr>
            </a:br>
            <a:r>
              <a:rPr lang="en-US" sz="2000" dirty="0" smtClean="0">
                <a:solidFill>
                  <a:prstClr val="black"/>
                </a:solidFill>
                <a:latin typeface="Times New Roman" pitchFamily="18" charset="0"/>
                <a:cs typeface="Times New Roman" pitchFamily="18" charset="0"/>
              </a:rPr>
              <a:t/>
            </a:r>
            <a:br>
              <a:rPr lang="en-US" sz="2000" dirty="0" smtClean="0">
                <a:solidFill>
                  <a:prstClr val="black"/>
                </a:solidFill>
                <a:latin typeface="Times New Roman" pitchFamily="18" charset="0"/>
                <a:cs typeface="Times New Roman" pitchFamily="18" charset="0"/>
              </a:rPr>
            </a:br>
            <a:r>
              <a:rPr lang="en-US" sz="2400" b="1" dirty="0" err="1" smtClean="0">
                <a:solidFill>
                  <a:prstClr val="black"/>
                </a:solidFill>
                <a:latin typeface="Times New Roman" pitchFamily="18" charset="0"/>
                <a:cs typeface="Times New Roman" pitchFamily="18" charset="0"/>
              </a:rPr>
              <a:t>Refferences</a:t>
            </a:r>
            <a:r>
              <a:rPr lang="en-US" sz="2000" dirty="0" smtClean="0">
                <a:solidFill>
                  <a:prstClr val="black"/>
                </a:solidFill>
                <a:latin typeface="Times New Roman" pitchFamily="18" charset="0"/>
                <a:cs typeface="Times New Roman" pitchFamily="18" charset="0"/>
              </a:rPr>
              <a:t/>
            </a:r>
            <a:br>
              <a:rPr lang="en-US" sz="2000" dirty="0" smtClean="0">
                <a:solidFill>
                  <a:prstClr val="black"/>
                </a:solidFill>
                <a:latin typeface="Times New Roman" pitchFamily="18" charset="0"/>
                <a:cs typeface="Times New Roman" pitchFamily="18" charset="0"/>
              </a:rPr>
            </a:br>
            <a:r>
              <a:rPr lang="en-US" sz="1600" dirty="0" err="1" smtClean="0">
                <a:latin typeface="Times New Roman" pitchFamily="18" charset="0"/>
                <a:ea typeface="Times New Roman"/>
                <a:cs typeface="Times New Roman" pitchFamily="18" charset="0"/>
              </a:rPr>
              <a:t>Moattari</a:t>
            </a:r>
            <a:r>
              <a:rPr lang="en-US" sz="1600" dirty="0" smtClean="0">
                <a:latin typeface="Times New Roman" pitchFamily="18" charset="0"/>
                <a:ea typeface="Times New Roman"/>
                <a:cs typeface="Times New Roman" pitchFamily="18" charset="0"/>
              </a:rPr>
              <a:t> M, </a:t>
            </a:r>
            <a:r>
              <a:rPr lang="en-US" sz="1600" dirty="0" err="1" smtClean="0">
                <a:latin typeface="Times New Roman" pitchFamily="18" charset="0"/>
                <a:ea typeface="Times New Roman"/>
                <a:cs typeface="Times New Roman" pitchFamily="18" charset="0"/>
              </a:rPr>
              <a:t>Shafakhah</a:t>
            </a:r>
            <a:r>
              <a:rPr lang="en-US" sz="1600" dirty="0" smtClean="0">
                <a:latin typeface="Times New Roman" pitchFamily="18" charset="0"/>
                <a:ea typeface="Times New Roman"/>
                <a:cs typeface="Times New Roman" pitchFamily="18" charset="0"/>
              </a:rPr>
              <a:t> M, R, S.S., 2013. Assessing Stages of Exercise Behavior Change, Self Efficacy and Decisional Balance in Iranian Nursing and Midwifery Students. IJCBNM 1 (2), 121-129.</a:t>
            </a:r>
            <a:br>
              <a:rPr lang="en-US" sz="1600" dirty="0" smtClean="0">
                <a:latin typeface="Times New Roman" pitchFamily="18" charset="0"/>
                <a:ea typeface="Times New Roman"/>
                <a:cs typeface="Times New Roman" pitchFamily="18" charset="0"/>
              </a:rPr>
            </a:br>
            <a:r>
              <a:rPr lang="en-US" sz="1600" dirty="0" smtClean="0">
                <a:latin typeface="Times New Roman" pitchFamily="18" charset="0"/>
                <a:ea typeface="Times New Roman"/>
                <a:cs typeface="Times New Roman" pitchFamily="18" charset="0"/>
              </a:rPr>
              <a:t>Mohsen MM, </a:t>
            </a:r>
            <a:r>
              <a:rPr lang="en-US" sz="1600" dirty="0" err="1" smtClean="0">
                <a:latin typeface="Times New Roman" pitchFamily="18" charset="0"/>
                <a:ea typeface="Times New Roman"/>
                <a:cs typeface="Times New Roman" pitchFamily="18" charset="0"/>
              </a:rPr>
              <a:t>Saafan</a:t>
            </a:r>
            <a:r>
              <a:rPr lang="en-US" sz="1600" dirty="0" smtClean="0">
                <a:latin typeface="Times New Roman" pitchFamily="18" charset="0"/>
                <a:ea typeface="Times New Roman"/>
                <a:cs typeface="Times New Roman" pitchFamily="18" charset="0"/>
              </a:rPr>
              <a:t> NA, </a:t>
            </a:r>
            <a:r>
              <a:rPr lang="en-US" sz="1600" dirty="0" err="1" smtClean="0">
                <a:latin typeface="Times New Roman" pitchFamily="18" charset="0"/>
                <a:ea typeface="Times New Roman"/>
                <a:cs typeface="Times New Roman" pitchFamily="18" charset="0"/>
              </a:rPr>
              <a:t>Attia</a:t>
            </a:r>
            <a:r>
              <a:rPr lang="en-US" sz="1600" dirty="0" smtClean="0">
                <a:latin typeface="Times New Roman" pitchFamily="18" charset="0"/>
                <a:ea typeface="Times New Roman"/>
                <a:cs typeface="Times New Roman" pitchFamily="18" charset="0"/>
              </a:rPr>
              <a:t> A, A, E.-A., 2014. Lifestyle Behavior Modification of Mothers of Diabetic Children’s through Application of </a:t>
            </a:r>
            <a:r>
              <a:rPr lang="en-US" sz="1600" dirty="0" err="1" smtClean="0">
                <a:latin typeface="Times New Roman" pitchFamily="18" charset="0"/>
                <a:ea typeface="Times New Roman"/>
                <a:cs typeface="Times New Roman" pitchFamily="18" charset="0"/>
              </a:rPr>
              <a:t>Transtheoretical</a:t>
            </a:r>
            <a:r>
              <a:rPr lang="en-US" sz="1600" dirty="0" smtClean="0">
                <a:latin typeface="Times New Roman" pitchFamily="18" charset="0"/>
                <a:ea typeface="Times New Roman"/>
                <a:cs typeface="Times New Roman" pitchFamily="18" charset="0"/>
              </a:rPr>
              <a:t> Model of Change. . J </a:t>
            </a:r>
            <a:r>
              <a:rPr lang="en-US" sz="1600" dirty="0" err="1" smtClean="0">
                <a:latin typeface="Times New Roman" pitchFamily="18" charset="0"/>
                <a:ea typeface="Times New Roman"/>
                <a:cs typeface="Times New Roman" pitchFamily="18" charset="0"/>
              </a:rPr>
              <a:t>Nurs</a:t>
            </a:r>
            <a:r>
              <a:rPr lang="en-US" sz="1600" dirty="0" smtClean="0">
                <a:latin typeface="Times New Roman" pitchFamily="18" charset="0"/>
                <a:ea typeface="Times New Roman"/>
                <a:cs typeface="Times New Roman" pitchFamily="18" charset="0"/>
              </a:rPr>
              <a:t> Care 3, 153. doi:110.4172/2167-1168.1000153.</a:t>
            </a:r>
            <a:br>
              <a:rPr lang="en-US" sz="1600" dirty="0" smtClean="0">
                <a:latin typeface="Times New Roman" pitchFamily="18" charset="0"/>
                <a:ea typeface="Times New Roman"/>
                <a:cs typeface="Times New Roman" pitchFamily="18" charset="0"/>
              </a:rPr>
            </a:br>
            <a:r>
              <a:rPr lang="en-US" sz="1600" dirty="0">
                <a:ea typeface="Times New Roman"/>
              </a:rPr>
              <a:t>Kang SJ, Kim SC, YH., K., 2012. Korean older Adults Physical Activity and Its Related Psychosocial </a:t>
            </a:r>
            <a:r>
              <a:rPr lang="en-US" sz="1600" dirty="0" err="1">
                <a:ea typeface="Times New Roman"/>
              </a:rPr>
              <a:t>Varieables</a:t>
            </a:r>
            <a:r>
              <a:rPr lang="en-US" sz="1600" dirty="0">
                <a:ea typeface="Times New Roman"/>
              </a:rPr>
              <a:t>. Journal of Sports Science and Health 13 (3), 89-99</a:t>
            </a:r>
            <a:r>
              <a:rPr lang="en-US" sz="1600" dirty="0" smtClean="0">
                <a:ea typeface="Times New Roman"/>
              </a:rPr>
              <a:t>.</a:t>
            </a:r>
            <a:br>
              <a:rPr lang="en-US" sz="1600" dirty="0" smtClean="0">
                <a:ea typeface="Times New Roman"/>
              </a:rPr>
            </a:br>
            <a:r>
              <a:rPr lang="en-US" sz="1600" dirty="0" err="1">
                <a:ea typeface="Times New Roman"/>
                <a:cs typeface="Calibri"/>
              </a:rPr>
              <a:t>Prochaska</a:t>
            </a:r>
            <a:r>
              <a:rPr lang="en-US" sz="1600" dirty="0">
                <a:ea typeface="Times New Roman"/>
                <a:cs typeface="Calibri"/>
              </a:rPr>
              <a:t> JO, R </a:t>
            </a:r>
            <a:r>
              <a:rPr lang="en-US" sz="1600" dirty="0" err="1">
                <a:ea typeface="Times New Roman"/>
                <a:cs typeface="Calibri"/>
              </a:rPr>
              <a:t>edding</a:t>
            </a:r>
            <a:r>
              <a:rPr lang="en-US" sz="1600" dirty="0">
                <a:ea typeface="Times New Roman"/>
                <a:cs typeface="Calibri"/>
              </a:rPr>
              <a:t> CA, KE., E., 2008. The </a:t>
            </a:r>
            <a:r>
              <a:rPr lang="en-US" sz="1600" dirty="0" err="1">
                <a:ea typeface="Times New Roman"/>
                <a:cs typeface="Calibri"/>
              </a:rPr>
              <a:t>transtheoretical</a:t>
            </a:r>
            <a:r>
              <a:rPr lang="en-US" sz="1600" dirty="0">
                <a:ea typeface="Times New Roman"/>
                <a:cs typeface="Calibri"/>
              </a:rPr>
              <a:t> Model and stage of change. In K. </a:t>
            </a:r>
            <a:r>
              <a:rPr lang="en-US" sz="1600" dirty="0" err="1">
                <a:ea typeface="Times New Roman"/>
                <a:cs typeface="Calibri"/>
              </a:rPr>
              <a:t>Rimer</a:t>
            </a:r>
            <a:r>
              <a:rPr lang="en-US" sz="1600" dirty="0">
                <a:ea typeface="Times New Roman"/>
                <a:cs typeface="Calibri"/>
              </a:rPr>
              <a:t>&amp; </a:t>
            </a:r>
            <a:r>
              <a:rPr lang="en-US" sz="1600" dirty="0" err="1">
                <a:ea typeface="Times New Roman"/>
                <a:cs typeface="Calibri"/>
              </a:rPr>
              <a:t>F.M.Lewise</a:t>
            </a:r>
            <a:r>
              <a:rPr lang="en-US" sz="1600" dirty="0">
                <a:ea typeface="Times New Roman"/>
                <a:cs typeface="Calibri"/>
              </a:rPr>
              <a:t>(</a:t>
            </a:r>
            <a:r>
              <a:rPr lang="en-US" sz="1600" dirty="0" err="1">
                <a:ea typeface="Times New Roman"/>
                <a:cs typeface="Calibri"/>
              </a:rPr>
              <a:t>Eds</a:t>
            </a:r>
            <a:r>
              <a:rPr lang="en-US" sz="1600" dirty="0">
                <a:ea typeface="Times New Roman"/>
                <a:cs typeface="Calibri"/>
              </a:rPr>
              <a:t>).Health behavior and health education. Theory, Research and Practice: San Francisco. </a:t>
            </a:r>
            <a:r>
              <a:rPr lang="en-US" sz="1600" dirty="0" err="1">
                <a:ea typeface="Times New Roman"/>
                <a:cs typeface="Calibri"/>
              </a:rPr>
              <a:t>Jossey</a:t>
            </a:r>
            <a:r>
              <a:rPr lang="en-US" sz="1600">
                <a:ea typeface="Times New Roman"/>
                <a:cs typeface="Calibri"/>
              </a:rPr>
              <a:t>- Bass Publishers.</a:t>
            </a:r>
            <a:r>
              <a:rPr lang="en-US" sz="1600">
                <a:ea typeface="Times New Roman"/>
                <a:cs typeface="Arial"/>
              </a:rPr>
              <a:t/>
            </a:r>
            <a:br>
              <a:rPr lang="en-US" sz="1600">
                <a:ea typeface="Times New Roman"/>
                <a:cs typeface="Arial"/>
              </a:rPr>
            </a:br>
            <a:r>
              <a:rPr lang="en-US" sz="1600" b="1" dirty="0" smtClean="0">
                <a:latin typeface="Times New Roman" pitchFamily="18" charset="0"/>
                <a:cs typeface="Times New Roman" pitchFamily="18" charset="0"/>
              </a:rPr>
              <a:t/>
            </a:r>
            <a:br>
              <a:rPr lang="en-US" sz="1600" b="1" dirty="0" smtClean="0">
                <a:latin typeface="Times New Roman" pitchFamily="18" charset="0"/>
                <a:cs typeface="Times New Roman" pitchFamily="18" charset="0"/>
              </a:rPr>
            </a:br>
            <a:endParaRPr lang="en-US" sz="1600" dirty="0">
              <a:solidFill>
                <a:srgbClr val="FF0000"/>
              </a:solidFill>
              <a:latin typeface="Times New Roman" pitchFamily="18" charset="0"/>
              <a:ea typeface="Times New Roman"/>
              <a:cs typeface="Times New Roman" pitchFamily="18" charset="0"/>
            </a:endParaRPr>
          </a:p>
        </p:txBody>
      </p:sp>
      <p:sp>
        <p:nvSpPr>
          <p:cNvPr id="3" name="Subtitle 2"/>
          <p:cNvSpPr>
            <a:spLocks noGrp="1"/>
          </p:cNvSpPr>
          <p:nvPr>
            <p:ph type="subTitle" idx="1"/>
          </p:nvPr>
        </p:nvSpPr>
        <p:spPr>
          <a:xfrm flipV="1">
            <a:off x="0" y="6400800"/>
            <a:ext cx="8991600" cy="152400"/>
          </a:xfrm>
        </p:spPr>
        <p:txBody>
          <a:bodyPr>
            <a:noAutofit/>
          </a:bodyPr>
          <a:lstStyle/>
          <a:p>
            <a:endParaRPr lang="en-US" sz="1400"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4171358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3"/>
          <p:cNvSpPr>
            <a:spLocks noGrp="1" noChangeArrowheads="1"/>
          </p:cNvSpPr>
          <p:nvPr>
            <p:ph type="body" idx="1"/>
          </p:nvPr>
        </p:nvSpPr>
        <p:spPr>
          <a:xfrm>
            <a:off x="457200" y="476250"/>
            <a:ext cx="8229600" cy="5649913"/>
          </a:xfrm>
        </p:spPr>
        <p:txBody>
          <a:bodyPr/>
          <a:lstStyle/>
          <a:p>
            <a:pPr algn="ctr" eaLnBrk="1" hangingPunct="1">
              <a:buFontTx/>
              <a:buNone/>
            </a:pPr>
            <a:endParaRPr lang="en-US" smtClean="0"/>
          </a:p>
        </p:txBody>
      </p:sp>
      <p:pic>
        <p:nvPicPr>
          <p:cNvPr id="72707" name="Picture 11" descr="Photo-KZYJKJM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08" name="Rectangle 16"/>
          <p:cNvSpPr>
            <a:spLocks noGrp="1" noChangeArrowheads="1"/>
          </p:cNvSpPr>
          <p:nvPr>
            <p:ph type="title"/>
          </p:nvPr>
        </p:nvSpPr>
        <p:spPr/>
        <p:txBody>
          <a:bodyPr/>
          <a:lstStyle/>
          <a:p>
            <a:r>
              <a:rPr lang="en-US" altLang="en-US" dirty="0" smtClean="0">
                <a:latin typeface="Times New Roman" pitchFamily="18" charset="0"/>
                <a:cs typeface="Times New Roman" pitchFamily="18" charset="0"/>
              </a:rPr>
              <a:t>Questions</a:t>
            </a:r>
            <a:endParaRPr lang="en-US" dirty="0" smtClean="0">
              <a:latin typeface="Times New Roman" pitchFamily="18" charset="0"/>
              <a:cs typeface="Times New Roman" pitchFamily="18" charset="0"/>
            </a:endParaRPr>
          </a:p>
        </p:txBody>
      </p:sp>
      <p:pic>
        <p:nvPicPr>
          <p:cNvPr id="72709" name="Picture 9" descr="MCj0384172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64400" y="620713"/>
            <a:ext cx="1538288" cy="182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30150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916832"/>
            <a:ext cx="7772400" cy="1470025"/>
          </a:xfrm>
        </p:spPr>
        <p:txBody>
          <a:bodyPr>
            <a:normAutofit fontScale="90000"/>
          </a:bodyPr>
          <a:lstStyle/>
          <a:p>
            <a:pPr rtl="1"/>
            <a:r>
              <a:rPr lang="en-US" sz="4000" b="1" dirty="0" smtClean="0">
                <a:latin typeface="Times New Roman" pitchFamily="18" charset="0"/>
                <a:cs typeface="Times New Roman" pitchFamily="18" charset="0"/>
              </a:rPr>
              <a:t>Title</a:t>
            </a:r>
            <a:r>
              <a:rPr lang="en-US" sz="3100" b="1" dirty="0" smtClean="0">
                <a:latin typeface="Bookman Old Style" pitchFamily="18" charset="0"/>
              </a:rPr>
              <a:t>: </a:t>
            </a:r>
            <a:r>
              <a:rPr lang="en-US" sz="3100" b="1" dirty="0">
                <a:latin typeface="Times New Roman" pitchFamily="18" charset="0"/>
                <a:cs typeface="Times New Roman" pitchFamily="18" charset="0"/>
              </a:rPr>
              <a:t>Predicting physical activity behavior among ICU nurses based on a Trans theoretical model using path analysis</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a:xfrm>
            <a:off x="0" y="3505200"/>
            <a:ext cx="8991600" cy="2895600"/>
          </a:xfrm>
        </p:spPr>
        <p:txBody>
          <a:bodyPr>
            <a:noAutofit/>
          </a:bodyPr>
          <a:lstStyle/>
          <a:p>
            <a:r>
              <a:rPr lang="en-US" sz="2800" b="1" dirty="0" err="1" smtClean="0">
                <a:solidFill>
                  <a:schemeClr val="tx2"/>
                </a:solidFill>
                <a:latin typeface="Times New Roman" pitchFamily="18" charset="0"/>
                <a:cs typeface="Times New Roman" pitchFamily="18" charset="0"/>
              </a:rPr>
              <a:t>By</a:t>
            </a:r>
            <a:r>
              <a:rPr lang="en-US" sz="1800" dirty="0" err="1" smtClean="0">
                <a:solidFill>
                  <a:schemeClr val="tx2"/>
                </a:solidFill>
                <a:latin typeface="Times New Roman" pitchFamily="18" charset="0"/>
                <a:cs typeface="Times New Roman" pitchFamily="18" charset="0"/>
              </a:rPr>
              <a:t>:</a:t>
            </a:r>
            <a:r>
              <a:rPr lang="en-US" sz="1800" b="1" dirty="0" err="1">
                <a:solidFill>
                  <a:schemeClr val="tx2"/>
                </a:solidFill>
                <a:latin typeface="Times New Roman" pitchFamily="18" charset="0"/>
                <a:cs typeface="Times New Roman" pitchFamily="18" charset="0"/>
              </a:rPr>
              <a:t>Saghi</a:t>
            </a:r>
            <a:r>
              <a:rPr lang="en-US" sz="1800" b="1" dirty="0">
                <a:solidFill>
                  <a:schemeClr val="tx2"/>
                </a:solidFill>
                <a:latin typeface="Times New Roman" pitchFamily="18" charset="0"/>
                <a:cs typeface="Times New Roman" pitchFamily="18" charset="0"/>
              </a:rPr>
              <a:t> </a:t>
            </a:r>
            <a:r>
              <a:rPr lang="en-US" sz="1800" b="1" dirty="0" err="1">
                <a:solidFill>
                  <a:schemeClr val="tx2"/>
                </a:solidFill>
                <a:latin typeface="Times New Roman" pitchFamily="18" charset="0"/>
                <a:cs typeface="Times New Roman" pitchFamily="18" charset="0"/>
              </a:rPr>
              <a:t>Moosavi</a:t>
            </a:r>
            <a:r>
              <a:rPr lang="en-US" sz="1800" b="1" dirty="0">
                <a:solidFill>
                  <a:schemeClr val="tx2"/>
                </a:solidFill>
                <a:latin typeface="Times New Roman" pitchFamily="18" charset="0"/>
                <a:cs typeface="Times New Roman" pitchFamily="18" charset="0"/>
              </a:rPr>
              <a:t> (MSN)1,Rabiollah </a:t>
            </a:r>
            <a:r>
              <a:rPr lang="en-US" sz="1800" b="1" dirty="0" err="1">
                <a:solidFill>
                  <a:schemeClr val="tx2"/>
                </a:solidFill>
                <a:latin typeface="Times New Roman" pitchFamily="18" charset="0"/>
                <a:cs typeface="Times New Roman" pitchFamily="18" charset="0"/>
              </a:rPr>
              <a:t>Farmanbar</a:t>
            </a:r>
            <a:r>
              <a:rPr lang="en-US" sz="1800" b="1" dirty="0">
                <a:solidFill>
                  <a:schemeClr val="tx2"/>
                </a:solidFill>
                <a:latin typeface="Times New Roman" pitchFamily="18" charset="0"/>
                <a:cs typeface="Times New Roman" pitchFamily="18" charset="0"/>
              </a:rPr>
              <a:t> (</a:t>
            </a:r>
            <a:r>
              <a:rPr lang="en-US" sz="1800" b="1" dirty="0" err="1">
                <a:solidFill>
                  <a:schemeClr val="tx2"/>
                </a:solidFill>
                <a:latin typeface="Times New Roman" pitchFamily="18" charset="0"/>
                <a:cs typeface="Times New Roman" pitchFamily="18" charset="0"/>
              </a:rPr>
              <a:t>Ph.D</a:t>
            </a:r>
            <a:r>
              <a:rPr lang="en-US" sz="1800" b="1" dirty="0">
                <a:solidFill>
                  <a:schemeClr val="tx2"/>
                </a:solidFill>
                <a:latin typeface="Times New Roman" pitchFamily="18" charset="0"/>
                <a:cs typeface="Times New Roman" pitchFamily="18" charset="0"/>
              </a:rPr>
              <a:t>) *2 ,</a:t>
            </a:r>
            <a:r>
              <a:rPr lang="en-US" sz="1800" b="1" dirty="0" err="1">
                <a:solidFill>
                  <a:schemeClr val="tx2"/>
                </a:solidFill>
                <a:latin typeface="Times New Roman" pitchFamily="18" charset="0"/>
                <a:cs typeface="Times New Roman" pitchFamily="18" charset="0"/>
              </a:rPr>
              <a:t>Saghar</a:t>
            </a:r>
            <a:r>
              <a:rPr lang="en-US" sz="1800" b="1" dirty="0">
                <a:solidFill>
                  <a:schemeClr val="tx2"/>
                </a:solidFill>
                <a:latin typeface="Times New Roman" pitchFamily="18" charset="0"/>
                <a:cs typeface="Times New Roman" pitchFamily="18" charset="0"/>
              </a:rPr>
              <a:t> </a:t>
            </a:r>
            <a:r>
              <a:rPr lang="en-US" sz="1800" b="1" dirty="0" err="1">
                <a:solidFill>
                  <a:schemeClr val="tx2"/>
                </a:solidFill>
                <a:latin typeface="Times New Roman" pitchFamily="18" charset="0"/>
                <a:cs typeface="Times New Roman" pitchFamily="18" charset="0"/>
              </a:rPr>
              <a:t>Fatemi</a:t>
            </a:r>
            <a:r>
              <a:rPr lang="en-US" sz="1800" b="1" dirty="0">
                <a:solidFill>
                  <a:schemeClr val="tx2"/>
                </a:solidFill>
                <a:latin typeface="Times New Roman" pitchFamily="18" charset="0"/>
                <a:cs typeface="Times New Roman" pitchFamily="18" charset="0"/>
              </a:rPr>
              <a:t> (M.D)3,Mohamad Ali </a:t>
            </a:r>
            <a:r>
              <a:rPr lang="en-US" sz="1800" b="1" dirty="0" err="1">
                <a:solidFill>
                  <a:schemeClr val="tx2"/>
                </a:solidFill>
                <a:latin typeface="Times New Roman" pitchFamily="18" charset="0"/>
                <a:cs typeface="Times New Roman" pitchFamily="18" charset="0"/>
              </a:rPr>
              <a:t>Yazdani</a:t>
            </a:r>
            <a:r>
              <a:rPr lang="en-US" sz="1800" b="1" dirty="0">
                <a:solidFill>
                  <a:schemeClr val="tx2"/>
                </a:solidFill>
                <a:latin typeface="Times New Roman" pitchFamily="18" charset="0"/>
                <a:cs typeface="Times New Roman" pitchFamily="18" charset="0"/>
              </a:rPr>
              <a:t> Pour (BS)4, </a:t>
            </a:r>
            <a:r>
              <a:rPr lang="en-US" sz="1800" b="1" dirty="0" err="1">
                <a:solidFill>
                  <a:schemeClr val="tx2"/>
                </a:solidFill>
                <a:latin typeface="Times New Roman" pitchFamily="18" charset="0"/>
                <a:cs typeface="Times New Roman" pitchFamily="18" charset="0"/>
              </a:rPr>
              <a:t>Mozghan</a:t>
            </a:r>
            <a:r>
              <a:rPr lang="en-US" sz="1800" b="1" dirty="0">
                <a:solidFill>
                  <a:schemeClr val="tx2"/>
                </a:solidFill>
                <a:latin typeface="Times New Roman" pitchFamily="18" charset="0"/>
                <a:cs typeface="Times New Roman" pitchFamily="18" charset="0"/>
              </a:rPr>
              <a:t> </a:t>
            </a:r>
            <a:r>
              <a:rPr lang="en-US" sz="1800" b="1" dirty="0" err="1">
                <a:solidFill>
                  <a:schemeClr val="tx2"/>
                </a:solidFill>
                <a:latin typeface="Times New Roman" pitchFamily="18" charset="0"/>
                <a:cs typeface="Times New Roman" pitchFamily="18" charset="0"/>
              </a:rPr>
              <a:t>Rahimigilchalan</a:t>
            </a:r>
            <a:r>
              <a:rPr lang="en-US" sz="1800" b="1" dirty="0">
                <a:solidFill>
                  <a:schemeClr val="tx2"/>
                </a:solidFill>
                <a:latin typeface="Times New Roman" pitchFamily="18" charset="0"/>
                <a:cs typeface="Times New Roman" pitchFamily="18" charset="0"/>
              </a:rPr>
              <a:t> (MSc Student)5</a:t>
            </a:r>
            <a:endParaRPr lang="en-US" sz="1800" dirty="0">
              <a:solidFill>
                <a:schemeClr val="tx2"/>
              </a:solidFill>
              <a:latin typeface="Times New Roman" pitchFamily="18" charset="0"/>
              <a:cs typeface="Times New Roman" pitchFamily="18" charset="0"/>
            </a:endParaRPr>
          </a:p>
          <a:p>
            <a:r>
              <a:rPr lang="en-US" sz="1800" b="1" dirty="0">
                <a:latin typeface="Times New Roman" pitchFamily="18" charset="0"/>
                <a:cs typeface="Times New Roman" pitchFamily="18" charset="0"/>
              </a:rPr>
              <a:t> </a:t>
            </a:r>
            <a:endParaRPr lang="en-US" sz="1800" dirty="0">
              <a:latin typeface="Times New Roman" pitchFamily="18" charset="0"/>
              <a:cs typeface="Times New Roman" pitchFamily="18" charset="0"/>
            </a:endParaRPr>
          </a:p>
          <a:p>
            <a:r>
              <a:rPr lang="en-US" sz="1400" i="1" dirty="0">
                <a:solidFill>
                  <a:schemeClr val="tx2"/>
                </a:solidFill>
                <a:latin typeface="Times New Roman" pitchFamily="18" charset="0"/>
                <a:cs typeface="Times New Roman" pitchFamily="18" charset="0"/>
              </a:rPr>
              <a:t>1 MSc in nursing education, Department of Nursing,  Faculty  of  Nursing  and  Midwifery, </a:t>
            </a:r>
            <a:r>
              <a:rPr lang="en-US" sz="1400" i="1" dirty="0" err="1">
                <a:solidFill>
                  <a:schemeClr val="tx2"/>
                </a:solidFill>
                <a:latin typeface="Times New Roman" pitchFamily="18" charset="0"/>
                <a:cs typeface="Times New Roman" pitchFamily="18" charset="0"/>
              </a:rPr>
              <a:t>Guilan</a:t>
            </a:r>
            <a:r>
              <a:rPr lang="en-US" sz="1400" i="1" dirty="0">
                <a:solidFill>
                  <a:schemeClr val="tx2"/>
                </a:solidFill>
                <a:latin typeface="Times New Roman" pitchFamily="18" charset="0"/>
                <a:cs typeface="Times New Roman" pitchFamily="18" charset="0"/>
              </a:rPr>
              <a:t> University of Medical Science and health services, </a:t>
            </a:r>
            <a:r>
              <a:rPr lang="en-US" sz="1400" i="1" dirty="0" err="1">
                <a:solidFill>
                  <a:schemeClr val="tx2"/>
                </a:solidFill>
                <a:latin typeface="Times New Roman" pitchFamily="18" charset="0"/>
                <a:cs typeface="Times New Roman" pitchFamily="18" charset="0"/>
              </a:rPr>
              <a:t>Guilan</a:t>
            </a:r>
            <a:r>
              <a:rPr lang="en-US" sz="1400" i="1" dirty="0">
                <a:solidFill>
                  <a:schemeClr val="tx2"/>
                </a:solidFill>
                <a:latin typeface="Times New Roman" pitchFamily="18" charset="0"/>
                <a:cs typeface="Times New Roman" pitchFamily="18" charset="0"/>
              </a:rPr>
              <a:t>, Iran</a:t>
            </a:r>
            <a:endParaRPr lang="en-US" sz="1400" dirty="0">
              <a:solidFill>
                <a:schemeClr val="tx2"/>
              </a:solidFill>
              <a:latin typeface="Times New Roman" pitchFamily="18" charset="0"/>
              <a:cs typeface="Times New Roman" pitchFamily="18" charset="0"/>
            </a:endParaRPr>
          </a:p>
          <a:p>
            <a:r>
              <a:rPr lang="en-US" sz="1400" i="1" baseline="30000" dirty="0">
                <a:solidFill>
                  <a:schemeClr val="tx2"/>
                </a:solidFill>
                <a:latin typeface="Times New Roman" pitchFamily="18" charset="0"/>
                <a:cs typeface="Times New Roman" pitchFamily="18" charset="0"/>
              </a:rPr>
              <a:t>2</a:t>
            </a:r>
            <a:r>
              <a:rPr lang="en-US" sz="1400" i="1" dirty="0">
                <a:solidFill>
                  <a:schemeClr val="tx2"/>
                </a:solidFill>
                <a:latin typeface="Times New Roman" pitchFamily="18" charset="0"/>
                <a:cs typeface="Times New Roman" pitchFamily="18" charset="0"/>
              </a:rPr>
              <a:t> </a:t>
            </a:r>
            <a:r>
              <a:rPr lang="en-US" sz="1400" b="1" i="1" dirty="0">
                <a:solidFill>
                  <a:schemeClr val="tx2"/>
                </a:solidFill>
                <a:latin typeface="Times New Roman" pitchFamily="18" charset="0"/>
                <a:cs typeface="Times New Roman" pitchFamily="18" charset="0"/>
              </a:rPr>
              <a:t>*</a:t>
            </a:r>
            <a:r>
              <a:rPr lang="en-US" sz="1400" i="1" dirty="0">
                <a:solidFill>
                  <a:schemeClr val="tx2"/>
                </a:solidFill>
                <a:latin typeface="Times New Roman" pitchFamily="18" charset="0"/>
                <a:cs typeface="Times New Roman" pitchFamily="18" charset="0"/>
              </a:rPr>
              <a:t>Associate Professor, Department of Health Education and promotion,</a:t>
            </a:r>
            <a:r>
              <a:rPr lang="en-US" sz="1400" b="1" dirty="0">
                <a:solidFill>
                  <a:schemeClr val="tx2"/>
                </a:solidFill>
                <a:latin typeface="Times New Roman" pitchFamily="18" charset="0"/>
                <a:cs typeface="Times New Roman" pitchFamily="18" charset="0"/>
              </a:rPr>
              <a:t> </a:t>
            </a:r>
            <a:r>
              <a:rPr lang="en-US" sz="1400" i="1" dirty="0">
                <a:solidFill>
                  <a:schemeClr val="tx2"/>
                </a:solidFill>
                <a:latin typeface="Times New Roman" pitchFamily="18" charset="0"/>
                <a:cs typeface="Times New Roman" pitchFamily="18" charset="0"/>
              </a:rPr>
              <a:t>Social Determinants of Health Research Center(SCHRC) School of Health, </a:t>
            </a:r>
            <a:r>
              <a:rPr lang="en-US" sz="1400" i="1" dirty="0" err="1">
                <a:solidFill>
                  <a:schemeClr val="tx2"/>
                </a:solidFill>
                <a:latin typeface="Times New Roman" pitchFamily="18" charset="0"/>
                <a:cs typeface="Times New Roman" pitchFamily="18" charset="0"/>
              </a:rPr>
              <a:t>Guilan</a:t>
            </a:r>
            <a:r>
              <a:rPr lang="en-US" sz="1400" i="1" dirty="0">
                <a:solidFill>
                  <a:schemeClr val="tx2"/>
                </a:solidFill>
                <a:latin typeface="Times New Roman" pitchFamily="18" charset="0"/>
                <a:cs typeface="Times New Roman" pitchFamily="18" charset="0"/>
              </a:rPr>
              <a:t> University of Medical Sciences, Rasht, Iran.</a:t>
            </a:r>
            <a:endParaRPr lang="en-US" sz="1400" dirty="0">
              <a:solidFill>
                <a:schemeClr val="tx2"/>
              </a:solidFill>
              <a:latin typeface="Times New Roman" pitchFamily="18" charset="0"/>
              <a:cs typeface="Times New Roman" pitchFamily="18" charset="0"/>
            </a:endParaRPr>
          </a:p>
          <a:p>
            <a:r>
              <a:rPr lang="en-US" sz="1400" i="1" dirty="0">
                <a:solidFill>
                  <a:schemeClr val="tx2"/>
                </a:solidFill>
                <a:latin typeface="Times New Roman" pitchFamily="18" charset="0"/>
                <a:cs typeface="Times New Roman" pitchFamily="18" charset="0"/>
              </a:rPr>
              <a:t>3MD, </a:t>
            </a:r>
            <a:r>
              <a:rPr lang="en-US" sz="1400" i="1" dirty="0" err="1">
                <a:solidFill>
                  <a:schemeClr val="tx2"/>
                </a:solidFill>
                <a:latin typeface="Times New Roman" pitchFamily="18" charset="0"/>
                <a:cs typeface="Times New Roman" pitchFamily="18" charset="0"/>
              </a:rPr>
              <a:t>Guilan</a:t>
            </a:r>
            <a:r>
              <a:rPr lang="en-US" sz="1400" i="1" dirty="0">
                <a:solidFill>
                  <a:schemeClr val="tx2"/>
                </a:solidFill>
                <a:latin typeface="Times New Roman" pitchFamily="18" charset="0"/>
                <a:cs typeface="Times New Roman" pitchFamily="18" charset="0"/>
              </a:rPr>
              <a:t> University of Medical Science and health services, </a:t>
            </a:r>
            <a:r>
              <a:rPr lang="en-US" sz="1400" i="1" dirty="0" err="1">
                <a:solidFill>
                  <a:schemeClr val="tx2"/>
                </a:solidFill>
                <a:latin typeface="Times New Roman" pitchFamily="18" charset="0"/>
                <a:cs typeface="Times New Roman" pitchFamily="18" charset="0"/>
              </a:rPr>
              <a:t>Guilan</a:t>
            </a:r>
            <a:r>
              <a:rPr lang="en-US" sz="1400" i="1" dirty="0">
                <a:solidFill>
                  <a:schemeClr val="tx2"/>
                </a:solidFill>
                <a:latin typeface="Times New Roman" pitchFamily="18" charset="0"/>
                <a:cs typeface="Times New Roman" pitchFamily="18" charset="0"/>
              </a:rPr>
              <a:t>, Iran</a:t>
            </a:r>
            <a:endParaRPr lang="en-US" sz="1400" dirty="0">
              <a:solidFill>
                <a:schemeClr val="tx2"/>
              </a:solidFill>
              <a:latin typeface="Times New Roman" pitchFamily="18" charset="0"/>
              <a:cs typeface="Times New Roman" pitchFamily="18" charset="0"/>
            </a:endParaRPr>
          </a:p>
          <a:p>
            <a:r>
              <a:rPr lang="en-US" sz="1400" i="1" dirty="0">
                <a:solidFill>
                  <a:schemeClr val="tx2"/>
                </a:solidFill>
                <a:latin typeface="Times New Roman" pitchFamily="18" charset="0"/>
                <a:cs typeface="Times New Roman" pitchFamily="18" charset="0"/>
              </a:rPr>
              <a:t>4 BS in Statistic, Faculty  of  Nursing  and  Midwifery, </a:t>
            </a:r>
            <a:r>
              <a:rPr lang="en-US" sz="1400" i="1" dirty="0" err="1">
                <a:solidFill>
                  <a:schemeClr val="tx2"/>
                </a:solidFill>
                <a:latin typeface="Times New Roman" pitchFamily="18" charset="0"/>
                <a:cs typeface="Times New Roman" pitchFamily="18" charset="0"/>
              </a:rPr>
              <a:t>Guilan</a:t>
            </a:r>
            <a:r>
              <a:rPr lang="en-US" sz="1400" i="1" dirty="0">
                <a:solidFill>
                  <a:schemeClr val="tx2"/>
                </a:solidFill>
                <a:latin typeface="Times New Roman" pitchFamily="18" charset="0"/>
                <a:cs typeface="Times New Roman" pitchFamily="18" charset="0"/>
              </a:rPr>
              <a:t> University of Medical Science and health services, </a:t>
            </a:r>
            <a:r>
              <a:rPr lang="en-US" sz="1400" i="1" dirty="0" err="1">
                <a:solidFill>
                  <a:schemeClr val="tx2"/>
                </a:solidFill>
                <a:latin typeface="Times New Roman" pitchFamily="18" charset="0"/>
                <a:cs typeface="Times New Roman" pitchFamily="18" charset="0"/>
              </a:rPr>
              <a:t>Guilan</a:t>
            </a:r>
            <a:r>
              <a:rPr lang="en-US" sz="1400" i="1" dirty="0">
                <a:solidFill>
                  <a:schemeClr val="tx2"/>
                </a:solidFill>
                <a:latin typeface="Times New Roman" pitchFamily="18" charset="0"/>
                <a:cs typeface="Times New Roman" pitchFamily="18" charset="0"/>
              </a:rPr>
              <a:t>, Iran</a:t>
            </a:r>
            <a:endParaRPr lang="en-US" sz="1400" dirty="0">
              <a:solidFill>
                <a:schemeClr val="tx2"/>
              </a:solidFill>
              <a:latin typeface="Times New Roman" pitchFamily="18" charset="0"/>
              <a:cs typeface="Times New Roman" pitchFamily="18" charset="0"/>
            </a:endParaRPr>
          </a:p>
          <a:p>
            <a:r>
              <a:rPr lang="en-US" sz="1400" i="1" dirty="0">
                <a:solidFill>
                  <a:schemeClr val="tx2"/>
                </a:solidFill>
                <a:latin typeface="Times New Roman" pitchFamily="18" charset="0"/>
                <a:cs typeface="Times New Roman" pitchFamily="18" charset="0"/>
              </a:rPr>
              <a:t>5 BS in Nursing of </a:t>
            </a:r>
            <a:r>
              <a:rPr lang="en-US" sz="1400" i="1" dirty="0" err="1">
                <a:solidFill>
                  <a:schemeClr val="tx2"/>
                </a:solidFill>
                <a:latin typeface="Times New Roman" pitchFamily="18" charset="0"/>
                <a:cs typeface="Times New Roman" pitchFamily="18" charset="0"/>
              </a:rPr>
              <a:t>Guilan</a:t>
            </a:r>
            <a:r>
              <a:rPr lang="en-US" sz="1400" i="1" dirty="0">
                <a:solidFill>
                  <a:schemeClr val="tx2"/>
                </a:solidFill>
                <a:latin typeface="Times New Roman" pitchFamily="18" charset="0"/>
                <a:cs typeface="Times New Roman" pitchFamily="18" charset="0"/>
              </a:rPr>
              <a:t> University of Medical Sciences , MSc Student in Health Education &amp; Promotion, Medical Science Faculty ,Science and Research branch Islamic Azad </a:t>
            </a:r>
            <a:r>
              <a:rPr lang="en-US" sz="1400" i="1" dirty="0" err="1">
                <a:solidFill>
                  <a:schemeClr val="tx2"/>
                </a:solidFill>
                <a:latin typeface="Times New Roman" pitchFamily="18" charset="0"/>
                <a:cs typeface="Times New Roman" pitchFamily="18" charset="0"/>
              </a:rPr>
              <a:t>University,Tehran</a:t>
            </a:r>
            <a:r>
              <a:rPr lang="en-US" sz="1400" i="1" dirty="0">
                <a:solidFill>
                  <a:schemeClr val="tx2"/>
                </a:solidFill>
                <a:latin typeface="Times New Roman" pitchFamily="18" charset="0"/>
                <a:cs typeface="Times New Roman" pitchFamily="18" charset="0"/>
              </a:rPr>
              <a:t> ,Iran</a:t>
            </a:r>
            <a:endParaRPr lang="en-US" sz="1400" dirty="0">
              <a:solidFill>
                <a:schemeClr val="tx2"/>
              </a:solidFill>
              <a:latin typeface="Times New Roman" pitchFamily="18" charset="0"/>
              <a:cs typeface="Times New Roman" pitchFamily="18" charset="0"/>
            </a:endParaRPr>
          </a:p>
          <a:p>
            <a:r>
              <a:rPr lang="en-US" sz="1400" dirty="0" smtClean="0">
                <a:solidFill>
                  <a:schemeClr val="tx2"/>
                </a:solidFill>
                <a:latin typeface="Times New Roman" pitchFamily="18" charset="0"/>
                <a:cs typeface="Times New Roman" pitchFamily="18" charset="0"/>
              </a:rPr>
              <a:t> </a:t>
            </a:r>
            <a:endParaRPr lang="en-US" sz="1400"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2201196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438400"/>
            <a:ext cx="7772400" cy="3505200"/>
          </a:xfrm>
        </p:spPr>
        <p:txBody>
          <a:bodyPr>
            <a:noAutofit/>
          </a:bodyPr>
          <a:lstStyle/>
          <a:p>
            <a:pPr algn="just"/>
            <a:r>
              <a:rPr lang="en-US" sz="2800" b="1" dirty="0" smtClean="0">
                <a:latin typeface="Times New Roman" pitchFamily="18" charset="0"/>
                <a:cs typeface="Times New Roman" pitchFamily="18" charset="0"/>
              </a:rPr>
              <a:t>Introduction</a:t>
            </a:r>
            <a:r>
              <a:rPr lang="en-US" sz="2000" b="1"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000" dirty="0" smtClean="0">
                <a:latin typeface="Times New Roman" pitchFamily="18" charset="0"/>
                <a:ea typeface="Times New Roman"/>
                <a:cs typeface="Times New Roman" pitchFamily="18" charset="0"/>
              </a:rPr>
              <a:t>Regular </a:t>
            </a:r>
            <a:r>
              <a:rPr lang="en-US" sz="2000" dirty="0">
                <a:latin typeface="Times New Roman" pitchFamily="18" charset="0"/>
                <a:ea typeface="Times New Roman"/>
                <a:cs typeface="Times New Roman" pitchFamily="18" charset="0"/>
              </a:rPr>
              <a:t>physical activity has several physical, psychological and social benefits for all </a:t>
            </a:r>
            <a:r>
              <a:rPr lang="en-US" sz="2000" dirty="0" smtClean="0">
                <a:latin typeface="Times New Roman" pitchFamily="18" charset="0"/>
                <a:ea typeface="Times New Roman"/>
                <a:cs typeface="Times New Roman" pitchFamily="18" charset="0"/>
              </a:rPr>
              <a:t>ages. </a:t>
            </a:r>
            <a:r>
              <a:rPr lang="en-US" sz="2000" dirty="0">
                <a:latin typeface="Times New Roman" pitchFamily="18" charset="0"/>
                <a:ea typeface="Times New Roman"/>
                <a:cs typeface="Times New Roman" pitchFamily="18" charset="0"/>
              </a:rPr>
              <a:t>Besides, physical activity is an important factor to prevent and treat chronic </a:t>
            </a:r>
            <a:r>
              <a:rPr lang="en-US" sz="2000" dirty="0" smtClean="0">
                <a:latin typeface="Times New Roman" pitchFamily="18" charset="0"/>
                <a:ea typeface="Times New Roman"/>
                <a:cs typeface="Times New Roman" pitchFamily="18" charset="0"/>
              </a:rPr>
              <a:t>diseases, </a:t>
            </a:r>
            <a:r>
              <a:rPr lang="en-US" sz="2000" dirty="0">
                <a:latin typeface="Times New Roman" pitchFamily="18" charset="0"/>
                <a:ea typeface="Times New Roman"/>
                <a:cs typeface="Times New Roman" pitchFamily="18" charset="0"/>
              </a:rPr>
              <a:t>especially in lowering the risk of chronic disease </a:t>
            </a:r>
            <a:r>
              <a:rPr lang="en-US" sz="2000" dirty="0" smtClean="0">
                <a:latin typeface="Times New Roman" pitchFamily="18" charset="0"/>
                <a:ea typeface="Times New Roman"/>
                <a:cs typeface="Times New Roman" pitchFamily="18" charset="0"/>
              </a:rPr>
              <a:t>.</a:t>
            </a:r>
            <a:r>
              <a:rPr lang="en-US" sz="2000" dirty="0" smtClean="0">
                <a:latin typeface="Times New Roman"/>
                <a:ea typeface="Times New Roman"/>
              </a:rPr>
              <a:t> </a:t>
            </a:r>
            <a:r>
              <a:rPr lang="en-US" sz="2000" dirty="0">
                <a:latin typeface="Times New Roman"/>
                <a:ea typeface="Times New Roman"/>
              </a:rPr>
              <a:t>I</a:t>
            </a:r>
            <a:r>
              <a:rPr lang="en-US" sz="2000" dirty="0" smtClean="0">
                <a:latin typeface="Times New Roman"/>
                <a:ea typeface="Times New Roman"/>
              </a:rPr>
              <a:t>t </a:t>
            </a:r>
            <a:r>
              <a:rPr lang="en-US" sz="2000" dirty="0">
                <a:latin typeface="Times New Roman"/>
                <a:ea typeface="Times New Roman"/>
              </a:rPr>
              <a:t>reduces the risk of many diseases and conditions such as arterial hypertension, diabetes mellitus type 2, dyslipidemia, obesity, coronary heart disease, chronic heart failure and chronic obstructive pulmonary disease. In addition, the risk of colon, breast, and possibly endometrial, lung as well as pancreatic cancer will also be lessened</a:t>
            </a:r>
            <a:r>
              <a:rPr lang="en-US" sz="2000" dirty="0" smtClean="0">
                <a:latin typeface="Times New Roman"/>
                <a:ea typeface="Times New Roman"/>
              </a:rPr>
              <a:t>. </a:t>
            </a:r>
            <a:r>
              <a:rPr lang="en-US" sz="2000" dirty="0">
                <a:latin typeface="Times New Roman"/>
                <a:ea typeface="Times New Roman"/>
              </a:rPr>
              <a:t>Generally, increasing PA helps minimize the burden on health and social care through enabling healthy ageing .</a:t>
            </a:r>
            <a:endParaRPr lang="en-US" sz="2000" b="1" dirty="0">
              <a:latin typeface="Times New Roman" pitchFamily="18" charset="0"/>
              <a:cs typeface="Times New Roman" pitchFamily="18" charset="0"/>
            </a:endParaRPr>
          </a:p>
        </p:txBody>
      </p:sp>
      <p:sp>
        <p:nvSpPr>
          <p:cNvPr id="3" name="Subtitle 2"/>
          <p:cNvSpPr>
            <a:spLocks noGrp="1"/>
          </p:cNvSpPr>
          <p:nvPr>
            <p:ph type="subTitle" idx="1"/>
          </p:nvPr>
        </p:nvSpPr>
        <p:spPr>
          <a:xfrm flipV="1">
            <a:off x="0" y="6400800"/>
            <a:ext cx="8991600" cy="152400"/>
          </a:xfrm>
        </p:spPr>
        <p:txBody>
          <a:bodyPr>
            <a:noAutofit/>
          </a:bodyPr>
          <a:lstStyle/>
          <a:p>
            <a:endParaRPr lang="en-US" sz="1400"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3016784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438400"/>
            <a:ext cx="7772400" cy="3505200"/>
          </a:xfrm>
        </p:spPr>
        <p:txBody>
          <a:bodyPr>
            <a:noAutofit/>
          </a:bodyPr>
          <a:lstStyle/>
          <a:p>
            <a:pPr marL="0" marR="0" indent="457200" algn="just">
              <a:lnSpc>
                <a:spcPct val="115000"/>
              </a:lnSpc>
              <a:spcBef>
                <a:spcPts val="0"/>
              </a:spcBef>
              <a:spcAft>
                <a:spcPts val="1000"/>
              </a:spcAft>
            </a:pPr>
            <a:r>
              <a:rPr lang="en-US" sz="2800" b="1" dirty="0" smtClean="0">
                <a:latin typeface="Times New Roman" pitchFamily="18" charset="0"/>
                <a:cs typeface="Times New Roman" pitchFamily="18" charset="0"/>
              </a:rPr>
              <a:t>Introduction</a:t>
            </a:r>
            <a:r>
              <a:rPr lang="en-US" sz="2000" b="1"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000" dirty="0">
                <a:latin typeface="Times New Roman"/>
                <a:ea typeface="Times New Roman"/>
                <a:cs typeface="Arial"/>
              </a:rPr>
              <a:t>In spite of the fact that the health benefits of regular physical activity (PA) have been well-established </a:t>
            </a:r>
            <a:r>
              <a:rPr lang="en-US" sz="2000" dirty="0" smtClean="0">
                <a:latin typeface="Times New Roman"/>
                <a:ea typeface="Times New Roman"/>
                <a:cs typeface="Arial"/>
              </a:rPr>
              <a:t>, physical </a:t>
            </a:r>
            <a:r>
              <a:rPr lang="en-US" sz="2000" dirty="0">
                <a:latin typeface="Times New Roman"/>
                <a:ea typeface="Times New Roman"/>
                <a:cs typeface="Arial"/>
              </a:rPr>
              <a:t>inactivity is a global health </a:t>
            </a:r>
            <a:r>
              <a:rPr lang="en-US" sz="2000" dirty="0" smtClean="0">
                <a:latin typeface="Times New Roman"/>
                <a:ea typeface="Times New Roman"/>
                <a:cs typeface="Arial"/>
              </a:rPr>
              <a:t>issue. </a:t>
            </a:r>
            <a:r>
              <a:rPr lang="en-US" sz="2000" dirty="0">
                <a:latin typeface="Times New Roman"/>
                <a:ea typeface="Times New Roman"/>
                <a:cs typeface="Arial"/>
              </a:rPr>
              <a:t>Much of the world's population is inactive, so this link presents a major public health </a:t>
            </a:r>
            <a:r>
              <a:rPr lang="en-US" sz="2000" dirty="0" smtClean="0">
                <a:latin typeface="Times New Roman"/>
                <a:ea typeface="Times New Roman"/>
                <a:cs typeface="Arial"/>
              </a:rPr>
              <a:t>issue. Evidence </a:t>
            </a:r>
            <a:r>
              <a:rPr lang="en-US" sz="2000" dirty="0">
                <a:latin typeface="Times New Roman"/>
                <a:ea typeface="Times New Roman"/>
                <a:cs typeface="Arial"/>
              </a:rPr>
              <a:t>supports the conclusion that physical inactivity is one of the most important public health problems of the 21st century, and may even be the most </a:t>
            </a:r>
            <a:r>
              <a:rPr lang="en-US" sz="2000" dirty="0" smtClean="0">
                <a:latin typeface="Times New Roman"/>
                <a:ea typeface="Times New Roman"/>
                <a:cs typeface="Arial"/>
              </a:rPr>
              <a:t>important. </a:t>
            </a:r>
            <a:r>
              <a:rPr lang="en-US" sz="2000" dirty="0">
                <a:latin typeface="Times New Roman"/>
                <a:ea typeface="Times New Roman"/>
                <a:cs typeface="Arial"/>
              </a:rPr>
              <a:t>yet at least half of the populace fails to meet national recommended guidelines. As a result, the promotion of PA is of great importance to public </a:t>
            </a:r>
            <a:r>
              <a:rPr lang="en-US" sz="2000" dirty="0" smtClean="0">
                <a:latin typeface="Times New Roman"/>
                <a:ea typeface="Times New Roman"/>
                <a:cs typeface="Arial"/>
              </a:rPr>
              <a:t>health.</a:t>
            </a:r>
            <a:r>
              <a:rPr lang="en-US" sz="1800" dirty="0">
                <a:ea typeface="Times New Roman"/>
                <a:cs typeface="Arial"/>
              </a:rPr>
              <a:t/>
            </a:r>
            <a:br>
              <a:rPr lang="en-US" sz="1800" dirty="0">
                <a:ea typeface="Times New Roman"/>
                <a:cs typeface="Arial"/>
              </a:rPr>
            </a:br>
            <a:r>
              <a:rPr lang="ar-SA" sz="2000" dirty="0">
                <a:ea typeface="Times New Roman"/>
              </a:rPr>
              <a:t> </a:t>
            </a:r>
            <a:r>
              <a:rPr lang="en-US" sz="2000" dirty="0">
                <a:latin typeface="Times New Roman"/>
                <a:ea typeface="Times New Roman"/>
                <a:cs typeface="Arial"/>
              </a:rPr>
              <a:t>   The literature from the middle east shows high levels of physical inactivity among </a:t>
            </a:r>
            <a:r>
              <a:rPr lang="en-US" sz="2000" dirty="0" smtClean="0">
                <a:latin typeface="Times New Roman"/>
                <a:ea typeface="Times New Roman"/>
                <a:cs typeface="Arial"/>
              </a:rPr>
              <a:t>adults. Despite </a:t>
            </a:r>
            <a:r>
              <a:rPr lang="en-US" sz="2000" dirty="0">
                <a:latin typeface="Times New Roman"/>
                <a:ea typeface="Times New Roman"/>
                <a:cs typeface="Arial"/>
              </a:rPr>
              <a:t>the health threats posed by inactivity, data from three national surveys among Iranian adults have shown that more than 80% of Iranian population is physically </a:t>
            </a:r>
            <a:r>
              <a:rPr lang="en-US" sz="2000" dirty="0" smtClean="0">
                <a:latin typeface="Times New Roman"/>
                <a:ea typeface="Times New Roman"/>
                <a:cs typeface="Arial"/>
              </a:rPr>
              <a:t>inactive.</a:t>
            </a:r>
            <a:endParaRPr lang="en-US" sz="1800" dirty="0">
              <a:ea typeface="Times New Roman"/>
              <a:cs typeface="Arial"/>
            </a:endParaRPr>
          </a:p>
        </p:txBody>
      </p:sp>
      <p:sp>
        <p:nvSpPr>
          <p:cNvPr id="3" name="Subtitle 2"/>
          <p:cNvSpPr>
            <a:spLocks noGrp="1"/>
          </p:cNvSpPr>
          <p:nvPr>
            <p:ph type="subTitle" idx="1"/>
          </p:nvPr>
        </p:nvSpPr>
        <p:spPr>
          <a:xfrm flipV="1">
            <a:off x="0" y="6400800"/>
            <a:ext cx="8991600" cy="152400"/>
          </a:xfrm>
        </p:spPr>
        <p:txBody>
          <a:bodyPr>
            <a:noAutofit/>
          </a:bodyPr>
          <a:lstStyle/>
          <a:p>
            <a:endParaRPr lang="en-US" sz="1400"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1763696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752600"/>
            <a:ext cx="7772400" cy="5029200"/>
          </a:xfrm>
        </p:spPr>
        <p:txBody>
          <a:bodyPr>
            <a:noAutofit/>
          </a:bodyPr>
          <a:lstStyle/>
          <a:p>
            <a:pPr marL="0" marR="0" indent="457200" algn="l">
              <a:lnSpc>
                <a:spcPct val="115000"/>
              </a:lnSpc>
              <a:spcBef>
                <a:spcPts val="0"/>
              </a:spcBef>
              <a:spcAft>
                <a:spcPts val="1000"/>
              </a:spcAft>
            </a:pPr>
            <a:r>
              <a:rPr lang="en-US" sz="2800" b="1" dirty="0" smtClean="0">
                <a:latin typeface="Times New Roman" pitchFamily="18" charset="0"/>
                <a:cs typeface="Times New Roman" pitchFamily="18" charset="0"/>
              </a:rPr>
              <a:t>Introduction</a:t>
            </a:r>
            <a:r>
              <a:rPr lang="en-US" sz="2000" b="1"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000" dirty="0">
                <a:latin typeface="Times New Roman"/>
                <a:ea typeface="Times New Roman"/>
              </a:rPr>
              <a:t>Despite the wealth of evidence supporting the positive impact of exercise on health, the majority of nurses do not commit to sufficient regular </a:t>
            </a:r>
            <a:r>
              <a:rPr lang="en-US" sz="2000" dirty="0" smtClean="0">
                <a:latin typeface="Times New Roman"/>
                <a:ea typeface="Times New Roman"/>
              </a:rPr>
              <a:t>PA, </a:t>
            </a:r>
            <a:r>
              <a:rPr lang="en-US" sz="2000" dirty="0">
                <a:latin typeface="Times New Roman"/>
                <a:ea typeface="Times New Roman"/>
              </a:rPr>
              <a:t>especially those nurses who play a substantial role in the care provided in ICUs.  It has been confirmed that nurses specialized in working for ICUs have a great impact on saving patients’ lives</a:t>
            </a:r>
            <a:r>
              <a:rPr lang="en-US" sz="2000" dirty="0" smtClean="0">
                <a:latin typeface="Times New Roman"/>
                <a:ea typeface="Times New Roman"/>
              </a:rPr>
              <a:t>.</a:t>
            </a:r>
            <a:br>
              <a:rPr lang="en-US" sz="2000" dirty="0" smtClean="0">
                <a:latin typeface="Times New Roman"/>
                <a:ea typeface="Times New Roman"/>
              </a:rPr>
            </a:br>
            <a:r>
              <a:rPr lang="en-US" sz="1800" dirty="0">
                <a:latin typeface="Times New Roman"/>
                <a:ea typeface="Times New Roman"/>
              </a:rPr>
              <a:t>Nurses have professional responsibility to patients, they also have the opportunity to be role models, suggesting the attitude that nurses need to exercise more</a:t>
            </a:r>
            <a:r>
              <a:rPr lang="en-US" sz="1800" dirty="0" smtClean="0">
                <a:latin typeface="Times New Roman"/>
                <a:ea typeface="Times New Roman"/>
              </a:rPr>
              <a:t>.</a:t>
            </a:r>
            <a:br>
              <a:rPr lang="en-US" sz="1800" dirty="0" smtClean="0">
                <a:latin typeface="Times New Roman"/>
                <a:ea typeface="Times New Roman"/>
              </a:rPr>
            </a:br>
            <a:r>
              <a:rPr lang="en-US" sz="1800" dirty="0">
                <a:latin typeface="Times New Roman"/>
                <a:ea typeface="Times New Roman"/>
              </a:rPr>
              <a:t>However, another related challenge for ICUs is to improve nurses’ quality of working life (QWL). Improving nursing QWL is critical because poor QWL leads to high nursing turnover, a significant problem for ICUs in the </a:t>
            </a:r>
            <a:r>
              <a:rPr lang="en-US" sz="1800" dirty="0" smtClean="0">
                <a:latin typeface="Times New Roman"/>
                <a:ea typeface="Times New Roman"/>
              </a:rPr>
              <a:t>United. </a:t>
            </a:r>
            <a:r>
              <a:rPr lang="en-US" sz="1800" dirty="0">
                <a:latin typeface="Times New Roman"/>
                <a:ea typeface="Times New Roman"/>
              </a:rPr>
              <a:t>Consequently,  it is important to investigate factors that influence nurses’ decisions about choosing to be active. Gaining a clearer understanding of these factors can provide insight into strategies that may encourage nurses to be </a:t>
            </a:r>
            <a:r>
              <a:rPr lang="en-US" sz="1800" dirty="0" smtClean="0">
                <a:latin typeface="Times New Roman"/>
                <a:ea typeface="Times New Roman"/>
              </a:rPr>
              <a:t>active.</a:t>
            </a:r>
            <a:endParaRPr lang="en-US" sz="1800" dirty="0">
              <a:ea typeface="Times New Roman"/>
              <a:cs typeface="Arial"/>
            </a:endParaRPr>
          </a:p>
        </p:txBody>
      </p:sp>
      <p:sp>
        <p:nvSpPr>
          <p:cNvPr id="3" name="Subtitle 2"/>
          <p:cNvSpPr>
            <a:spLocks noGrp="1"/>
          </p:cNvSpPr>
          <p:nvPr>
            <p:ph type="subTitle" idx="1"/>
          </p:nvPr>
        </p:nvSpPr>
        <p:spPr>
          <a:xfrm>
            <a:off x="0" y="6553200"/>
            <a:ext cx="8991600" cy="457200"/>
          </a:xfrm>
        </p:spPr>
        <p:txBody>
          <a:bodyPr>
            <a:noAutofit/>
          </a:bodyPr>
          <a:lstStyle/>
          <a:p>
            <a:endParaRPr lang="en-US" sz="1400"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28185188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828800"/>
            <a:ext cx="7772400" cy="4114800"/>
          </a:xfrm>
        </p:spPr>
        <p:txBody>
          <a:bodyPr>
            <a:noAutofit/>
          </a:bodyPr>
          <a:lstStyle/>
          <a:p>
            <a:pPr marL="0" marR="0" algn="just">
              <a:lnSpc>
                <a:spcPct val="115000"/>
              </a:lnSpc>
              <a:spcBef>
                <a:spcPts val="0"/>
              </a:spcBef>
              <a:spcAft>
                <a:spcPts val="1000"/>
              </a:spcAft>
            </a:pPr>
            <a:r>
              <a:rPr lang="en-US" sz="2800" b="1" dirty="0" smtClean="0">
                <a:latin typeface="Times New Roman" pitchFamily="18" charset="0"/>
                <a:cs typeface="Times New Roman" pitchFamily="18" charset="0"/>
              </a:rPr>
              <a:t>Introduction</a:t>
            </a:r>
            <a:r>
              <a:rPr lang="en-US" sz="2000" b="1"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000" dirty="0">
                <a:latin typeface="Times New Roman"/>
                <a:ea typeface="Times New Roman"/>
              </a:rPr>
              <a:t>One of the most popular models for studying behavioral determinants is the Trans </a:t>
            </a:r>
            <a:r>
              <a:rPr lang="en-US" sz="2000" dirty="0" err="1">
                <a:latin typeface="Times New Roman"/>
                <a:ea typeface="Times New Roman"/>
              </a:rPr>
              <a:t>Theortical</a:t>
            </a:r>
            <a:r>
              <a:rPr lang="en-US" sz="2000" dirty="0">
                <a:latin typeface="Times New Roman"/>
                <a:ea typeface="Times New Roman"/>
              </a:rPr>
              <a:t> Model (TTM) </a:t>
            </a:r>
            <a:r>
              <a:rPr lang="en-US" sz="2000" dirty="0" smtClean="0">
                <a:latin typeface="Times New Roman"/>
                <a:ea typeface="Times New Roman"/>
              </a:rPr>
              <a:t>.</a:t>
            </a:r>
            <a:r>
              <a:rPr lang="en-US" sz="1800" dirty="0">
                <a:latin typeface="Times New Roman"/>
                <a:ea typeface="MinionPro-Regular-Identity-H"/>
                <a:cs typeface="Arial"/>
              </a:rPr>
              <a:t> According to this model, a speci</a:t>
            </a:r>
            <a:r>
              <a:rPr lang="en-US" sz="1800" dirty="0">
                <a:latin typeface="Times New Roman"/>
                <a:ea typeface="MS Mincho"/>
                <a:cs typeface="Arial"/>
              </a:rPr>
              <a:t>al</a:t>
            </a:r>
            <a:r>
              <a:rPr lang="en-US" sz="1800" dirty="0">
                <a:latin typeface="Times New Roman"/>
                <a:ea typeface="MinionPro-Regular-Identity-H"/>
                <a:cs typeface="Arial"/>
              </a:rPr>
              <a:t> health behavior develops over time and progresses through </a:t>
            </a:r>
            <a:r>
              <a:rPr lang="en-US" sz="1800" dirty="0">
                <a:latin typeface="Times New Roman"/>
                <a:ea typeface="MS Mincho"/>
                <a:cs typeface="Arial"/>
              </a:rPr>
              <a:t>fi</a:t>
            </a:r>
            <a:r>
              <a:rPr lang="en-US" sz="1800" dirty="0">
                <a:latin typeface="Times New Roman"/>
                <a:ea typeface="MinionPro-Regular-Identity-H"/>
                <a:cs typeface="Arial"/>
              </a:rPr>
              <a:t>ve stages which may be used to examine readiness and stay physically active </a:t>
            </a:r>
            <a:r>
              <a:rPr lang="en-US" sz="1800" dirty="0" smtClean="0">
                <a:latin typeface="Times New Roman"/>
                <a:ea typeface="MinionPro-Regular-Identity-H"/>
                <a:cs typeface="Arial"/>
              </a:rPr>
              <a:t>:</a:t>
            </a:r>
            <a:r>
              <a:rPr lang="en-US" sz="1800" dirty="0" err="1" smtClean="0">
                <a:latin typeface="Times New Roman"/>
                <a:ea typeface="MinionPro-Regular-Identity-H"/>
                <a:cs typeface="Arial"/>
              </a:rPr>
              <a:t>precontemplation</a:t>
            </a:r>
            <a:r>
              <a:rPr lang="en-US" sz="1800" dirty="0">
                <a:latin typeface="Times New Roman"/>
                <a:ea typeface="MinionPro-Regular-Identity-H"/>
                <a:cs typeface="Arial"/>
              </a:rPr>
              <a:t>, </a:t>
            </a:r>
            <a:r>
              <a:rPr lang="en-US" sz="1800" dirty="0" err="1" smtClean="0">
                <a:latin typeface="Times New Roman"/>
                <a:ea typeface="MinionPro-Regular-Identity-H"/>
                <a:cs typeface="Arial"/>
              </a:rPr>
              <a:t>contemplation,preparation</a:t>
            </a:r>
            <a:r>
              <a:rPr lang="en-US" sz="1800" dirty="0">
                <a:latin typeface="Times New Roman"/>
                <a:ea typeface="MinionPro-Regular-Identity-H"/>
                <a:cs typeface="Arial"/>
              </a:rPr>
              <a:t>, </a:t>
            </a:r>
            <a:r>
              <a:rPr lang="en-US" sz="1800" dirty="0" smtClean="0">
                <a:latin typeface="Times New Roman"/>
                <a:ea typeface="MinionPro-Regular-Identity-H"/>
                <a:cs typeface="Arial"/>
              </a:rPr>
              <a:t>action</a:t>
            </a:r>
            <a:r>
              <a:rPr lang="en-US" sz="1800" dirty="0">
                <a:latin typeface="Times New Roman"/>
                <a:ea typeface="MinionPro-Regular-Identity-H"/>
                <a:cs typeface="Arial"/>
              </a:rPr>
              <a:t>, and </a:t>
            </a:r>
            <a:r>
              <a:rPr lang="en-US" sz="1800" dirty="0" smtClean="0">
                <a:latin typeface="Times New Roman"/>
                <a:ea typeface="MinionPro-Regular-Identity-H"/>
                <a:cs typeface="Arial"/>
              </a:rPr>
              <a:t>maintenance </a:t>
            </a:r>
            <a:r>
              <a:rPr lang="en-US" sz="1800" dirty="0" smtClean="0">
                <a:latin typeface="Times New Roman"/>
                <a:ea typeface="Times New Roman"/>
                <a:cs typeface="Arial"/>
              </a:rPr>
              <a:t>.The </a:t>
            </a:r>
            <a:r>
              <a:rPr lang="en-US" sz="1800" dirty="0" err="1">
                <a:latin typeface="Times New Roman"/>
                <a:ea typeface="Times New Roman"/>
                <a:cs typeface="Arial"/>
              </a:rPr>
              <a:t>Transtheoretical</a:t>
            </a:r>
            <a:r>
              <a:rPr lang="en-US" sz="1800" dirty="0">
                <a:latin typeface="Times New Roman"/>
                <a:ea typeface="Times New Roman"/>
                <a:cs typeface="Arial"/>
              </a:rPr>
              <a:t> Model (TTM) is based on the premise that people are at different stages of readiness for engaging in health behaviors, and that intervention approaches are likely to be the </a:t>
            </a:r>
            <a:r>
              <a:rPr lang="en-US" sz="1800" dirty="0">
                <a:latin typeface="Times New Roman"/>
                <a:ea typeface="MinionPro-Regular-Identity-H"/>
                <a:cs typeface="Arial"/>
              </a:rPr>
              <a:t>most helpful when they are matched to the individual’s current stage of change. </a:t>
            </a:r>
            <a:r>
              <a:rPr lang="en-US" sz="1600" dirty="0">
                <a:ea typeface="Times New Roman"/>
                <a:cs typeface="Arial"/>
              </a:rPr>
              <a:t/>
            </a:r>
            <a:br>
              <a:rPr lang="en-US" sz="1600" dirty="0">
                <a:ea typeface="Times New Roman"/>
                <a:cs typeface="Arial"/>
              </a:rPr>
            </a:br>
            <a:r>
              <a:rPr lang="en-US" sz="1800" dirty="0">
                <a:latin typeface="Times New Roman"/>
                <a:ea typeface="MinionPro-Regular-Identity-H"/>
              </a:rPr>
              <a:t>TTM consists of four key constructs including Stages of Change, Processes of Change,  Self Efficacy, and </a:t>
            </a:r>
            <a:r>
              <a:rPr lang="en-US" sz="1800" dirty="0" smtClean="0">
                <a:latin typeface="Times New Roman"/>
                <a:ea typeface="MinionPro-Regular-Identity-H"/>
              </a:rPr>
              <a:t>Decisional Balance.</a:t>
            </a:r>
            <a:endParaRPr lang="en-US" sz="1800" dirty="0">
              <a:ea typeface="Times New Roman"/>
              <a:cs typeface="Arial"/>
            </a:endParaRPr>
          </a:p>
        </p:txBody>
      </p:sp>
      <p:sp>
        <p:nvSpPr>
          <p:cNvPr id="3" name="Subtitle 2"/>
          <p:cNvSpPr>
            <a:spLocks noGrp="1"/>
          </p:cNvSpPr>
          <p:nvPr>
            <p:ph type="subTitle" idx="1"/>
          </p:nvPr>
        </p:nvSpPr>
        <p:spPr>
          <a:xfrm flipV="1">
            <a:off x="0" y="6400800"/>
            <a:ext cx="8991600" cy="152400"/>
          </a:xfrm>
        </p:spPr>
        <p:txBody>
          <a:bodyPr>
            <a:noAutofit/>
          </a:bodyPr>
          <a:lstStyle/>
          <a:p>
            <a:endParaRPr lang="en-US" sz="1400"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690989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905000"/>
            <a:ext cx="7772400" cy="4038600"/>
          </a:xfrm>
        </p:spPr>
        <p:txBody>
          <a:bodyPr>
            <a:noAutofit/>
          </a:bodyPr>
          <a:lstStyle/>
          <a:p>
            <a:pPr marL="0" marR="0" algn="l">
              <a:lnSpc>
                <a:spcPct val="115000"/>
              </a:lnSpc>
              <a:spcBef>
                <a:spcPts val="0"/>
              </a:spcBef>
              <a:spcAft>
                <a:spcPts val="1000"/>
              </a:spcAft>
            </a:pPr>
            <a:r>
              <a:rPr lang="en-US" sz="2800" b="1" dirty="0" smtClean="0">
                <a:latin typeface="Times New Roman" pitchFamily="18" charset="0"/>
                <a:cs typeface="Times New Roman" pitchFamily="18" charset="0"/>
              </a:rPr>
              <a:t>Introduction</a:t>
            </a:r>
            <a:r>
              <a:rPr lang="en-US" sz="2000" b="1"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000" dirty="0">
                <a:solidFill>
                  <a:srgbClr val="000000"/>
                </a:solidFill>
                <a:latin typeface="Times New Roman"/>
                <a:ea typeface="Times New Roman"/>
              </a:rPr>
              <a:t>There is evidence of cultural variation in style, and the meaning of activity and psychological constructs. Therefore, it is imperative to determine the external validity of those research findings before adopting findings across nations and </a:t>
            </a:r>
            <a:r>
              <a:rPr lang="en-US" sz="2000" dirty="0" smtClean="0">
                <a:solidFill>
                  <a:srgbClr val="000000"/>
                </a:solidFill>
                <a:latin typeface="Times New Roman"/>
                <a:ea typeface="Times New Roman"/>
              </a:rPr>
              <a:t>cultures.  There for </a:t>
            </a:r>
            <a:r>
              <a:rPr lang="en-US" sz="2000" dirty="0" smtClean="0">
                <a:latin typeface="Times New Roman"/>
                <a:cs typeface="Arial"/>
              </a:rPr>
              <a:t>t</a:t>
            </a:r>
            <a:r>
              <a:rPr lang="en-US" sz="2000" dirty="0" smtClean="0">
                <a:latin typeface="Times New Roman"/>
                <a:ea typeface="Times New Roman"/>
                <a:cs typeface="Arial"/>
              </a:rPr>
              <a:t>his </a:t>
            </a:r>
            <a:r>
              <a:rPr lang="en-US" sz="2000" dirty="0">
                <a:latin typeface="Times New Roman"/>
                <a:ea typeface="Times New Roman"/>
                <a:cs typeface="Arial"/>
              </a:rPr>
              <a:t>study filled a critical void in our knowledge and helped to determine the efficacy of the TTM to explain </a:t>
            </a:r>
            <a:r>
              <a:rPr lang="en-US" sz="2000" dirty="0" smtClean="0">
                <a:latin typeface="Times New Roman"/>
                <a:ea typeface="Times New Roman"/>
                <a:cs typeface="Arial"/>
              </a:rPr>
              <a:t>exercise behavior </a:t>
            </a:r>
            <a:r>
              <a:rPr lang="en-US" sz="2000" dirty="0">
                <a:latin typeface="Times New Roman"/>
                <a:ea typeface="Times New Roman"/>
                <a:cs typeface="Arial"/>
              </a:rPr>
              <a:t>among nurses who work in </a:t>
            </a:r>
            <a:r>
              <a:rPr lang="en-US" sz="2000" dirty="0" smtClean="0">
                <a:latin typeface="Times New Roman"/>
                <a:ea typeface="Times New Roman"/>
                <a:cs typeface="Arial"/>
              </a:rPr>
              <a:t>ICUs</a:t>
            </a:r>
            <a:r>
              <a:rPr lang="en-US" sz="2000" dirty="0" smtClean="0">
                <a:solidFill>
                  <a:srgbClr val="000000"/>
                </a:solidFill>
                <a:latin typeface="Times New Roman"/>
                <a:ea typeface="Times New Roman"/>
              </a:rPr>
              <a:t>. </a:t>
            </a: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000" dirty="0" smtClean="0">
                <a:latin typeface="Times New Roman"/>
                <a:ea typeface="Times New Roman"/>
                <a:cs typeface="Arial"/>
              </a:rPr>
              <a:t>Accordingly</a:t>
            </a:r>
            <a:r>
              <a:rPr lang="en-US" sz="2000" dirty="0">
                <a:latin typeface="Times New Roman"/>
                <a:ea typeface="Times New Roman"/>
                <a:cs typeface="Arial"/>
              </a:rPr>
              <a:t>, the aim of this study was to determination the relationship between TTM constructs (processes of change, decisional balance and self efficacy) and exercise behavior using path analysis among ICU nurses of </a:t>
            </a:r>
            <a:r>
              <a:rPr lang="en-US" sz="2000" dirty="0" err="1">
                <a:latin typeface="Times New Roman"/>
                <a:ea typeface="Times New Roman"/>
                <a:cs typeface="Arial"/>
              </a:rPr>
              <a:t>Guilan</a:t>
            </a:r>
            <a:r>
              <a:rPr lang="en-US" sz="2000" dirty="0">
                <a:latin typeface="Times New Roman"/>
                <a:ea typeface="Times New Roman"/>
                <a:cs typeface="Arial"/>
              </a:rPr>
              <a:t> university of medical sciences.</a:t>
            </a:r>
            <a:r>
              <a:rPr lang="en-US" sz="1800" dirty="0">
                <a:ea typeface="Times New Roman"/>
                <a:cs typeface="Arial"/>
              </a:rPr>
              <a:t/>
            </a:r>
            <a:br>
              <a:rPr lang="en-US" sz="1800" dirty="0">
                <a:ea typeface="Times New Roman"/>
                <a:cs typeface="Arial"/>
              </a:rPr>
            </a:br>
            <a:r>
              <a:rPr lang="en-US" sz="1800" dirty="0" smtClean="0">
                <a:latin typeface="Times New Roman"/>
                <a:ea typeface="MinionPro-Regular-Identity-H"/>
              </a:rPr>
              <a:t>.</a:t>
            </a:r>
            <a:endParaRPr lang="en-US" sz="1800" dirty="0">
              <a:ea typeface="Times New Roman"/>
              <a:cs typeface="Arial"/>
            </a:endParaRPr>
          </a:p>
        </p:txBody>
      </p:sp>
      <p:sp>
        <p:nvSpPr>
          <p:cNvPr id="3" name="Subtitle 2"/>
          <p:cNvSpPr>
            <a:spLocks noGrp="1"/>
          </p:cNvSpPr>
          <p:nvPr>
            <p:ph type="subTitle" idx="1"/>
          </p:nvPr>
        </p:nvSpPr>
        <p:spPr>
          <a:xfrm flipV="1">
            <a:off x="0" y="6400800"/>
            <a:ext cx="8991600" cy="152400"/>
          </a:xfrm>
        </p:spPr>
        <p:txBody>
          <a:bodyPr>
            <a:noAutofit/>
          </a:bodyPr>
          <a:lstStyle/>
          <a:p>
            <a:endParaRPr lang="en-US" sz="1400"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511664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828800"/>
            <a:ext cx="7772400" cy="4114800"/>
          </a:xfrm>
        </p:spPr>
        <p:txBody>
          <a:bodyPr>
            <a:noAutofit/>
          </a:bodyPr>
          <a:lstStyle/>
          <a:p>
            <a:pPr marL="0" marR="0" algn="l">
              <a:lnSpc>
                <a:spcPct val="115000"/>
              </a:lnSpc>
              <a:spcBef>
                <a:spcPts val="0"/>
              </a:spcBef>
              <a:spcAft>
                <a:spcPts val="0"/>
              </a:spcAft>
            </a:pPr>
            <a:r>
              <a:rPr lang="en-US" sz="2800" b="1" dirty="0">
                <a:latin typeface="Times New Roman"/>
                <a:ea typeface="Times New Roman"/>
                <a:cs typeface="Arial"/>
              </a:rPr>
              <a:t>Method</a:t>
            </a:r>
            <a:r>
              <a:rPr lang="en-US" sz="2400" dirty="0">
                <a:ea typeface="Times New Roman"/>
                <a:cs typeface="Arial"/>
              </a:rPr>
              <a:t/>
            </a:r>
            <a:br>
              <a:rPr lang="en-US" sz="2400" dirty="0">
                <a:ea typeface="Times New Roman"/>
                <a:cs typeface="Arial"/>
              </a:rPr>
            </a:b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Study: </a:t>
            </a:r>
            <a:r>
              <a:rPr lang="en-US" sz="2000" dirty="0" smtClean="0">
                <a:latin typeface="Times New Roman" pitchFamily="18" charset="0"/>
                <a:cs typeface="Times New Roman" pitchFamily="18" charset="0"/>
              </a:rPr>
              <a:t>cross</a:t>
            </a:r>
            <a:r>
              <a:rPr lang="en-US" sz="2000" dirty="0" smtClean="0">
                <a:latin typeface="Times New Roman"/>
                <a:ea typeface="Times New Roman"/>
              </a:rPr>
              <a:t> </a:t>
            </a:r>
            <a:r>
              <a:rPr lang="en-US" sz="2000" dirty="0">
                <a:latin typeface="Times New Roman"/>
                <a:ea typeface="Times New Roman"/>
              </a:rPr>
              <a:t>sectional study</a:t>
            </a:r>
            <a:r>
              <a:rPr lang="en-US" sz="2000" dirty="0" smtClean="0">
                <a:latin typeface="Times New Roman"/>
                <a:ea typeface="Times New Roman"/>
              </a:rPr>
              <a:t>. </a:t>
            </a:r>
            <a:br>
              <a:rPr lang="en-US" sz="2000" dirty="0" smtClean="0">
                <a:latin typeface="Times New Roman"/>
                <a:ea typeface="Times New Roman"/>
              </a:rPr>
            </a:br>
            <a:r>
              <a:rPr lang="en-US" sz="2000" b="1" dirty="0" smtClean="0">
                <a:latin typeface="Times New Roman"/>
                <a:ea typeface="Times New Roman"/>
              </a:rPr>
              <a:t>Participants</a:t>
            </a:r>
            <a:r>
              <a:rPr lang="en-US" sz="2000" dirty="0" smtClean="0">
                <a:latin typeface="Times New Roman"/>
                <a:ea typeface="Times New Roman"/>
              </a:rPr>
              <a:t> : </a:t>
            </a:r>
            <a:r>
              <a:rPr lang="en-US" sz="2000" dirty="0">
                <a:latin typeface="Times New Roman"/>
                <a:ea typeface="Times New Roman"/>
              </a:rPr>
              <a:t>82 nurses who work in ICUs of </a:t>
            </a:r>
            <a:r>
              <a:rPr lang="en-US" sz="2000" dirty="0" err="1">
                <a:latin typeface="Times New Roman"/>
                <a:ea typeface="Times New Roman"/>
              </a:rPr>
              <a:t>Guilan</a:t>
            </a:r>
            <a:r>
              <a:rPr lang="en-US" sz="2000" dirty="0">
                <a:latin typeface="Times New Roman"/>
                <a:ea typeface="Times New Roman"/>
              </a:rPr>
              <a:t> university of </a:t>
            </a:r>
            <a:r>
              <a:rPr lang="en-US" sz="2000" dirty="0" smtClean="0">
                <a:latin typeface="Times New Roman"/>
                <a:ea typeface="Times New Roman"/>
              </a:rPr>
              <a:t>medical</a:t>
            </a:r>
            <a:br>
              <a:rPr lang="en-US" sz="2000" dirty="0" smtClean="0">
                <a:latin typeface="Times New Roman"/>
                <a:ea typeface="Times New Roman"/>
              </a:rPr>
            </a:br>
            <a:r>
              <a:rPr lang="en-US" sz="1800" b="1" dirty="0" smtClean="0">
                <a:latin typeface="Times New Roman"/>
                <a:ea typeface="Times New Roman"/>
              </a:rPr>
              <a:t>Instruments: </a:t>
            </a:r>
            <a:r>
              <a:rPr lang="en-US" sz="1800" dirty="0" smtClean="0">
                <a:latin typeface="Times New Roman"/>
                <a:ea typeface="Times New Roman"/>
              </a:rPr>
              <a:t>stage </a:t>
            </a:r>
            <a:r>
              <a:rPr lang="en-US" sz="1800" dirty="0">
                <a:latin typeface="Times New Roman"/>
                <a:ea typeface="Times New Roman"/>
              </a:rPr>
              <a:t>of exercise behavioral change questionnaire </a:t>
            </a:r>
            <a:r>
              <a:rPr lang="en-US" sz="1800" dirty="0" smtClean="0">
                <a:latin typeface="Times New Roman"/>
                <a:ea typeface="Times New Roman"/>
              </a:rPr>
              <a:t>,</a:t>
            </a:r>
            <a:r>
              <a:rPr lang="en-US" sz="1800" dirty="0">
                <a:latin typeface="Times New Roman"/>
                <a:ea typeface="Times New Roman"/>
              </a:rPr>
              <a:t> Global Physical Activity </a:t>
            </a:r>
            <a:r>
              <a:rPr lang="en-US" sz="1800" dirty="0" smtClean="0">
                <a:latin typeface="Times New Roman"/>
                <a:ea typeface="Times New Roman"/>
              </a:rPr>
              <a:t>Questionnaire, Exercise</a:t>
            </a:r>
            <a:r>
              <a:rPr lang="en-US" sz="1800" i="1" dirty="0" smtClean="0">
                <a:latin typeface="Times New Roman"/>
                <a:ea typeface="Times New Roman"/>
              </a:rPr>
              <a:t> </a:t>
            </a:r>
            <a:r>
              <a:rPr lang="en-US" sz="1800" dirty="0">
                <a:latin typeface="Times New Roman"/>
                <a:ea typeface="Times New Roman"/>
              </a:rPr>
              <a:t>Processes of Change </a:t>
            </a:r>
            <a:r>
              <a:rPr lang="en-US" sz="1800" dirty="0" smtClean="0">
                <a:latin typeface="Times New Roman"/>
                <a:ea typeface="Times New Roman"/>
              </a:rPr>
              <a:t>Questionnaire,</a:t>
            </a:r>
            <a:r>
              <a:rPr lang="en-US" sz="1800" i="1" dirty="0">
                <a:latin typeface="Times New Roman"/>
                <a:ea typeface="Times New Roman"/>
              </a:rPr>
              <a:t> </a:t>
            </a:r>
            <a:r>
              <a:rPr lang="en-US" sz="1800" dirty="0">
                <a:latin typeface="Times New Roman"/>
                <a:ea typeface="Times New Roman"/>
              </a:rPr>
              <a:t>Exercise Self-Efficacy Scale </a:t>
            </a:r>
            <a:r>
              <a:rPr lang="en-US" sz="1800" dirty="0" smtClean="0">
                <a:latin typeface="Times New Roman"/>
                <a:ea typeface="Times New Roman"/>
              </a:rPr>
              <a:t>,</a:t>
            </a:r>
            <a:r>
              <a:rPr lang="en-US" sz="1800" dirty="0">
                <a:latin typeface="GillSans-Italic"/>
                <a:ea typeface="Times New Roman"/>
                <a:cs typeface="GillSans-Italic"/>
              </a:rPr>
              <a:t> </a:t>
            </a:r>
            <a:r>
              <a:rPr lang="en-US" sz="1800" dirty="0">
                <a:latin typeface="Times New Roman" pitchFamily="18" charset="0"/>
                <a:ea typeface="Times New Roman"/>
                <a:cs typeface="Times New Roman" pitchFamily="18" charset="0"/>
              </a:rPr>
              <a:t>Decision Balance Scale for </a:t>
            </a:r>
            <a:r>
              <a:rPr lang="en-US" sz="1800" dirty="0" smtClean="0">
                <a:latin typeface="Times New Roman" pitchFamily="18" charset="0"/>
                <a:ea typeface="Times New Roman"/>
                <a:cs typeface="Times New Roman" pitchFamily="18" charset="0"/>
              </a:rPr>
              <a:t>Exercise.</a:t>
            </a:r>
            <a:br>
              <a:rPr lang="en-US" sz="1800" dirty="0" smtClean="0">
                <a:latin typeface="Times New Roman" pitchFamily="18" charset="0"/>
                <a:ea typeface="Times New Roman"/>
                <a:cs typeface="Times New Roman" pitchFamily="18" charset="0"/>
              </a:rPr>
            </a:br>
            <a:r>
              <a:rPr lang="en-US" sz="1800" b="1" dirty="0">
                <a:latin typeface="Times New Roman"/>
                <a:ea typeface="Times New Roman"/>
              </a:rPr>
              <a:t>Statistical </a:t>
            </a:r>
            <a:r>
              <a:rPr lang="en-US" sz="1800" b="1" dirty="0" smtClean="0">
                <a:latin typeface="Times New Roman"/>
                <a:ea typeface="Times New Roman"/>
              </a:rPr>
              <a:t>analysis: </a:t>
            </a:r>
            <a:r>
              <a:rPr lang="en-US" sz="1800" dirty="0">
                <a:latin typeface="Times New Roman"/>
                <a:ea typeface="Times New Roman"/>
              </a:rPr>
              <a:t>bivariate correlation was used to examine the relationship between variables </a:t>
            </a:r>
            <a:r>
              <a:rPr lang="en-US" sz="1800" dirty="0" smtClean="0">
                <a:latin typeface="Times New Roman"/>
                <a:ea typeface="Times New Roman"/>
              </a:rPr>
              <a:t>.</a:t>
            </a:r>
            <a:r>
              <a:rPr lang="en-US" sz="1800" dirty="0">
                <a:latin typeface="Times New Roman"/>
                <a:ea typeface="Times New Roman"/>
              </a:rPr>
              <a:t> The proposed model was </a:t>
            </a:r>
            <a:r>
              <a:rPr lang="en-US" sz="1800" dirty="0" smtClean="0">
                <a:latin typeface="Times New Roman"/>
                <a:ea typeface="Times New Roman"/>
              </a:rPr>
              <a:t>explored </a:t>
            </a:r>
            <a:r>
              <a:rPr lang="en-US" sz="1800" dirty="0">
                <a:latin typeface="Times New Roman"/>
                <a:ea typeface="Times New Roman"/>
              </a:rPr>
              <a:t>using path analysis in LISREL 8.80. Model fit was assessed using a number of </a:t>
            </a:r>
            <a:r>
              <a:rPr lang="en-US" sz="1800" dirty="0" smtClean="0">
                <a:latin typeface="Times New Roman"/>
                <a:ea typeface="Times New Roman"/>
              </a:rPr>
              <a:t>fit indexes.</a:t>
            </a:r>
            <a:endParaRPr lang="en-US" sz="1800" dirty="0">
              <a:latin typeface="Times New Roman" pitchFamily="18" charset="0"/>
              <a:ea typeface="Times New Roman"/>
              <a:cs typeface="Times New Roman" pitchFamily="18" charset="0"/>
            </a:endParaRPr>
          </a:p>
        </p:txBody>
      </p:sp>
      <p:sp>
        <p:nvSpPr>
          <p:cNvPr id="3" name="Subtitle 2"/>
          <p:cNvSpPr>
            <a:spLocks noGrp="1"/>
          </p:cNvSpPr>
          <p:nvPr>
            <p:ph type="subTitle" idx="1"/>
          </p:nvPr>
        </p:nvSpPr>
        <p:spPr>
          <a:xfrm flipV="1">
            <a:off x="0" y="6400800"/>
            <a:ext cx="8991600" cy="152400"/>
          </a:xfrm>
        </p:spPr>
        <p:txBody>
          <a:bodyPr>
            <a:noAutofit/>
          </a:bodyPr>
          <a:lstStyle/>
          <a:p>
            <a:endParaRPr lang="en-US" sz="1400"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13359772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828800"/>
            <a:ext cx="7772400" cy="4114800"/>
          </a:xfrm>
        </p:spPr>
        <p:txBody>
          <a:bodyPr>
            <a:noAutofit/>
          </a:bodyPr>
          <a:lstStyle/>
          <a:p>
            <a:pPr marL="0" marR="0" algn="just">
              <a:lnSpc>
                <a:spcPct val="115000"/>
              </a:lnSpc>
              <a:spcBef>
                <a:spcPts val="0"/>
              </a:spcBef>
              <a:spcAft>
                <a:spcPts val="0"/>
              </a:spcAft>
            </a:pPr>
            <a:r>
              <a:rPr lang="en-US" sz="2800" b="1" dirty="0">
                <a:latin typeface="Times New Roman"/>
                <a:ea typeface="Times New Roman"/>
                <a:cs typeface="Arial"/>
              </a:rPr>
              <a:t>Results</a:t>
            </a:r>
            <a:r>
              <a:rPr lang="en-US" sz="2400" dirty="0">
                <a:ea typeface="Times New Roman"/>
                <a:cs typeface="Arial"/>
              </a:rPr>
              <a:t/>
            </a:r>
            <a:br>
              <a:rPr lang="en-US" sz="2400" dirty="0">
                <a:ea typeface="Times New Roman"/>
                <a:cs typeface="Arial"/>
              </a:rPr>
            </a:br>
            <a:r>
              <a:rPr lang="en-US" sz="2400" dirty="0">
                <a:ea typeface="Times New Roman"/>
                <a:cs typeface="Arial"/>
              </a:rPr>
              <a:t/>
            </a:r>
            <a:br>
              <a:rPr lang="en-US" sz="2400" dirty="0">
                <a:ea typeface="Times New Roman"/>
                <a:cs typeface="Arial"/>
              </a:rPr>
            </a:b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000" dirty="0">
                <a:latin typeface="Times New Roman" pitchFamily="18" charset="0"/>
                <a:cs typeface="Times New Roman" pitchFamily="18" charset="0"/>
              </a:rPr>
              <a:t>F</a:t>
            </a:r>
            <a:r>
              <a:rPr lang="en-US" sz="2000" dirty="0" smtClean="0">
                <a:latin typeface="Times New Roman" pitchFamily="18" charset="0"/>
                <a:cs typeface="Times New Roman" pitchFamily="18" charset="0"/>
              </a:rPr>
              <a:t>indings </a:t>
            </a:r>
            <a:r>
              <a:rPr lang="en-US" sz="2000" dirty="0">
                <a:latin typeface="Times New Roman" pitchFamily="18" charset="0"/>
                <a:cs typeface="Times New Roman" pitchFamily="18" charset="0"/>
              </a:rPr>
              <a:t>showed that </a:t>
            </a:r>
            <a:r>
              <a:rPr lang="en-US" sz="2000" dirty="0">
                <a:solidFill>
                  <a:srgbClr val="FF0000"/>
                </a:solidFill>
                <a:latin typeface="Times New Roman" pitchFamily="18" charset="0"/>
                <a:cs typeface="Times New Roman" pitchFamily="18" charset="0"/>
              </a:rPr>
              <a:t>97.6% of participants were female.92.8% were married</a:t>
            </a:r>
            <a:r>
              <a:rPr lang="en-US" sz="2000" dirty="0">
                <a:latin typeface="Times New Roman" pitchFamily="18" charset="0"/>
                <a:cs typeface="Times New Roman" pitchFamily="18" charset="0"/>
              </a:rPr>
              <a:t> They were studying at two levels (B.Sc. and M.Sc.), including ( </a:t>
            </a:r>
            <a:r>
              <a:rPr lang="en-US" sz="2000" dirty="0">
                <a:solidFill>
                  <a:srgbClr val="FF0000"/>
                </a:solidFill>
                <a:latin typeface="Times New Roman" pitchFamily="18" charset="0"/>
                <a:cs typeface="Times New Roman" pitchFamily="18" charset="0"/>
              </a:rPr>
              <a:t>92.8% )B.Sc</a:t>
            </a:r>
            <a:r>
              <a:rPr lang="en-US" sz="2000" dirty="0">
                <a:latin typeface="Times New Roman" pitchFamily="18" charset="0"/>
                <a:cs typeface="Times New Roman" pitchFamily="18" charset="0"/>
              </a:rPr>
              <a:t>., </a:t>
            </a:r>
            <a:r>
              <a:rPr lang="en-US" sz="2000" dirty="0">
                <a:solidFill>
                  <a:srgbClr val="FF0000"/>
                </a:solidFill>
                <a:latin typeface="Times New Roman" pitchFamily="18" charset="0"/>
                <a:cs typeface="Times New Roman" pitchFamily="18" charset="0"/>
              </a:rPr>
              <a:t>(7.2%)M.Sc</a:t>
            </a:r>
            <a:r>
              <a:rPr lang="en-US" sz="2000" dirty="0">
                <a:latin typeface="Times New Roman" pitchFamily="18" charset="0"/>
                <a:cs typeface="Times New Roman" pitchFamily="18" charset="0"/>
              </a:rPr>
              <a:t>. (</a:t>
            </a:r>
            <a:r>
              <a:rPr lang="en-US" sz="2000" dirty="0">
                <a:solidFill>
                  <a:srgbClr val="FF0000"/>
                </a:solidFill>
                <a:latin typeface="Times New Roman" pitchFamily="18" charset="0"/>
                <a:cs typeface="Times New Roman" pitchFamily="18" charset="0"/>
              </a:rPr>
              <a:t>68.7%)lived in apartments</a:t>
            </a:r>
            <a:r>
              <a:rPr lang="en-US" sz="2000" dirty="0">
                <a:latin typeface="Times New Roman" pitchFamily="18" charset="0"/>
                <a:cs typeface="Times New Roman" pitchFamily="18" charset="0"/>
              </a:rPr>
              <a:t>. </a:t>
            </a:r>
            <a:r>
              <a:rPr lang="en-US" sz="2000" dirty="0">
                <a:solidFill>
                  <a:srgbClr val="FF0000"/>
                </a:solidFill>
                <a:latin typeface="Times New Roman" pitchFamily="18" charset="0"/>
                <a:cs typeface="Times New Roman" pitchFamily="18" charset="0"/>
              </a:rPr>
              <a:t>57.8% had physical activity in the past </a:t>
            </a:r>
            <a:r>
              <a:rPr lang="en-US" sz="2000" dirty="0">
                <a:latin typeface="Times New Roman" pitchFamily="18" charset="0"/>
                <a:cs typeface="Times New Roman" pitchFamily="18" charset="0"/>
              </a:rPr>
              <a:t>and </a:t>
            </a:r>
            <a:r>
              <a:rPr lang="en-US" sz="2000" dirty="0">
                <a:solidFill>
                  <a:srgbClr val="FF0000"/>
                </a:solidFill>
                <a:latin typeface="Times New Roman" pitchFamily="18" charset="0"/>
                <a:cs typeface="Times New Roman" pitchFamily="18" charset="0"/>
              </a:rPr>
              <a:t>(66.3%) of them had physical activity history in their family members</a:t>
            </a:r>
            <a:r>
              <a:rPr lang="en-US" sz="2000" dirty="0">
                <a:latin typeface="Times New Roman" pitchFamily="18" charset="0"/>
                <a:cs typeface="Times New Roman" pitchFamily="18" charset="0"/>
              </a:rPr>
              <a:t>. Also, </a:t>
            </a:r>
            <a:r>
              <a:rPr lang="en-US" sz="2000" dirty="0">
                <a:solidFill>
                  <a:srgbClr val="FF0000"/>
                </a:solidFill>
                <a:latin typeface="Times New Roman" pitchFamily="18" charset="0"/>
                <a:cs typeface="Times New Roman" pitchFamily="18" charset="0"/>
              </a:rPr>
              <a:t>13.3% of samples had history of musculoskeletal disorders.</a:t>
            </a:r>
            <a:endParaRPr lang="en-US" sz="1800" dirty="0">
              <a:solidFill>
                <a:srgbClr val="FF0000"/>
              </a:solidFill>
              <a:latin typeface="Times New Roman" pitchFamily="18" charset="0"/>
              <a:ea typeface="Times New Roman"/>
              <a:cs typeface="Times New Roman" pitchFamily="18" charset="0"/>
            </a:endParaRPr>
          </a:p>
        </p:txBody>
      </p:sp>
      <p:sp>
        <p:nvSpPr>
          <p:cNvPr id="3" name="Subtitle 2"/>
          <p:cNvSpPr>
            <a:spLocks noGrp="1"/>
          </p:cNvSpPr>
          <p:nvPr>
            <p:ph type="subTitle" idx="1"/>
          </p:nvPr>
        </p:nvSpPr>
        <p:spPr>
          <a:xfrm flipV="1">
            <a:off x="0" y="6400800"/>
            <a:ext cx="8991600" cy="152400"/>
          </a:xfrm>
        </p:spPr>
        <p:txBody>
          <a:bodyPr>
            <a:noAutofit/>
          </a:bodyPr>
          <a:lstStyle/>
          <a:p>
            <a:endParaRPr lang="en-US" sz="1400"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3321945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6062</TotalTime>
  <Words>184</Words>
  <Application>Microsoft Office PowerPoint</Application>
  <PresentationFormat>On-screen Show (4:3)</PresentationFormat>
  <Paragraphs>139</Paragraphs>
  <Slides>16</Slides>
  <Notes>0</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Office Theme</vt:lpstr>
      <vt:lpstr>Default Design</vt:lpstr>
      <vt:lpstr>PowerPoint Presentation</vt:lpstr>
      <vt:lpstr>Title: Predicting physical activity behavior among ICU nurses based on a Trans theoretical model using path analysis </vt:lpstr>
      <vt:lpstr>Introduction  Regular physical activity has several physical, psychological and social benefits for all ages. Besides, physical activity is an important factor to prevent and treat chronic diseases, especially in lowering the risk of chronic disease . It reduces the risk of many diseases and conditions such as arterial hypertension, diabetes mellitus type 2, dyslipidemia, obesity, coronary heart disease, chronic heart failure and chronic obstructive pulmonary disease. In addition, the risk of colon, breast, and possibly endometrial, lung as well as pancreatic cancer will also be lessened. Generally, increasing PA helps minimize the burden on health and social care through enabling healthy ageing .</vt:lpstr>
      <vt:lpstr>Introduction  In spite of the fact that the health benefits of regular physical activity (PA) have been well-established , physical inactivity is a global health issue. Much of the world's population is inactive, so this link presents a major public health issue. Evidence supports the conclusion that physical inactivity is one of the most important public health problems of the 21st century, and may even be the most important. yet at least half of the populace fails to meet national recommended guidelines. As a result, the promotion of PA is of great importance to public health.     The literature from the middle east shows high levels of physical inactivity among adults. Despite the health threats posed by inactivity, data from three national surveys among Iranian adults have shown that more than 80% of Iranian population is physically inactive.</vt:lpstr>
      <vt:lpstr>Introduction  Despite the wealth of evidence supporting the positive impact of exercise on health, the majority of nurses do not commit to sufficient regular PA, especially those nurses who play a substantial role in the care provided in ICUs.  It has been confirmed that nurses specialized in working for ICUs have a great impact on saving patients’ lives. Nurses have professional responsibility to patients, they also have the opportunity to be role models, suggesting the attitude that nurses need to exercise more. However, another related challenge for ICUs is to improve nurses’ quality of working life (QWL). Improving nursing QWL is critical because poor QWL leads to high nursing turnover, a significant problem for ICUs in the United. Consequently,  it is important to investigate factors that influence nurses’ decisions about choosing to be active. Gaining a clearer understanding of these factors can provide insight into strategies that may encourage nurses to be active.</vt:lpstr>
      <vt:lpstr>Introduction  One of the most popular models for studying behavioral determinants is the Trans Theortical Model (TTM) . According to this model, a special health behavior develops over time and progresses through five stages which may be used to examine readiness and stay physically active :precontemplation, contemplation,preparation, action, and maintenance .The Transtheoretical Model (TTM) is based on the premise that people are at different stages of readiness for engaging in health behaviors, and that intervention approaches are likely to be the most helpful when they are matched to the individual’s current stage of change.  TTM consists of four key constructs including Stages of Change, Processes of Change,  Self Efficacy, and Decisional Balance.</vt:lpstr>
      <vt:lpstr>Introduction  There is evidence of cultural variation in style, and the meaning of activity and psychological constructs. Therefore, it is imperative to determine the external validity of those research findings before adopting findings across nations and cultures.  There for this study filled a critical void in our knowledge and helped to determine the efficacy of the TTM to explain exercise behavior among nurses who work in ICUs.  Accordingly, the aim of this study was to determination the relationship between TTM constructs (processes of change, decisional balance and self efficacy) and exercise behavior using path analysis among ICU nurses of Guilan university of medical sciences. .</vt:lpstr>
      <vt:lpstr>Method  Study: cross sectional study.  Participants : 82 nurses who work in ICUs of Guilan university of medical Instruments: stage of exercise behavioral change questionnaire , Global Physical Activity Questionnaire, Exercise Processes of Change Questionnaire, Exercise Self-Efficacy Scale , Decision Balance Scale for Exercise. Statistical analysis: bivariate correlation was used to examine the relationship between variables . The proposed model was explored using path analysis in LISREL 8.80. Model fit was assessed using a number of fit indexes.</vt:lpstr>
      <vt:lpstr>Results   Findings showed that 97.6% of participants were female.92.8% were married They were studying at two levels (B.Sc. and M.Sc.), including ( 92.8% )B.Sc., (7.2%)M.Sc. (68.7%)lived in apartments. 57.8% had physical activity in the past and (66.3%) of them had physical activity history in their family members. Also, 13.3% of samples had history of musculoskeletal disorders.</vt:lpstr>
      <vt:lpstr>  </vt:lpstr>
      <vt:lpstr>PowerPoint Presentation</vt:lpstr>
      <vt:lpstr>  </vt:lpstr>
      <vt:lpstr>  Conclusion Self-efficacy and Pros were the most efficient factor for physical activity among the given samples of the study. Moreover, self-efficacy and behavioral process of change had an direct effect on the stage of exercise change. Since self-efficacy had both direct and indirect effect on ICU nurses’ physical activity, it is as the strongest physical activity predictive factor. In summary we can say that these kinds of studies support and strengthen the theoretical framework and reinforcing the idea of the transtheoretical model as a logical and coherent explanation statistically established on physical activity. It is obvious, experimental studies like randomized control trials will be able show using of TTM based intervention effect on promoting and maintenance of physical activity.  </vt:lpstr>
      <vt:lpstr>  Refferences Hutchison AJ, Breckon JD, LH., J., 2009. Physical activity behavior change interventions based on the transtheoretical model: a systematic review. Journal of Health Education and  Behavior 36 (5), 829-845. Fei Sun, Ian J Norman, While, A.E., 2013. Physical activity in older people: a systematic review BMC Public Health 13, 449. Ayse P Gurses, Pascale Carayon, Melanie Wall, 2009. Impact of Performance Obstacles on Intensive Care Nurses‘ Workload, Perceived Quality and Safety of Care, and Quality of Working Life, . Health Service Research 44 ((2 Pt 1)), 422–443. Blair S.N, 2009. Physical inactivity: the biggest public health problem of the 21st century. Br J Sports Med 43 (1), 1-2. Younh-Ho., K., 2007. Application of The Transtheoretical Model to Identify Psychological Constructs Influencing Exercise Behavior: A questionair Survey. Int J Nurs Stud 44, 936-944   </vt:lpstr>
      <vt:lpstr>  Refferences Moattari M, Shafakhah M, R, S.S., 2013. Assessing Stages of Exercise Behavior Change, Self Efficacy and Decisional Balance in Iranian Nursing and Midwifery Students. IJCBNM 1 (2), 121-129. Mohsen MM, Saafan NA, Attia A, A, E.-A., 2014. Lifestyle Behavior Modification of Mothers of Diabetic Children’s through Application of Transtheoretical Model of Change. . J Nurs Care 3, 153. doi:110.4172/2167-1168.1000153. Kang SJ, Kim SC, YH., K., 2012. Korean older Adults Physical Activity and Its Related Psychosocial Varieables. Journal of Sports Science and Health 13 (3), 89-99. Prochaska JO, R edding CA, KE., E., 2008. The transtheoretical Model and stage of change. In K. Rimer&amp; F.M.Lewise(Eds).Health behavior and health education. Theory, Research and Practice: San Francisco. Jossey- Bass Publishers.  </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web master</dc:creator>
  <cp:lastModifiedBy>Dfarmanbar</cp:lastModifiedBy>
  <cp:revision>177</cp:revision>
  <dcterms:created xsi:type="dcterms:W3CDTF">2015-04-27T09:57:24Z</dcterms:created>
  <dcterms:modified xsi:type="dcterms:W3CDTF">2015-05-17T19:27:34Z</dcterms:modified>
</cp:coreProperties>
</file>