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8" r:id="rId3"/>
    <p:sldId id="259" r:id="rId4"/>
    <p:sldId id="260" r:id="rId5"/>
    <p:sldId id="261" r:id="rId6"/>
    <p:sldId id="262" r:id="rId7"/>
    <p:sldId id="279" r:id="rId8"/>
    <p:sldId id="263" r:id="rId9"/>
    <p:sldId id="264" r:id="rId10"/>
    <p:sldId id="265" r:id="rId11"/>
    <p:sldId id="266" r:id="rId12"/>
    <p:sldId id="280" r:id="rId13"/>
    <p:sldId id="270" r:id="rId14"/>
    <p:sldId id="281" r:id="rId15"/>
    <p:sldId id="282" r:id="rId16"/>
    <p:sldId id="269" r:id="rId17"/>
    <p:sldId id="283" r:id="rId18"/>
    <p:sldId id="275" r:id="rId19"/>
    <p:sldId id="285" r:id="rId20"/>
    <p:sldId id="286" r:id="rId21"/>
    <p:sldId id="276" r:id="rId22"/>
    <p:sldId id="277" r:id="rId23"/>
    <p:sldId id="278" r:id="rId24"/>
    <p:sldId id="287" r:id="rId25"/>
    <p:sldId id="288" r:id="rId26"/>
    <p:sldId id="28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94624" autoAdjust="0"/>
  </p:normalViewPr>
  <p:slideViewPr>
    <p:cSldViewPr>
      <p:cViewPr varScale="1">
        <p:scale>
          <a:sx n="70" d="100"/>
          <a:sy n="70" d="100"/>
        </p:scale>
        <p:origin x="-1386" y="-102"/>
      </p:cViewPr>
      <p:guideLst>
        <p:guide orient="horz" pos="2160"/>
        <p:guide pos="2880"/>
      </p:guideLst>
    </p:cSldViewPr>
  </p:slideViewPr>
  <p:outlineViewPr>
    <p:cViewPr>
      <p:scale>
        <a:sx n="33" d="100"/>
        <a:sy n="33" d="100"/>
      </p:scale>
      <p:origin x="210" y="25812"/>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FF3DFD-4488-440E-ADE2-F76D223750EB}" type="datetimeFigureOut">
              <a:rPr lang="en-US" smtClean="0"/>
              <a:t>5/18/2015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485A0D-CB6E-4778-8011-456CD937F563}"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C6D59F-F02A-4D4C-A9C7-C486BE36CC1E}" type="datetimeFigureOut">
              <a:rPr lang="en-US" smtClean="0"/>
              <a:pPr/>
              <a:t>5/18/2015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CE13E-950A-4A82-9A75-AAFC4AB12E1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CCE13E-950A-4A82-9A75-AAFC4AB12E19}"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CCE13E-950A-4A82-9A75-AAFC4AB12E19}"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CCE13E-950A-4A82-9A75-AAFC4AB12E19}"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CCE13E-950A-4A82-9A75-AAFC4AB12E19}" type="slidenum">
              <a:rPr lang="en-US" smtClean="0"/>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CCE13E-950A-4A82-9A75-AAFC4AB12E19}" type="slidenum">
              <a:rPr lang="en-US" smtClean="0"/>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CCE13E-950A-4A82-9A75-AAFC4AB12E19}" type="slidenum">
              <a:rPr lang="en-US" smtClean="0"/>
              <a:pPr/>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CCE13E-950A-4A82-9A75-AAFC4AB12E19}"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CCE13E-950A-4A82-9A75-AAFC4AB12E19}"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CCE13E-950A-4A82-9A75-AAFC4AB12E19}"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CCE13E-950A-4A82-9A75-AAFC4AB12E19}"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325815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2353720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204471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149467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5EE27-DA4E-41A9-BDFC-7C800B6CA29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34628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5EE27-DA4E-41A9-BDFC-7C800B6CA29D}"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410879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5EE27-DA4E-41A9-BDFC-7C800B6CA29D}" type="datetimeFigureOut">
              <a:rPr lang="en-US" smtClean="0"/>
              <a:pPr/>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130636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5EE27-DA4E-41A9-BDFC-7C800B6CA29D}" type="datetimeFigureOut">
              <a:rPr lang="en-US" smtClean="0"/>
              <a:pPr/>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334653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5EE27-DA4E-41A9-BDFC-7C800B6CA29D}" type="datetimeFigureOut">
              <a:rPr lang="en-US" smtClean="0"/>
              <a:pPr/>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732984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170447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2919602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5EE27-DA4E-41A9-BDFC-7C800B6CA29D}" type="datetimeFigureOut">
              <a:rPr lang="en-US" smtClean="0"/>
              <a:pPr/>
              <a:t>5/18/2015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pPr/>
              <a:t>‹#›</a:t>
            </a:fld>
            <a:endParaRPr lang="en-US"/>
          </a:p>
        </p:txBody>
      </p:sp>
    </p:spTree>
    <p:extLst>
      <p:ext uri="{BB962C8B-B14F-4D97-AF65-F5344CB8AC3E}">
        <p14:creationId xmlns="" xmlns:p14="http://schemas.microsoft.com/office/powerpoint/2010/main" val="3038416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0"/>
            <a:ext cx="8001000" cy="2197968"/>
          </a:xfrm>
        </p:spPr>
        <p:txBody>
          <a:bodyPr>
            <a:noAutofit/>
          </a:bodyPr>
          <a:lstStyle/>
          <a:p>
            <a:r>
              <a:rPr lang="en-US" sz="3600" b="1" dirty="0" smtClean="0">
                <a:cs typeface="Times New Roman" pitchFamily="18" charset="0"/>
              </a:rPr>
              <a:t>Title</a:t>
            </a:r>
            <a:r>
              <a:rPr lang="en-US" sz="3600" b="1" dirty="0" smtClean="0">
                <a:latin typeface="Bookman Old Style" pitchFamily="18" charset="0"/>
              </a:rPr>
              <a:t>: </a:t>
            </a:r>
            <a:r>
              <a:rPr lang="en-US" sz="3600" dirty="0" smtClean="0"/>
              <a:t>Develop a Health Promotion Program to Promote Physical Activity and Healthy Eating among People with Cardiovascular Risk Factors using Intervention Mapping</a:t>
            </a:r>
            <a:r>
              <a:rPr lang="en-US" sz="3200" dirty="0" smtClean="0"/>
              <a:t/>
            </a:r>
            <a:br>
              <a:rPr lang="en-US" sz="3200" dirty="0" smtClean="0"/>
            </a:br>
            <a:endParaRPr lang="en-US" sz="3200" b="1" dirty="0">
              <a:latin typeface="Bookman Old Style" pitchFamily="18" charset="0"/>
            </a:endParaRPr>
          </a:p>
        </p:txBody>
      </p:sp>
      <p:sp>
        <p:nvSpPr>
          <p:cNvPr id="3" name="Subtitle 2"/>
          <p:cNvSpPr>
            <a:spLocks noGrp="1"/>
          </p:cNvSpPr>
          <p:nvPr>
            <p:ph type="subTitle" idx="1"/>
          </p:nvPr>
        </p:nvSpPr>
        <p:spPr>
          <a:xfrm>
            <a:off x="1219200" y="4876800"/>
            <a:ext cx="6400800" cy="1152128"/>
          </a:xfrm>
        </p:spPr>
        <p:txBody>
          <a:bodyPr>
            <a:normAutofit fontScale="77500" lnSpcReduction="20000"/>
          </a:bodyPr>
          <a:lstStyle/>
          <a:p>
            <a:r>
              <a:rPr lang="en-US" dirty="0" smtClean="0">
                <a:solidFill>
                  <a:schemeClr val="accent4">
                    <a:lumMod val="75000"/>
                  </a:schemeClr>
                </a:solidFill>
              </a:rPr>
              <a:t>By: Dr Leila </a:t>
            </a:r>
            <a:r>
              <a:rPr lang="en-US" dirty="0" err="1" smtClean="0">
                <a:solidFill>
                  <a:schemeClr val="accent4">
                    <a:lumMod val="75000"/>
                  </a:schemeClr>
                </a:solidFill>
              </a:rPr>
              <a:t>Sabzmakan</a:t>
            </a:r>
            <a:r>
              <a:rPr lang="en-US" dirty="0" smtClean="0">
                <a:solidFill>
                  <a:schemeClr val="accent4">
                    <a:lumMod val="75000"/>
                  </a:schemeClr>
                </a:solidFill>
              </a:rPr>
              <a:t> </a:t>
            </a:r>
          </a:p>
          <a:p>
            <a:r>
              <a:rPr lang="en-US" dirty="0" smtClean="0">
                <a:solidFill>
                  <a:schemeClr val="tx1">
                    <a:lumMod val="65000"/>
                    <a:lumOff val="35000"/>
                  </a:schemeClr>
                </a:solidFill>
              </a:rPr>
              <a:t>Assistant Professor , </a:t>
            </a:r>
            <a:r>
              <a:rPr lang="en-US" dirty="0" err="1" smtClean="0">
                <a:solidFill>
                  <a:schemeClr val="tx1">
                    <a:lumMod val="65000"/>
                    <a:lumOff val="35000"/>
                  </a:schemeClr>
                </a:solidFill>
              </a:rPr>
              <a:t>Alborz</a:t>
            </a:r>
            <a:r>
              <a:rPr lang="en-US" dirty="0" smtClean="0">
                <a:solidFill>
                  <a:schemeClr val="tx1">
                    <a:lumMod val="65000"/>
                    <a:lumOff val="35000"/>
                  </a:schemeClr>
                </a:solidFill>
              </a:rPr>
              <a:t> University of Medical Sciences, </a:t>
            </a:r>
            <a:r>
              <a:rPr lang="en-US" dirty="0" err="1" smtClean="0">
                <a:solidFill>
                  <a:schemeClr val="tx1">
                    <a:lumMod val="65000"/>
                    <a:lumOff val="35000"/>
                  </a:schemeClr>
                </a:solidFill>
              </a:rPr>
              <a:t>Karaj,Iran</a:t>
            </a:r>
            <a:endParaRPr lang="en-US" dirty="0">
              <a:solidFill>
                <a:schemeClr val="tx1">
                  <a:lumMod val="65000"/>
                  <a:lumOff val="35000"/>
                </a:schemeClr>
              </a:solidFill>
            </a:endParaRPr>
          </a:p>
        </p:txBody>
      </p:sp>
    </p:spTree>
    <p:extLst>
      <p:ext uri="{BB962C8B-B14F-4D97-AF65-F5344CB8AC3E}">
        <p14:creationId xmlns="" xmlns:p14="http://schemas.microsoft.com/office/powerpoint/2010/main" val="2201196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Methods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sz="3600" dirty="0" smtClean="0"/>
              <a:t>1</a:t>
            </a:r>
            <a:r>
              <a:rPr lang="en-US" sz="3600" kern="1000" dirty="0" smtClean="0">
                <a:solidFill>
                  <a:srgbClr val="C00000"/>
                </a:solidFill>
              </a:rPr>
              <a:t>.Needs assessment:</a:t>
            </a:r>
          </a:p>
          <a:p>
            <a:pPr algn="justLow"/>
            <a:r>
              <a:rPr lang="en-US" sz="3600" dirty="0" smtClean="0"/>
              <a:t>The interview guide consisted of open-ended questions based on subcategories of predisposing, enabling and reinforcing categories of PRECEDE Model to allow respondents fully explain their own experiences.</a:t>
            </a:r>
            <a:endParaRPr lang="en-US" sz="36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Methods</a:t>
            </a:r>
            <a:endParaRPr lang="en-US" dirty="0"/>
          </a:p>
        </p:txBody>
      </p:sp>
      <p:sp>
        <p:nvSpPr>
          <p:cNvPr id="3" name="Content Placeholder 2"/>
          <p:cNvSpPr>
            <a:spLocks noGrp="1"/>
          </p:cNvSpPr>
          <p:nvPr>
            <p:ph idx="1"/>
          </p:nvPr>
        </p:nvSpPr>
        <p:spPr>
          <a:xfrm>
            <a:off x="304800" y="990600"/>
            <a:ext cx="8610600" cy="5410200"/>
          </a:xfrm>
        </p:spPr>
        <p:txBody>
          <a:bodyPr>
            <a:noAutofit/>
          </a:bodyPr>
          <a:lstStyle/>
          <a:p>
            <a:pPr algn="justLow">
              <a:buFont typeface="Wingdings" pitchFamily="2" charset="2"/>
              <a:buChar char="§"/>
            </a:pPr>
            <a:r>
              <a:rPr lang="en-US" sz="2800" dirty="0" smtClean="0"/>
              <a:t>1</a:t>
            </a:r>
            <a:r>
              <a:rPr lang="en-US" sz="2800" kern="1000" dirty="0" smtClean="0">
                <a:solidFill>
                  <a:srgbClr val="C00000"/>
                </a:solidFill>
              </a:rPr>
              <a:t>.Needs assessment</a:t>
            </a:r>
            <a:r>
              <a:rPr lang="en-US" sz="2800" kern="1000" dirty="0" smtClean="0"/>
              <a:t>: In</a:t>
            </a:r>
            <a:r>
              <a:rPr lang="en-US" sz="2800" dirty="0" smtClean="0"/>
              <a:t> the quantitative phase, to assess determinants of two behaviors (PA and HE), a questionnaire was developed, then validity and reliability were evaluated and confirmed, then completed  by 450 patients .</a:t>
            </a:r>
          </a:p>
          <a:p>
            <a:pPr algn="justLow">
              <a:buFont typeface="Wingdings" pitchFamily="2" charset="2"/>
              <a:buChar char="§"/>
            </a:pPr>
            <a:r>
              <a:rPr lang="en-US" sz="2800" dirty="0" smtClean="0"/>
              <a:t> Statistical analysis of the data using structural equation modeling (SEM) was performed using Amos.</a:t>
            </a:r>
          </a:p>
          <a:p>
            <a:pPr algn="justLow">
              <a:buFont typeface="Wingdings" pitchFamily="2" charset="2"/>
              <a:buChar char="§"/>
            </a:pPr>
            <a:r>
              <a:rPr lang="en-US" sz="2800" dirty="0" smtClean="0"/>
              <a:t>The  determinants that have strong evidence of association to behavior (that is, relevancy) and determinants that intervention is going to influence a change in them (that is, changeability) will be indentified.</a:t>
            </a:r>
          </a:p>
          <a:p>
            <a:pPr>
              <a:buNone/>
            </a:pPr>
            <a:endParaRPr lang="en-US" sz="2800" kern="1000" dirty="0" smtClean="0">
              <a:solidFill>
                <a:srgbClr val="C00000"/>
              </a:solidFill>
            </a:endParaRPr>
          </a:p>
          <a:p>
            <a:pPr>
              <a:buFont typeface="Wingdings" pitchFamily="2" charset="2"/>
              <a:buChar char="§"/>
            </a:pPr>
            <a:r>
              <a:rPr lang="en-US" sz="2800" dirty="0" smtClean="0"/>
              <a:t> </a:t>
            </a:r>
            <a:endParaRPr lang="en-US" sz="2800" kern="1000" dirty="0" smtClean="0">
              <a:solidFill>
                <a:srgbClr val="C00000"/>
              </a:solidFill>
            </a:endParaRPr>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buNone/>
            </a:pPr>
            <a:r>
              <a:rPr lang="en-US" sz="3600" dirty="0" smtClean="0"/>
              <a:t>1</a:t>
            </a:r>
            <a:r>
              <a:rPr lang="en-US" sz="3600" kern="1000" dirty="0" smtClean="0">
                <a:solidFill>
                  <a:srgbClr val="C00000"/>
                </a:solidFill>
              </a:rPr>
              <a:t>.Needs assessment:</a:t>
            </a:r>
          </a:p>
          <a:p>
            <a:pPr algn="justLow">
              <a:buFont typeface="Wingdings" pitchFamily="2" charset="2"/>
              <a:buChar char="§"/>
            </a:pPr>
            <a:r>
              <a:rPr lang="en-US" sz="3600" dirty="0" smtClean="0"/>
              <a:t>The strong predictors including; self-efficacy and perceived barriers (predisposing factors), individual skills, law</a:t>
            </a:r>
            <a:r>
              <a:rPr lang="fa-IR" sz="3600" dirty="0" smtClean="0"/>
              <a:t>s</a:t>
            </a:r>
            <a:r>
              <a:rPr lang="en-US" sz="3600" dirty="0" smtClean="0"/>
              <a:t> and policies that support physical activity and healthy eating (enabling factors), and social support, motivation to comply and behavioral consequences (reinforcing factors). Thus, these determinants must be targeted in the design of programs for PA and HE. </a:t>
            </a:r>
          </a:p>
          <a:p>
            <a:pPr>
              <a:buFont typeface="Wingdings" pitchFamily="2" charset="2"/>
              <a:buChar char="§"/>
            </a:pPr>
            <a:endParaRPr lang="en-US" sz="3600" kern="1000" dirty="0" smtClean="0">
              <a:solidFill>
                <a:srgbClr val="C00000"/>
              </a:solidFill>
            </a:endParaRPr>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Methods &amp; Result</a:t>
            </a:r>
            <a:endParaRPr lang="en-US" dirty="0"/>
          </a:p>
        </p:txBody>
      </p:sp>
      <p:sp>
        <p:nvSpPr>
          <p:cNvPr id="3" name="Content Placeholder 2"/>
          <p:cNvSpPr>
            <a:spLocks noGrp="1"/>
          </p:cNvSpPr>
          <p:nvPr>
            <p:ph idx="1"/>
          </p:nvPr>
        </p:nvSpPr>
        <p:spPr>
          <a:xfrm>
            <a:off x="457200" y="1219200"/>
            <a:ext cx="8229600" cy="5105400"/>
          </a:xfrm>
        </p:spPr>
        <p:txBody>
          <a:bodyPr>
            <a:normAutofit fontScale="77500" lnSpcReduction="20000"/>
          </a:bodyPr>
          <a:lstStyle/>
          <a:p>
            <a:pPr>
              <a:buNone/>
            </a:pPr>
            <a:r>
              <a:rPr lang="en-US" sz="3600" b="1" dirty="0" smtClean="0">
                <a:solidFill>
                  <a:srgbClr val="C00000"/>
                </a:solidFill>
              </a:rPr>
              <a:t>Preparing matrices of change objective</a:t>
            </a:r>
            <a:r>
              <a:rPr lang="en-US" sz="3600" kern="1000" dirty="0" smtClean="0">
                <a:solidFill>
                  <a:srgbClr val="C00000"/>
                </a:solidFill>
              </a:rPr>
              <a:t>:</a:t>
            </a:r>
          </a:p>
          <a:p>
            <a:pPr algn="justLow">
              <a:buFont typeface="Wingdings" pitchFamily="2" charset="2"/>
              <a:buChar char="§"/>
            </a:pPr>
            <a:r>
              <a:rPr lang="en-US" sz="3300" dirty="0" smtClean="0"/>
              <a:t>In this step for both behaviors of not follow diet and inactivity identified in needs assessment step , behavioral and environmental outcomes were written. Then for any behavioral and environmental outcomes, performance objectives were written. Finally, by entering the performance objectives on the left side of the matrix and determinants along the top, matrix of change objectives was formed. </a:t>
            </a:r>
          </a:p>
          <a:p>
            <a:pPr algn="justLow">
              <a:buFont typeface="Wingdings" pitchFamily="2" charset="2"/>
              <a:buChar char="§"/>
            </a:pPr>
            <a:r>
              <a:rPr lang="en-US" sz="3300" dirty="0" smtClean="0"/>
              <a:t>For example for dietary behavior, behavioral outcomes include: 1-Increase consumption of healthy foods (fruits, vegetables, whole grains, fish), 2-Reduce intake of harmful foods (salt, fat, simple carbohydrates) and environmental outcomes, including support of patients by family and HPs to follow the diet.</a:t>
            </a:r>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bg1"/>
          </a:solidFill>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Performance objectives to increase consumption of healthy food</a:t>
            </a:r>
            <a:br>
              <a:rPr lang="en-US" dirty="0" smtClean="0">
                <a:solidFill>
                  <a:srgbClr val="FF0000"/>
                </a:solidFill>
              </a:rPr>
            </a:br>
            <a:endParaRPr lang="en-US" dirty="0">
              <a:solidFill>
                <a:srgbClr val="FF0000"/>
              </a:solidFill>
            </a:endParaRPr>
          </a:p>
        </p:txBody>
      </p:sp>
      <p:graphicFrame>
        <p:nvGraphicFramePr>
          <p:cNvPr id="11" name="Table 10"/>
          <p:cNvGraphicFramePr>
            <a:graphicFrameLocks noGrp="1"/>
          </p:cNvGraphicFramePr>
          <p:nvPr/>
        </p:nvGraphicFramePr>
        <p:xfrm>
          <a:off x="381000" y="1752600"/>
          <a:ext cx="7643866" cy="4746126"/>
        </p:xfrm>
        <a:graphic>
          <a:graphicData uri="http://schemas.openxmlformats.org/drawingml/2006/table">
            <a:tbl>
              <a:tblPr/>
              <a:tblGrid>
                <a:gridCol w="357190"/>
                <a:gridCol w="7286676"/>
              </a:tblGrid>
              <a:tr h="690567">
                <a:tc>
                  <a:txBody>
                    <a:bodyPr/>
                    <a:lstStyle/>
                    <a:p>
                      <a:pPr marL="0" marR="0" algn="ctr">
                        <a:lnSpc>
                          <a:spcPct val="115000"/>
                        </a:lnSpc>
                        <a:spcBef>
                          <a:spcPts val="0"/>
                        </a:spcBef>
                        <a:spcAft>
                          <a:spcPts val="0"/>
                        </a:spcAft>
                      </a:pPr>
                      <a:r>
                        <a:rPr lang="en-US" sz="2400" dirty="0">
                          <a:latin typeface="Times New Roman"/>
                          <a:ea typeface="Calibri"/>
                          <a:cs typeface="Arial"/>
                        </a:rPr>
                        <a:t>1</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latin typeface="Times New Roman"/>
                          <a:ea typeface="Calibri"/>
                          <a:cs typeface="Arial"/>
                        </a:rPr>
                        <a:t>Increased consumption of healthy food (fiber, whole grains, fish)</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0567">
                <a:tc>
                  <a:txBody>
                    <a:bodyPr/>
                    <a:lstStyle/>
                    <a:p>
                      <a:pPr marL="0" marR="0" algn="ctr">
                        <a:lnSpc>
                          <a:spcPct val="115000"/>
                        </a:lnSpc>
                        <a:spcBef>
                          <a:spcPts val="0"/>
                        </a:spcBef>
                        <a:spcAft>
                          <a:spcPts val="0"/>
                        </a:spcAft>
                      </a:pPr>
                      <a:r>
                        <a:rPr lang="en-US" sz="2400" dirty="0" smtClean="0">
                          <a:latin typeface="Times New Roman"/>
                          <a:ea typeface="Calibri"/>
                          <a:cs typeface="Arial"/>
                        </a:rPr>
                        <a:t>2</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latin typeface="Times New Roman"/>
                          <a:ea typeface="Calibri"/>
                          <a:cs typeface="Arial"/>
                        </a:rPr>
                        <a:t>Patients consume fruits at least 3 times or more per day.</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0567">
                <a:tc>
                  <a:txBody>
                    <a:bodyPr/>
                    <a:lstStyle/>
                    <a:p>
                      <a:pPr marL="0" marR="0" algn="ctr">
                        <a:lnSpc>
                          <a:spcPct val="115000"/>
                        </a:lnSpc>
                        <a:spcBef>
                          <a:spcPts val="0"/>
                        </a:spcBef>
                        <a:spcAft>
                          <a:spcPts val="0"/>
                        </a:spcAft>
                      </a:pPr>
                      <a:r>
                        <a:rPr lang="en-US" sz="2400" dirty="0" smtClean="0">
                          <a:latin typeface="Times New Roman"/>
                          <a:ea typeface="Calibri"/>
                          <a:cs typeface="Arial"/>
                        </a:rPr>
                        <a:t>3</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latin typeface="Times New Roman"/>
                          <a:ea typeface="Calibri"/>
                          <a:cs typeface="Arial"/>
                        </a:rPr>
                        <a:t>Patients consume raw or cooked vegetables at least 3 times or more per day.</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0567">
                <a:tc>
                  <a:txBody>
                    <a:bodyPr/>
                    <a:lstStyle/>
                    <a:p>
                      <a:pPr marL="0" marR="0" algn="ctr">
                        <a:lnSpc>
                          <a:spcPct val="115000"/>
                        </a:lnSpc>
                        <a:spcBef>
                          <a:spcPts val="0"/>
                        </a:spcBef>
                        <a:spcAft>
                          <a:spcPts val="0"/>
                        </a:spcAft>
                      </a:pPr>
                      <a:r>
                        <a:rPr lang="en-US" sz="2400" dirty="0" smtClean="0">
                          <a:latin typeface="Times New Roman"/>
                          <a:ea typeface="Calibri"/>
                          <a:cs typeface="Arial"/>
                        </a:rPr>
                        <a:t>4</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latin typeface="Times New Roman"/>
                          <a:ea typeface="Calibri"/>
                          <a:cs typeface="Arial"/>
                        </a:rPr>
                        <a:t>Patients consume fish at least once or twice a week.</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0567">
                <a:tc>
                  <a:txBody>
                    <a:bodyPr/>
                    <a:lstStyle/>
                    <a:p>
                      <a:pPr marL="0" marR="0" algn="ctr">
                        <a:lnSpc>
                          <a:spcPct val="115000"/>
                        </a:lnSpc>
                        <a:spcBef>
                          <a:spcPts val="0"/>
                        </a:spcBef>
                        <a:spcAft>
                          <a:spcPts val="0"/>
                        </a:spcAft>
                      </a:pPr>
                      <a:r>
                        <a:rPr lang="en-US" sz="2400" dirty="0" smtClean="0">
                          <a:latin typeface="Times New Roman"/>
                          <a:ea typeface="Calibri"/>
                          <a:cs typeface="Arial"/>
                        </a:rPr>
                        <a:t>5</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latin typeface="Times New Roman"/>
                          <a:ea typeface="Calibri"/>
                          <a:cs typeface="Arial"/>
                        </a:rPr>
                        <a:t>Patients increase consumption of whole grains in their meals.</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0567">
                <a:tc>
                  <a:txBody>
                    <a:bodyPr/>
                    <a:lstStyle/>
                    <a:p>
                      <a:pPr marL="0" marR="0" algn="ctr">
                        <a:lnSpc>
                          <a:spcPct val="115000"/>
                        </a:lnSpc>
                        <a:spcBef>
                          <a:spcPts val="0"/>
                        </a:spcBef>
                        <a:spcAft>
                          <a:spcPts val="0"/>
                        </a:spcAft>
                      </a:pPr>
                      <a:r>
                        <a:rPr lang="en-US" sz="2400" dirty="0" smtClean="0">
                          <a:latin typeface="Times New Roman"/>
                          <a:ea typeface="Calibri"/>
                          <a:cs typeface="Arial"/>
                        </a:rPr>
                        <a:t>6</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latin typeface="Times New Roman"/>
                          <a:ea typeface="Calibri"/>
                          <a:cs typeface="Arial"/>
                        </a:rPr>
                        <a:t>Patients balance calorie intake to the number of calories that they burn.</a:t>
                      </a:r>
                      <a:endParaRPr lang="en-US"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bg1"/>
          </a:solidFill>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Performance objectives to increase consumption of healthy food</a:t>
            </a:r>
            <a:br>
              <a:rPr lang="en-US" dirty="0" smtClean="0">
                <a:solidFill>
                  <a:srgbClr val="FF0000"/>
                </a:solidFill>
              </a:rPr>
            </a:br>
            <a:endParaRPr lang="en-US" dirty="0">
              <a:solidFill>
                <a:srgbClr val="FF0000"/>
              </a:solidFill>
            </a:endParaRPr>
          </a:p>
        </p:txBody>
      </p:sp>
      <p:graphicFrame>
        <p:nvGraphicFramePr>
          <p:cNvPr id="4" name="Table 3"/>
          <p:cNvGraphicFramePr>
            <a:graphicFrameLocks noGrp="1"/>
          </p:cNvGraphicFramePr>
          <p:nvPr/>
        </p:nvGraphicFramePr>
        <p:xfrm>
          <a:off x="228600" y="1676400"/>
          <a:ext cx="8610600" cy="4616292"/>
        </p:xfrm>
        <a:graphic>
          <a:graphicData uri="http://schemas.openxmlformats.org/drawingml/2006/table">
            <a:tbl>
              <a:tblPr/>
              <a:tblGrid>
                <a:gridCol w="1865630"/>
                <a:gridCol w="1937385"/>
                <a:gridCol w="2163693"/>
                <a:gridCol w="2643892"/>
              </a:tblGrid>
              <a:tr h="760572">
                <a:tc>
                  <a:txBody>
                    <a:bodyPr/>
                    <a:lstStyle/>
                    <a:p>
                      <a:pPr marL="0" marR="0" algn="ctr">
                        <a:lnSpc>
                          <a:spcPct val="115000"/>
                        </a:lnSpc>
                        <a:spcBef>
                          <a:spcPts val="0"/>
                        </a:spcBef>
                        <a:spcAft>
                          <a:spcPts val="0"/>
                        </a:spcAft>
                      </a:pPr>
                      <a:r>
                        <a:rPr lang="en-US" sz="2000" b="1" dirty="0">
                          <a:latin typeface="Times New Roman"/>
                          <a:ea typeface="Calibri"/>
                          <a:cs typeface="Arial"/>
                        </a:rPr>
                        <a:t>Performance</a:t>
                      </a:r>
                      <a:endParaRPr lang="en-US" sz="2000" b="1" dirty="0">
                        <a:latin typeface="Calibri"/>
                        <a:ea typeface="Calibri"/>
                        <a:cs typeface="Arial"/>
                      </a:endParaRPr>
                    </a:p>
                    <a:p>
                      <a:pPr marL="0" marR="0" algn="ctr">
                        <a:lnSpc>
                          <a:spcPct val="115000"/>
                        </a:lnSpc>
                        <a:spcBef>
                          <a:spcPts val="0"/>
                        </a:spcBef>
                        <a:spcAft>
                          <a:spcPts val="0"/>
                        </a:spcAft>
                      </a:pPr>
                      <a:r>
                        <a:rPr lang="en-US" sz="2000" b="1" dirty="0">
                          <a:latin typeface="Times New Roman"/>
                          <a:ea typeface="Calibri"/>
                          <a:cs typeface="Arial"/>
                        </a:rPr>
                        <a:t>objectives</a:t>
                      </a:r>
                      <a:endParaRPr lang="en-US" sz="20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Times New Roman"/>
                          <a:ea typeface="Calibri"/>
                          <a:cs typeface="Arial"/>
                        </a:rPr>
                        <a:t>Knowledge</a:t>
                      </a:r>
                      <a:endParaRPr lang="en-US" sz="20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Times New Roman"/>
                          <a:ea typeface="Calibri"/>
                          <a:cs typeface="Arial"/>
                        </a:rPr>
                        <a:t>Barriers</a:t>
                      </a:r>
                      <a:endParaRPr lang="en-US" sz="20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Times New Roman"/>
                          <a:ea typeface="Calibri"/>
                          <a:cs typeface="Arial"/>
                        </a:rPr>
                        <a:t>Efficacy</a:t>
                      </a:r>
                      <a:endParaRPr lang="en-US" sz="2000" b="1" dirty="0">
                        <a:latin typeface="Calibri"/>
                        <a:ea typeface="Calibri"/>
                        <a:cs typeface="Arial"/>
                      </a:endParaRPr>
                    </a:p>
                    <a:p>
                      <a:pPr marL="0" marR="0" algn="ctr">
                        <a:lnSpc>
                          <a:spcPct val="115000"/>
                        </a:lnSpc>
                        <a:spcBef>
                          <a:spcPts val="0"/>
                        </a:spcBef>
                        <a:spcAft>
                          <a:spcPts val="0"/>
                        </a:spcAft>
                      </a:pPr>
                      <a:r>
                        <a:rPr lang="en-US" sz="2000" b="1" dirty="0">
                          <a:latin typeface="Times New Roman"/>
                          <a:ea typeface="Calibri"/>
                          <a:cs typeface="Arial"/>
                        </a:rPr>
                        <a:t>Skills</a:t>
                      </a:r>
                      <a:endParaRPr lang="en-US" sz="20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2858">
                <a:tc>
                  <a:txBody>
                    <a:bodyPr/>
                    <a:lstStyle/>
                    <a:p>
                      <a:pPr marL="0" marR="0" algn="l">
                        <a:lnSpc>
                          <a:spcPct val="115000"/>
                        </a:lnSpc>
                        <a:spcBef>
                          <a:spcPts val="0"/>
                        </a:spcBef>
                        <a:spcAft>
                          <a:spcPts val="0"/>
                        </a:spcAft>
                      </a:pPr>
                      <a:r>
                        <a:rPr lang="en-US" sz="2000" dirty="0">
                          <a:latin typeface="Times New Roman"/>
                          <a:ea typeface="Calibri"/>
                          <a:cs typeface="Arial"/>
                        </a:rPr>
                        <a:t>Patients increase consumption of whole grains in their meals</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Times New Roman"/>
                          <a:ea typeface="Calibri"/>
                          <a:cs typeface="Arial"/>
                        </a:rPr>
                        <a:t>Patients </a:t>
                      </a:r>
                      <a:r>
                        <a:rPr lang="en-US" sz="2000" dirty="0">
                          <a:latin typeface="Times New Roman"/>
                          <a:ea typeface="Calibri"/>
                          <a:cs typeface="Arial"/>
                        </a:rPr>
                        <a:t>name their food contains whole grains</a:t>
                      </a:r>
                      <a:r>
                        <a:rPr lang="en-US" sz="2000" dirty="0" smtClean="0">
                          <a:latin typeface="Times New Roman"/>
                          <a:ea typeface="Calibri"/>
                          <a:cs typeface="Arial"/>
                        </a:rPr>
                        <a:t>.</a:t>
                      </a:r>
                    </a:p>
                    <a:p>
                      <a:pPr marL="0" marR="0" algn="l">
                        <a:lnSpc>
                          <a:spcPct val="115000"/>
                        </a:lnSpc>
                        <a:spcBef>
                          <a:spcPts val="0"/>
                        </a:spcBef>
                        <a:spcAft>
                          <a:spcPts val="0"/>
                        </a:spcAft>
                      </a:pPr>
                      <a:endParaRPr lang="en-US" sz="2000" dirty="0" smtClean="0">
                        <a:latin typeface="Calibri"/>
                        <a:ea typeface="Calibri"/>
                        <a:cs typeface="Arial"/>
                      </a:endParaRPr>
                    </a:p>
                    <a:p>
                      <a:pPr marL="0" marR="0" algn="l">
                        <a:lnSpc>
                          <a:spcPct val="115000"/>
                        </a:lnSpc>
                        <a:spcBef>
                          <a:spcPts val="0"/>
                        </a:spcBef>
                        <a:spcAft>
                          <a:spcPts val="0"/>
                        </a:spcAft>
                      </a:pPr>
                      <a:endParaRPr lang="en-US" sz="2000" dirty="0">
                        <a:latin typeface="Calibri"/>
                        <a:ea typeface="Calibri"/>
                        <a:cs typeface="Arial"/>
                      </a:endParaRPr>
                    </a:p>
                    <a:p>
                      <a:pPr marL="0" marR="0" algn="l">
                        <a:lnSpc>
                          <a:spcPct val="115000"/>
                        </a:lnSpc>
                        <a:spcBef>
                          <a:spcPts val="0"/>
                        </a:spcBef>
                        <a:spcAft>
                          <a:spcPts val="0"/>
                        </a:spcAft>
                      </a:pPr>
                      <a:r>
                        <a:rPr lang="en-US" sz="2000" dirty="0" smtClean="0">
                          <a:latin typeface="Times New Roman"/>
                          <a:ea typeface="Calibri"/>
                          <a:cs typeface="Arial"/>
                        </a:rPr>
                        <a:t>Patients </a:t>
                      </a:r>
                      <a:r>
                        <a:rPr lang="en-US" sz="2000" dirty="0">
                          <a:latin typeface="Times New Roman"/>
                          <a:ea typeface="Calibri"/>
                          <a:cs typeface="Arial"/>
                        </a:rPr>
                        <a:t>expresses their recommended intake of whole grains.</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Times New Roman"/>
                          <a:ea typeface="Calibri"/>
                          <a:cs typeface="Arial"/>
                        </a:rPr>
                        <a:t>Patients </a:t>
                      </a:r>
                      <a:r>
                        <a:rPr lang="en-US" sz="2000" dirty="0">
                          <a:latin typeface="Times New Roman"/>
                          <a:ea typeface="Calibri"/>
                          <a:cs typeface="Arial"/>
                        </a:rPr>
                        <a:t>listed consumption barriers of grain foods</a:t>
                      </a:r>
                      <a:r>
                        <a:rPr lang="en-US" sz="2000" dirty="0" smtClean="0">
                          <a:latin typeface="Times New Roman"/>
                          <a:ea typeface="Calibri"/>
                          <a:cs typeface="Arial"/>
                        </a:rPr>
                        <a:t>.</a:t>
                      </a:r>
                    </a:p>
                    <a:p>
                      <a:pPr marL="0" marR="0" algn="l">
                        <a:lnSpc>
                          <a:spcPct val="115000"/>
                        </a:lnSpc>
                        <a:spcBef>
                          <a:spcPts val="0"/>
                        </a:spcBef>
                        <a:spcAft>
                          <a:spcPts val="0"/>
                        </a:spcAft>
                      </a:pPr>
                      <a:endParaRPr lang="en-US" sz="2000" dirty="0" smtClean="0">
                        <a:latin typeface="Calibri"/>
                        <a:ea typeface="Calibri"/>
                        <a:cs typeface="Arial"/>
                      </a:endParaRPr>
                    </a:p>
                    <a:p>
                      <a:pPr marL="0" marR="0" algn="l">
                        <a:lnSpc>
                          <a:spcPct val="115000"/>
                        </a:lnSpc>
                        <a:spcBef>
                          <a:spcPts val="0"/>
                        </a:spcBef>
                        <a:spcAft>
                          <a:spcPts val="0"/>
                        </a:spcAft>
                      </a:pPr>
                      <a:endParaRPr lang="en-US" sz="2000" dirty="0">
                        <a:latin typeface="Calibri"/>
                        <a:ea typeface="Calibri"/>
                        <a:cs typeface="Arial"/>
                      </a:endParaRPr>
                    </a:p>
                    <a:p>
                      <a:pPr marL="0" marR="0" algn="l">
                        <a:lnSpc>
                          <a:spcPct val="115000"/>
                        </a:lnSpc>
                        <a:spcBef>
                          <a:spcPts val="0"/>
                        </a:spcBef>
                        <a:spcAft>
                          <a:spcPts val="0"/>
                        </a:spcAft>
                      </a:pPr>
                      <a:r>
                        <a:rPr lang="en-US" sz="2000" dirty="0">
                          <a:latin typeface="Times New Roman"/>
                          <a:ea typeface="Calibri"/>
                          <a:cs typeface="Arial"/>
                        </a:rPr>
                        <a:t>Patients identify the ways to overcome consumption barriers of grain foods.</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a:latin typeface="Times New Roman"/>
                          <a:ea typeface="Calibri"/>
                          <a:cs typeface="Arial"/>
                        </a:rPr>
                        <a:t>Patients express their ability to increase consumption of recommended grain </a:t>
                      </a:r>
                      <a:r>
                        <a:rPr lang="en-US" sz="2000" dirty="0" smtClean="0">
                          <a:latin typeface="Times New Roman"/>
                          <a:ea typeface="Calibri"/>
                          <a:cs typeface="Arial"/>
                        </a:rPr>
                        <a:t>foods</a:t>
                      </a:r>
                    </a:p>
                    <a:p>
                      <a:pPr marL="0" marR="0" algn="l">
                        <a:lnSpc>
                          <a:spcPct val="115000"/>
                        </a:lnSpc>
                        <a:spcBef>
                          <a:spcPts val="0"/>
                        </a:spcBef>
                        <a:spcAft>
                          <a:spcPts val="0"/>
                        </a:spcAft>
                      </a:pPr>
                      <a:endParaRPr lang="en-US" sz="2000" dirty="0">
                        <a:latin typeface="Calibri"/>
                        <a:ea typeface="Calibri"/>
                        <a:cs typeface="Arial"/>
                      </a:endParaRPr>
                    </a:p>
                    <a:p>
                      <a:pPr marL="0" marR="0" algn="l">
                        <a:lnSpc>
                          <a:spcPct val="115000"/>
                        </a:lnSpc>
                        <a:spcBef>
                          <a:spcPts val="0"/>
                        </a:spcBef>
                        <a:spcAft>
                          <a:spcPts val="0"/>
                        </a:spcAft>
                      </a:pPr>
                      <a:r>
                        <a:rPr lang="en-US" sz="2000" dirty="0">
                          <a:latin typeface="Times New Roman"/>
                          <a:ea typeface="Calibri"/>
                          <a:cs typeface="Arial"/>
                        </a:rPr>
                        <a:t>Patients arrange a program for regularly consumption of grain foods.</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Methods &amp; Result</a:t>
            </a:r>
            <a:endParaRPr lang="en-US" dirty="0"/>
          </a:p>
        </p:txBody>
      </p:sp>
      <p:sp>
        <p:nvSpPr>
          <p:cNvPr id="3" name="Content Placeholder 2"/>
          <p:cNvSpPr>
            <a:spLocks noGrp="1"/>
          </p:cNvSpPr>
          <p:nvPr>
            <p:ph idx="1"/>
          </p:nvPr>
        </p:nvSpPr>
        <p:spPr>
          <a:xfrm>
            <a:off x="304800" y="1066800"/>
            <a:ext cx="8382000" cy="5334000"/>
          </a:xfrm>
        </p:spPr>
        <p:txBody>
          <a:bodyPr>
            <a:normAutofit fontScale="92500" lnSpcReduction="10000"/>
          </a:bodyPr>
          <a:lstStyle/>
          <a:p>
            <a:pPr>
              <a:buNone/>
            </a:pPr>
            <a:r>
              <a:rPr lang="en-US" sz="3600" b="1" dirty="0" smtClean="0">
                <a:solidFill>
                  <a:srgbClr val="C00000"/>
                </a:solidFill>
              </a:rPr>
              <a:t>Selecting theory- based intervention methods and practical applications</a:t>
            </a:r>
            <a:r>
              <a:rPr lang="en-US" sz="3600" kern="1000" dirty="0" smtClean="0">
                <a:solidFill>
                  <a:srgbClr val="C00000"/>
                </a:solidFill>
              </a:rPr>
              <a:t>:</a:t>
            </a:r>
            <a:endParaRPr lang="en-US" sz="2800" dirty="0" smtClean="0"/>
          </a:p>
          <a:p>
            <a:pPr algn="justLow">
              <a:buFont typeface="Wingdings" pitchFamily="2" charset="2"/>
              <a:buChar char="§"/>
            </a:pPr>
            <a:r>
              <a:rPr lang="en-US" sz="3600" dirty="0" smtClean="0"/>
              <a:t>In the current study were used from theory- based methods that were introduced by Bartholomew and others. Then we selected practical applications for each method. In addition to, we conducted the literature reviews to find theory- based methods for changing important determinants of PA and following HE in people with CV metabolic risk factors. </a:t>
            </a:r>
            <a:endParaRPr lang="en-US" sz="3600" kern="1000" dirty="0" smtClean="0">
              <a:solidFill>
                <a:srgbClr val="C00000"/>
              </a:solidFill>
            </a:endParaRPr>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28800"/>
          </a:xfrm>
          <a:solidFill>
            <a:schemeClr val="bg1"/>
          </a:solidFill>
        </p:spPr>
        <p:txBody>
          <a:bodyPr>
            <a:normAutofit/>
          </a:bodyPr>
          <a:lstStyle/>
          <a:p>
            <a:r>
              <a:rPr lang="en-US" dirty="0" smtClean="0">
                <a:solidFill>
                  <a:srgbClr val="FF0000"/>
                </a:solidFill>
              </a:rPr>
              <a:t/>
            </a:r>
            <a:br>
              <a:rPr lang="en-US" dirty="0" smtClean="0">
                <a:solidFill>
                  <a:srgbClr val="FF0000"/>
                </a:solidFill>
              </a:rPr>
            </a:br>
            <a:endParaRPr lang="en-US" dirty="0">
              <a:solidFill>
                <a:srgbClr val="FF0000"/>
              </a:solidFill>
            </a:endParaRPr>
          </a:p>
        </p:txBody>
      </p:sp>
      <p:graphicFrame>
        <p:nvGraphicFramePr>
          <p:cNvPr id="5" name="Table 4"/>
          <p:cNvGraphicFramePr>
            <a:graphicFrameLocks noGrp="1"/>
          </p:cNvGraphicFramePr>
          <p:nvPr/>
        </p:nvGraphicFramePr>
        <p:xfrm>
          <a:off x="457200" y="304800"/>
          <a:ext cx="8300203" cy="6096001"/>
        </p:xfrm>
        <a:graphic>
          <a:graphicData uri="http://schemas.openxmlformats.org/drawingml/2006/table">
            <a:tbl>
              <a:tblPr/>
              <a:tblGrid>
                <a:gridCol w="1433671"/>
                <a:gridCol w="2716429"/>
                <a:gridCol w="4150103"/>
              </a:tblGrid>
              <a:tr h="433038">
                <a:tc gridSpan="3">
                  <a:txBody>
                    <a:bodyPr/>
                    <a:lstStyle/>
                    <a:p>
                      <a:pPr marL="0" marR="0" algn="ctr">
                        <a:lnSpc>
                          <a:spcPct val="115000"/>
                        </a:lnSpc>
                        <a:spcBef>
                          <a:spcPts val="0"/>
                        </a:spcBef>
                        <a:spcAft>
                          <a:spcPts val="0"/>
                        </a:spcAft>
                      </a:pPr>
                      <a:r>
                        <a:rPr lang="en-US" sz="1800" b="0" dirty="0">
                          <a:latin typeface="Times New Roman"/>
                          <a:ea typeface="Calibri"/>
                          <a:cs typeface="Arial"/>
                        </a:rPr>
                        <a:t>The methods are based on the theory and practical applications for the determinants</a:t>
                      </a:r>
                      <a:endParaRPr lang="en-US" sz="1800" b="0" dirty="0">
                        <a:latin typeface="Calibri"/>
                        <a:ea typeface="Calibri"/>
                        <a:cs typeface="Arial"/>
                      </a:endParaRPr>
                    </a:p>
                  </a:txBody>
                  <a:tcPr marL="41413" marR="414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33038">
                <a:tc>
                  <a:txBody>
                    <a:bodyPr/>
                    <a:lstStyle/>
                    <a:p>
                      <a:pPr marL="0" marR="0" algn="ctr">
                        <a:lnSpc>
                          <a:spcPct val="115000"/>
                        </a:lnSpc>
                        <a:spcBef>
                          <a:spcPts val="0"/>
                        </a:spcBef>
                        <a:spcAft>
                          <a:spcPts val="0"/>
                        </a:spcAft>
                      </a:pPr>
                      <a:r>
                        <a:rPr lang="en-US" sz="1800" b="1" dirty="0">
                          <a:latin typeface="Times New Roman"/>
                          <a:ea typeface="Calibri"/>
                          <a:cs typeface="Arial"/>
                        </a:rPr>
                        <a:t>Determinants</a:t>
                      </a:r>
                      <a:endParaRPr lang="en-US" sz="1800" b="1" dirty="0">
                        <a:latin typeface="Calibri"/>
                        <a:ea typeface="Calibri"/>
                        <a:cs typeface="Arial"/>
                      </a:endParaRPr>
                    </a:p>
                  </a:txBody>
                  <a:tcPr marL="41413" marR="414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latin typeface="Times New Roman"/>
                          <a:ea typeface="Calibri"/>
                          <a:cs typeface="Arial"/>
                        </a:rPr>
                        <a:t>Theoretical methods</a:t>
                      </a:r>
                      <a:endParaRPr lang="en-US" sz="1800" b="1" dirty="0">
                        <a:latin typeface="Calibri"/>
                        <a:ea typeface="Calibri"/>
                        <a:cs typeface="Arial"/>
                      </a:endParaRPr>
                    </a:p>
                  </a:txBody>
                  <a:tcPr marL="41413" marR="414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latin typeface="Times New Roman"/>
                          <a:ea typeface="Calibri"/>
                          <a:cs typeface="Arial"/>
                        </a:rPr>
                        <a:t>Practical applications</a:t>
                      </a:r>
                      <a:endParaRPr lang="en-US" sz="1800" b="1" dirty="0">
                        <a:latin typeface="Calibri"/>
                        <a:ea typeface="Calibri"/>
                        <a:cs typeface="Arial"/>
                      </a:endParaRPr>
                    </a:p>
                  </a:txBody>
                  <a:tcPr marL="41413" marR="414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9925">
                <a:tc>
                  <a:txBody>
                    <a:bodyPr/>
                    <a:lstStyle/>
                    <a:p>
                      <a:pPr marL="0" marR="0" algn="ctr">
                        <a:lnSpc>
                          <a:spcPct val="115000"/>
                        </a:lnSpc>
                        <a:spcBef>
                          <a:spcPts val="0"/>
                        </a:spcBef>
                        <a:spcAft>
                          <a:spcPts val="0"/>
                        </a:spcAft>
                      </a:pPr>
                      <a:r>
                        <a:rPr lang="en-US" sz="1800" b="1" dirty="0">
                          <a:latin typeface="Times New Roman"/>
                          <a:ea typeface="Calibri"/>
                          <a:cs typeface="Arial"/>
                        </a:rPr>
                        <a:t>Self-efficacy and skill</a:t>
                      </a:r>
                      <a:endParaRPr lang="en-US" sz="1800" b="1" dirty="0">
                        <a:latin typeface="Calibri"/>
                        <a:ea typeface="Calibri"/>
                        <a:cs typeface="Arial"/>
                      </a:endParaRPr>
                    </a:p>
                  </a:txBody>
                  <a:tcPr marL="41413" marR="414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smtClean="0">
                          <a:latin typeface="Times New Roman"/>
                          <a:ea typeface="Calibri"/>
                          <a:cs typeface="Arial"/>
                        </a:rPr>
                        <a:t>Goal </a:t>
                      </a:r>
                      <a:r>
                        <a:rPr lang="en-US" sz="1800" b="1" dirty="0">
                          <a:latin typeface="Times New Roman"/>
                          <a:ea typeface="Calibri"/>
                          <a:cs typeface="Arial"/>
                        </a:rPr>
                        <a:t>Setting </a:t>
                      </a:r>
                      <a:endParaRPr lang="en-US" sz="1800" b="1" dirty="0">
                        <a:latin typeface="Calibri"/>
                        <a:ea typeface="Calibri"/>
                        <a:cs typeface="Arial"/>
                      </a:endParaRPr>
                    </a:p>
                    <a:p>
                      <a:pPr marL="0" marR="0" algn="ctr">
                        <a:lnSpc>
                          <a:spcPct val="115000"/>
                        </a:lnSpc>
                        <a:spcBef>
                          <a:spcPts val="0"/>
                        </a:spcBef>
                        <a:spcAft>
                          <a:spcPts val="0"/>
                        </a:spcAft>
                      </a:pPr>
                      <a:r>
                        <a:rPr lang="en-US" sz="1800" b="1" dirty="0">
                          <a:latin typeface="Times New Roman"/>
                          <a:ea typeface="Calibri"/>
                          <a:cs typeface="Arial"/>
                        </a:rPr>
                        <a:t>Modeling</a:t>
                      </a:r>
                      <a:endParaRPr lang="en-US" sz="1800" b="1" dirty="0">
                        <a:latin typeface="Calibri"/>
                        <a:ea typeface="Calibri"/>
                        <a:cs typeface="Arial"/>
                      </a:endParaRPr>
                    </a:p>
                    <a:p>
                      <a:pPr marL="0" marR="0" algn="ctr">
                        <a:lnSpc>
                          <a:spcPct val="115000"/>
                        </a:lnSpc>
                        <a:spcBef>
                          <a:spcPts val="0"/>
                        </a:spcBef>
                        <a:spcAft>
                          <a:spcPts val="0"/>
                        </a:spcAft>
                      </a:pPr>
                      <a:r>
                        <a:rPr lang="en-US" sz="1800" b="1" dirty="0">
                          <a:latin typeface="Times New Roman"/>
                          <a:ea typeface="Calibri"/>
                          <a:cs typeface="Arial"/>
                        </a:rPr>
                        <a:t>Verbal persuasion Reinforcement</a:t>
                      </a:r>
                      <a:endParaRPr lang="en-US" sz="1800" b="1" dirty="0">
                        <a:latin typeface="Calibri"/>
                        <a:ea typeface="Calibri"/>
                        <a:cs typeface="Arial"/>
                      </a:endParaRPr>
                    </a:p>
                    <a:p>
                      <a:pPr marL="0" marR="0" algn="ctr">
                        <a:lnSpc>
                          <a:spcPct val="115000"/>
                        </a:lnSpc>
                        <a:spcBef>
                          <a:spcPts val="0"/>
                        </a:spcBef>
                        <a:spcAft>
                          <a:spcPts val="0"/>
                        </a:spcAft>
                      </a:pPr>
                      <a:r>
                        <a:rPr lang="en-US" sz="1800" b="1" dirty="0">
                          <a:latin typeface="Times New Roman"/>
                          <a:ea typeface="Calibri"/>
                          <a:cs typeface="Arial"/>
                        </a:rPr>
                        <a:t>Guided practice with </a:t>
                      </a:r>
                      <a:r>
                        <a:rPr lang="en-US" sz="1800" b="1" dirty="0" smtClean="0">
                          <a:latin typeface="Times New Roman"/>
                          <a:ea typeface="Calibri"/>
                          <a:cs typeface="Arial"/>
                        </a:rPr>
                        <a:t>feedback</a:t>
                      </a:r>
                      <a:endParaRPr lang="en-US" sz="1800" b="1" dirty="0">
                        <a:latin typeface="Calibri"/>
                        <a:ea typeface="Calibri"/>
                        <a:cs typeface="Arial"/>
                      </a:endParaRPr>
                    </a:p>
                  </a:txBody>
                  <a:tcPr marL="41413" marR="414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accent1">
                              <a:lumMod val="75000"/>
                            </a:schemeClr>
                          </a:solidFill>
                          <a:latin typeface="Times New Roman"/>
                          <a:ea typeface="Calibri"/>
                          <a:cs typeface="Arial"/>
                        </a:rPr>
                        <a:t>Short term goals and then long term goals for the patient is determined by experts that they make them closer to these goals</a:t>
                      </a:r>
                      <a:r>
                        <a:rPr lang="en-US" sz="1800" dirty="0" smtClean="0">
                          <a:solidFill>
                            <a:schemeClr val="accent1">
                              <a:lumMod val="75000"/>
                            </a:schemeClr>
                          </a:solidFill>
                          <a:latin typeface="Times New Roman"/>
                          <a:ea typeface="Calibri"/>
                          <a:cs typeface="Arial"/>
                        </a:rPr>
                        <a:t>.</a:t>
                      </a:r>
                    </a:p>
                    <a:p>
                      <a:pPr marL="0" marR="0" algn="ctr">
                        <a:lnSpc>
                          <a:spcPct val="115000"/>
                        </a:lnSpc>
                        <a:spcBef>
                          <a:spcPts val="0"/>
                        </a:spcBef>
                        <a:spcAft>
                          <a:spcPts val="0"/>
                        </a:spcAft>
                      </a:pPr>
                      <a:endParaRPr lang="en-US" sz="1800" dirty="0">
                        <a:solidFill>
                          <a:schemeClr val="accent1">
                            <a:lumMod val="75000"/>
                          </a:schemeClr>
                        </a:solidFill>
                        <a:latin typeface="Calibri"/>
                        <a:ea typeface="Calibri"/>
                        <a:cs typeface="Arial"/>
                      </a:endParaRPr>
                    </a:p>
                    <a:p>
                      <a:pPr marL="0" marR="0" algn="ctr">
                        <a:lnSpc>
                          <a:spcPct val="115000"/>
                        </a:lnSpc>
                        <a:spcBef>
                          <a:spcPts val="0"/>
                        </a:spcBef>
                        <a:spcAft>
                          <a:spcPts val="0"/>
                        </a:spcAft>
                      </a:pPr>
                      <a:r>
                        <a:rPr lang="en-US" sz="1800" dirty="0">
                          <a:latin typeface="Times New Roman"/>
                          <a:ea typeface="Calibri"/>
                          <a:cs typeface="Arial"/>
                        </a:rPr>
                        <a:t>In class of group discussions invite successful patients who can control their disease with diet and regular physical activity, to discuss about their successful way of diet and physical activity and other patients modeling of their success. </a:t>
                      </a:r>
                      <a:endParaRPr lang="en-US" sz="1800" dirty="0" smtClean="0">
                        <a:latin typeface="Times New Roman"/>
                        <a:ea typeface="Calibri"/>
                        <a:cs typeface="Arial"/>
                      </a:endParaRPr>
                    </a:p>
                    <a:p>
                      <a:pPr marL="0" marR="0" algn="ctr">
                        <a:lnSpc>
                          <a:spcPct val="115000"/>
                        </a:lnSpc>
                        <a:spcBef>
                          <a:spcPts val="0"/>
                        </a:spcBef>
                        <a:spcAft>
                          <a:spcPts val="0"/>
                        </a:spcAft>
                      </a:pPr>
                      <a:endParaRPr lang="en-US" sz="1800" dirty="0">
                        <a:latin typeface="Calibri"/>
                        <a:ea typeface="Calibri"/>
                        <a:cs typeface="Arial"/>
                      </a:endParaRPr>
                    </a:p>
                    <a:p>
                      <a:pPr marL="0" marR="0" algn="ctr">
                        <a:lnSpc>
                          <a:spcPct val="115000"/>
                        </a:lnSpc>
                        <a:spcBef>
                          <a:spcPts val="0"/>
                        </a:spcBef>
                        <a:spcAft>
                          <a:spcPts val="0"/>
                        </a:spcAft>
                      </a:pPr>
                      <a:r>
                        <a:rPr lang="en-US" sz="1800" dirty="0">
                          <a:solidFill>
                            <a:srgbClr val="C00000"/>
                          </a:solidFill>
                          <a:latin typeface="Times New Roman"/>
                          <a:ea typeface="Calibri"/>
                          <a:cs typeface="Arial"/>
                        </a:rPr>
                        <a:t>Send proper text messages and make phone calls to encourage patients to follow a proper diet and physical </a:t>
                      </a:r>
                      <a:r>
                        <a:rPr lang="en-US" sz="1800" dirty="0" smtClean="0">
                          <a:solidFill>
                            <a:srgbClr val="C00000"/>
                          </a:solidFill>
                          <a:latin typeface="Times New Roman"/>
                          <a:ea typeface="Calibri"/>
                          <a:cs typeface="Arial"/>
                        </a:rPr>
                        <a:t>activity</a:t>
                      </a:r>
                      <a:endParaRPr lang="en-US" sz="1800" dirty="0">
                        <a:solidFill>
                          <a:srgbClr val="C00000"/>
                        </a:solidFill>
                        <a:latin typeface="Calibri"/>
                        <a:ea typeface="Calibri"/>
                        <a:cs typeface="Arial"/>
                      </a:endParaRPr>
                    </a:p>
                  </a:txBody>
                  <a:tcPr marL="41413" marR="414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Method &amp; Result</a:t>
            </a:r>
            <a:endParaRPr lang="en-US" dirty="0"/>
          </a:p>
        </p:txBody>
      </p:sp>
      <p:sp>
        <p:nvSpPr>
          <p:cNvPr id="3" name="Content Placeholder 2"/>
          <p:cNvSpPr>
            <a:spLocks noGrp="1"/>
          </p:cNvSpPr>
          <p:nvPr>
            <p:ph idx="1"/>
          </p:nvPr>
        </p:nvSpPr>
        <p:spPr>
          <a:xfrm>
            <a:off x="304800" y="1066800"/>
            <a:ext cx="8382000" cy="5334000"/>
          </a:xfrm>
        </p:spPr>
        <p:txBody>
          <a:bodyPr>
            <a:normAutofit/>
          </a:bodyPr>
          <a:lstStyle/>
          <a:p>
            <a:pPr>
              <a:buNone/>
            </a:pPr>
            <a:r>
              <a:rPr lang="en-US" b="1" dirty="0" smtClean="0">
                <a:solidFill>
                  <a:srgbClr val="C00000"/>
                </a:solidFill>
              </a:rPr>
              <a:t>Producing program components and materials </a:t>
            </a:r>
            <a:endParaRPr lang="en-US" kern="1000" dirty="0" smtClean="0">
              <a:solidFill>
                <a:srgbClr val="C00000"/>
              </a:solidFill>
            </a:endParaRPr>
          </a:p>
          <a:p>
            <a:pPr algn="justLow"/>
            <a:r>
              <a:rPr lang="en-US" sz="3600" dirty="0" smtClean="0"/>
              <a:t> </a:t>
            </a:r>
            <a:r>
              <a:rPr lang="en-US" sz="2800" dirty="0" smtClean="0"/>
              <a:t>The program main theme is “Promoting HE and PA behavior in patients with CV metabolic risk factors". For this purpose, according to the data of need assessment, at first HPs at Diabetes Units the four session  will be trained about the educational methods and appropriate educational materials, theoretical methods and practical applications by specialists in health education and promotion  ,  also they will be trained for two sessions by nutritionist and exercise specialist</a:t>
            </a:r>
            <a:endParaRPr lang="en-US" sz="28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Method &amp; Result</a:t>
            </a:r>
            <a:endParaRPr lang="en-US" dirty="0"/>
          </a:p>
        </p:txBody>
      </p:sp>
      <p:sp>
        <p:nvSpPr>
          <p:cNvPr id="3" name="Content Placeholder 2"/>
          <p:cNvSpPr>
            <a:spLocks noGrp="1"/>
          </p:cNvSpPr>
          <p:nvPr>
            <p:ph idx="1"/>
          </p:nvPr>
        </p:nvSpPr>
        <p:spPr>
          <a:xfrm>
            <a:off x="304800" y="1066800"/>
            <a:ext cx="8382000" cy="5334000"/>
          </a:xfrm>
        </p:spPr>
        <p:txBody>
          <a:bodyPr>
            <a:normAutofit/>
          </a:bodyPr>
          <a:lstStyle/>
          <a:p>
            <a:pPr>
              <a:buNone/>
            </a:pPr>
            <a:r>
              <a:rPr lang="en-US" b="1" dirty="0" smtClean="0">
                <a:solidFill>
                  <a:srgbClr val="C00000"/>
                </a:solidFill>
              </a:rPr>
              <a:t>Producing program components and materials </a:t>
            </a:r>
            <a:endParaRPr lang="en-US" kern="1000" dirty="0" smtClean="0">
              <a:solidFill>
                <a:srgbClr val="C00000"/>
              </a:solidFill>
            </a:endParaRPr>
          </a:p>
          <a:p>
            <a:pPr algn="justLow"/>
            <a:r>
              <a:rPr lang="en-US" sz="3600" dirty="0" smtClean="0"/>
              <a:t> </a:t>
            </a:r>
            <a:r>
              <a:rPr lang="en-US" sz="2800" dirty="0" smtClean="0"/>
              <a:t>Then patients  will be trained for four sessions by HPs at Diabetes Units about each of the CV metabolic risk factors and familiar with HE and PA to control this risk factors. Finally, for two sessions will be trained to patient’s families about familiar with CV metabolic risk factors, familiar with HE and PA and the role of family support in promoting these behaviors in order to better control the disease. </a:t>
            </a:r>
          </a:p>
          <a:p>
            <a:endParaRPr lang="en-US" sz="28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Background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Unhealthful diets and physical inactivity play a significant role in the causation of chronic disease. </a:t>
            </a:r>
          </a:p>
          <a:p>
            <a:pPr algn="just"/>
            <a:r>
              <a:rPr lang="en-US" dirty="0" smtClean="0"/>
              <a:t>The aim this study was to describe the six different steps of the Intervention Mapping(IM) protocol towards the systematic development of a theory-based intervention that is aimed at promoting physical activity (PA) and healthy eating (HE) among adults with cardiovascular(CV) metabolic risk factors . </a:t>
            </a:r>
            <a:endParaRPr lang="en-US"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Method &amp; Result</a:t>
            </a:r>
            <a:endParaRPr lang="en-US" dirty="0"/>
          </a:p>
        </p:txBody>
      </p:sp>
      <p:sp>
        <p:nvSpPr>
          <p:cNvPr id="3" name="Content Placeholder 2"/>
          <p:cNvSpPr>
            <a:spLocks noGrp="1"/>
          </p:cNvSpPr>
          <p:nvPr>
            <p:ph idx="1"/>
          </p:nvPr>
        </p:nvSpPr>
        <p:spPr>
          <a:xfrm>
            <a:off x="304800" y="1066800"/>
            <a:ext cx="8382000" cy="5334000"/>
          </a:xfrm>
        </p:spPr>
        <p:txBody>
          <a:bodyPr>
            <a:normAutofit/>
          </a:bodyPr>
          <a:lstStyle/>
          <a:p>
            <a:pPr>
              <a:buNone/>
            </a:pPr>
            <a:r>
              <a:rPr lang="en-US" b="1" dirty="0" smtClean="0">
                <a:solidFill>
                  <a:srgbClr val="C00000"/>
                </a:solidFill>
              </a:rPr>
              <a:t>Producing program components and materials </a:t>
            </a:r>
            <a:endParaRPr lang="en-US" kern="1000" dirty="0" smtClean="0">
              <a:solidFill>
                <a:srgbClr val="C00000"/>
              </a:solidFill>
            </a:endParaRPr>
          </a:p>
          <a:p>
            <a:pPr algn="justLow"/>
            <a:r>
              <a:rPr lang="en-US" sz="2800" dirty="0" smtClean="0"/>
              <a:t>The duration of each session will be approximately 90 minutes and these meetings will be held once a week. The goal of training HPs at Diabetes Units is to increase their skills and knowledge of them to change unhealthy behaviors of the patients and they adopt healthy behaviors and the goal of training the patient’s families, is to create opportunities in order to increase PA and healthy eating to support patients and improving their condition.</a:t>
            </a:r>
          </a:p>
          <a:p>
            <a:pPr algn="justLow"/>
            <a:endParaRPr lang="en-US" sz="28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Method &amp; Result</a:t>
            </a:r>
            <a:endParaRPr lang="en-US" dirty="0"/>
          </a:p>
        </p:txBody>
      </p:sp>
      <p:sp>
        <p:nvSpPr>
          <p:cNvPr id="3" name="Content Placeholder 2"/>
          <p:cNvSpPr>
            <a:spLocks noGrp="1"/>
          </p:cNvSpPr>
          <p:nvPr>
            <p:ph idx="1"/>
          </p:nvPr>
        </p:nvSpPr>
        <p:spPr>
          <a:xfrm>
            <a:off x="304800" y="1066800"/>
            <a:ext cx="8382000" cy="5334000"/>
          </a:xfrm>
        </p:spPr>
        <p:txBody>
          <a:bodyPr>
            <a:normAutofit/>
          </a:bodyPr>
          <a:lstStyle/>
          <a:p>
            <a:pPr>
              <a:buNone/>
            </a:pPr>
            <a:r>
              <a:rPr lang="en-US" b="1" dirty="0" smtClean="0">
                <a:solidFill>
                  <a:srgbClr val="FF0000"/>
                </a:solidFill>
              </a:rPr>
              <a:t>Planning program adoption and implementation</a:t>
            </a:r>
          </a:p>
          <a:p>
            <a:pPr algn="justLow"/>
            <a:r>
              <a:rPr lang="en-US" sz="2800" dirty="0" smtClean="0"/>
              <a:t>In step 5 of IM, the focus is on planning an intervention to ensure that the designed program in the previous steps will be used and maintained over time, for as long as it is needed. </a:t>
            </a:r>
          </a:p>
          <a:p>
            <a:pPr algn="justLow"/>
            <a:r>
              <a:rPr lang="en-US" sz="2800" dirty="0" smtClean="0"/>
              <a:t>The adaptors of the designed program will be policymakers at the Diabetes Units of Health Deputy which is located in </a:t>
            </a:r>
            <a:r>
              <a:rPr lang="en-US" sz="2800" dirty="0" err="1" smtClean="0"/>
              <a:t>Alborz</a:t>
            </a:r>
            <a:r>
              <a:rPr lang="en-US" sz="2800" dirty="0" smtClean="0"/>
              <a:t> province. Implementers of the program will be HPs from the Diabetic Units at the health centers including the GPs, the nurses and the dieticians. </a:t>
            </a:r>
          </a:p>
          <a:p>
            <a:endParaRPr lang="en-US" sz="2800" dirty="0" smtClean="0"/>
          </a:p>
          <a:p>
            <a:endParaRPr lang="en-US" sz="28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Method &amp; Result</a:t>
            </a:r>
            <a:endParaRPr lang="en-US" dirty="0"/>
          </a:p>
        </p:txBody>
      </p:sp>
      <p:sp>
        <p:nvSpPr>
          <p:cNvPr id="3" name="Content Placeholder 2"/>
          <p:cNvSpPr>
            <a:spLocks noGrp="1"/>
          </p:cNvSpPr>
          <p:nvPr>
            <p:ph idx="1"/>
          </p:nvPr>
        </p:nvSpPr>
        <p:spPr>
          <a:xfrm>
            <a:off x="304800" y="1066800"/>
            <a:ext cx="8382000" cy="5334000"/>
          </a:xfrm>
        </p:spPr>
        <p:txBody>
          <a:bodyPr>
            <a:normAutofit/>
          </a:bodyPr>
          <a:lstStyle/>
          <a:p>
            <a:pPr>
              <a:buNone/>
            </a:pPr>
            <a:r>
              <a:rPr lang="en-US" sz="3600" b="1" dirty="0" smtClean="0">
                <a:solidFill>
                  <a:srgbClr val="FF0000"/>
                </a:solidFill>
              </a:rPr>
              <a:t>Planning for evaluation</a:t>
            </a:r>
          </a:p>
          <a:p>
            <a:pPr algn="justLow"/>
            <a:r>
              <a:rPr lang="en-US" sz="2800" dirty="0" smtClean="0"/>
              <a:t>The designed</a:t>
            </a:r>
            <a:r>
              <a:rPr lang="en-US" sz="2800" b="1" dirty="0" smtClean="0"/>
              <a:t> </a:t>
            </a:r>
            <a:r>
              <a:rPr lang="en-US" sz="2800" dirty="0" smtClean="0"/>
              <a:t>Program effectiveness will be evaluated in a randomized controlled trial. Evaluation will be conducted in two parts, process evaluation and impact evaluation. For process evaluation, all educational activities including educational methods and practical applications in the intervention group will be assessed through interview to them.  For impact evaluation, short and long term results of designed program with the control group will be evaluated.</a:t>
            </a:r>
            <a:endParaRPr lang="en-US" sz="28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Method &amp; Result</a:t>
            </a:r>
            <a:endParaRPr lang="en-US" dirty="0"/>
          </a:p>
        </p:txBody>
      </p:sp>
      <p:sp>
        <p:nvSpPr>
          <p:cNvPr id="3" name="Content Placeholder 2"/>
          <p:cNvSpPr>
            <a:spLocks noGrp="1"/>
          </p:cNvSpPr>
          <p:nvPr>
            <p:ph idx="1"/>
          </p:nvPr>
        </p:nvSpPr>
        <p:spPr>
          <a:xfrm>
            <a:off x="304800" y="1066800"/>
            <a:ext cx="8382000" cy="5334000"/>
          </a:xfrm>
        </p:spPr>
        <p:txBody>
          <a:bodyPr>
            <a:normAutofit/>
          </a:bodyPr>
          <a:lstStyle/>
          <a:p>
            <a:pPr>
              <a:buNone/>
            </a:pPr>
            <a:r>
              <a:rPr lang="en-US" sz="3600" b="1" dirty="0" smtClean="0">
                <a:solidFill>
                  <a:srgbClr val="FF0000"/>
                </a:solidFill>
              </a:rPr>
              <a:t>Planning for evaluation</a:t>
            </a:r>
          </a:p>
          <a:p>
            <a:pPr algn="justLow"/>
            <a:r>
              <a:rPr lang="en-US" sz="2800" dirty="0" smtClean="0"/>
              <a:t>In the control group, patients will receive usual care from HPs at Diabetes Units, in the intervention group, HPs, patients and their families will trained over 12 separate sessions and these sessions will take about three months. Patients in both groups, height, weight, waist and hip circumference, blood pressure ,FBS, TG, CHOL, HDL and LDL </a:t>
            </a:r>
          </a:p>
          <a:p>
            <a:pPr algn="justLow"/>
            <a:r>
              <a:rPr lang="en-US" sz="2800" dirty="0" smtClean="0"/>
              <a:t>these information of patients will be completed on questionnaire.</a:t>
            </a:r>
            <a:endParaRPr lang="en-US" sz="28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Method &amp; Result</a:t>
            </a:r>
            <a:endParaRPr lang="en-US" dirty="0"/>
          </a:p>
        </p:txBody>
      </p:sp>
      <p:sp>
        <p:nvSpPr>
          <p:cNvPr id="3" name="Content Placeholder 2"/>
          <p:cNvSpPr>
            <a:spLocks noGrp="1"/>
          </p:cNvSpPr>
          <p:nvPr>
            <p:ph idx="1"/>
          </p:nvPr>
        </p:nvSpPr>
        <p:spPr>
          <a:xfrm>
            <a:off x="304800" y="1066800"/>
            <a:ext cx="8382000" cy="5334000"/>
          </a:xfrm>
        </p:spPr>
        <p:txBody>
          <a:bodyPr>
            <a:normAutofit fontScale="92500" lnSpcReduction="20000"/>
          </a:bodyPr>
          <a:lstStyle/>
          <a:p>
            <a:pPr>
              <a:buNone/>
            </a:pPr>
            <a:r>
              <a:rPr lang="en-US" sz="3600" b="1" dirty="0" smtClean="0">
                <a:solidFill>
                  <a:srgbClr val="FF0000"/>
                </a:solidFill>
              </a:rPr>
              <a:t>Planning for evaluation</a:t>
            </a:r>
          </a:p>
          <a:p>
            <a:pPr algn="just"/>
            <a:r>
              <a:rPr lang="en-US" sz="2800" dirty="0" smtClean="0"/>
              <a:t>Before educational sessions, both control and intervention groups will complete the questionnaire about PA and HE that was developed based on the components of PRCEDE model (predisposing, enabling and reinforcing factors) and part of these two behaviors. After the educational sessions, the control and intervention groups will complete the questionnaires again. Patients in both groups will be followed up after 3 months, during these 3 months, patients in the intervention group, via phone calls, their leaders and in-person meetings will be follow-up. Again, questionnaires, and anthropometric indices such as body mass index, waist-hip ratio and blood parameters (glucose, lipids and blood pressure) will measured in both groups of patients.</a:t>
            </a:r>
            <a:endParaRPr lang="en-US" sz="28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smtClean="0"/>
              <a:t>Conclusion</a:t>
            </a:r>
            <a:endParaRPr lang="en-US" dirty="0"/>
          </a:p>
        </p:txBody>
      </p:sp>
      <p:sp>
        <p:nvSpPr>
          <p:cNvPr id="3" name="Content Placeholder 2"/>
          <p:cNvSpPr>
            <a:spLocks noGrp="1"/>
          </p:cNvSpPr>
          <p:nvPr>
            <p:ph idx="1"/>
          </p:nvPr>
        </p:nvSpPr>
        <p:spPr>
          <a:xfrm>
            <a:off x="304800" y="1066800"/>
            <a:ext cx="8382000" cy="5334000"/>
          </a:xfrm>
        </p:spPr>
        <p:txBody>
          <a:bodyPr>
            <a:normAutofit/>
          </a:bodyPr>
          <a:lstStyle/>
          <a:p>
            <a:pPr algn="justLow"/>
            <a:r>
              <a:rPr lang="en-US" sz="2800" dirty="0" smtClean="0"/>
              <a:t>Identifying the behavioral and environmental factors of health problem and its determinants will help the program planners in designing future programs to select the most appropriate methods and applications to address these determinants as immediate impact of an intervention is usually on a set of well-defined determinants of behavior to reduce risk behaviors and mange metabolic CV risk factors.</a:t>
            </a:r>
            <a:endParaRPr lang="en-US" sz="28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acadedc\My Documents\My Pictures\New Folder\19.bmp"/>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457200" y="685800"/>
            <a:ext cx="4572000" cy="523220"/>
          </a:xfrm>
          <a:prstGeom prst="rect">
            <a:avLst/>
          </a:prstGeom>
          <a:noFill/>
        </p:spPr>
        <p:txBody>
          <a:bodyPr wrap="square" rtlCol="0">
            <a:spAutoFit/>
          </a:bodyPr>
          <a:lstStyle/>
          <a:p>
            <a:r>
              <a:rPr lang="en-US" sz="2800" b="1" dirty="0" smtClean="0">
                <a:solidFill>
                  <a:schemeClr val="bg1"/>
                </a:solidFill>
              </a:rPr>
              <a:t>Thanks for your attention</a:t>
            </a:r>
            <a:endParaRPr lang="en-US" sz="2800" b="1" dirty="0">
              <a:solidFill>
                <a:schemeClr val="bg1"/>
              </a:solidFill>
            </a:endParaRPr>
          </a:p>
        </p:txBody>
      </p:sp>
    </p:spTree>
    <p:extLst>
      <p:ext uri="{BB962C8B-B14F-4D97-AF65-F5344CB8AC3E}">
        <p14:creationId xmlns:p14="http://schemas.microsoft.com/office/powerpoint/2010/main" xmlns="" val="272917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Methods</a:t>
            </a:r>
            <a:endParaRPr lang="en-US"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sz="3600" smtClean="0"/>
              <a:t>we developed our intervention following the six steps of the IM protocol;</a:t>
            </a:r>
          </a:p>
          <a:p>
            <a:pPr>
              <a:buNone/>
            </a:pPr>
            <a:r>
              <a:rPr lang="en-US" sz="3600" kern="1000" smtClean="0">
                <a:solidFill>
                  <a:srgbClr val="C00000"/>
                </a:solidFill>
              </a:rPr>
              <a:t>1.Needs assessment</a:t>
            </a:r>
          </a:p>
          <a:p>
            <a:pPr>
              <a:buNone/>
            </a:pPr>
            <a:r>
              <a:rPr lang="en-US" sz="3600" kern="1000" smtClean="0"/>
              <a:t>2. Identifying what needs to change, Preparing matrices of change objective </a:t>
            </a:r>
          </a:p>
          <a:p>
            <a:pPr>
              <a:buNone/>
            </a:pPr>
            <a:r>
              <a:rPr lang="en-US" sz="3600" kern="1000" smtClean="0">
                <a:solidFill>
                  <a:srgbClr val="0070C0"/>
                </a:solidFill>
              </a:rPr>
              <a:t>3.Identifying theoretical methods and practical applications to influence key behavioral and environmental determinants</a:t>
            </a:r>
          </a:p>
          <a:p>
            <a:pPr>
              <a:buNone/>
            </a:pPr>
            <a:r>
              <a:rPr lang="en-US" sz="3600" kern="1000" smtClean="0"/>
              <a:t>4. Developing the program and themes</a:t>
            </a:r>
          </a:p>
          <a:p>
            <a:pPr>
              <a:buNone/>
            </a:pPr>
            <a:r>
              <a:rPr lang="en-US" sz="3600" kern="1000" smtClean="0">
                <a:solidFill>
                  <a:srgbClr val="00B050"/>
                </a:solidFill>
              </a:rPr>
              <a:t>5.Planning for adoption, implementation and sustainability </a:t>
            </a:r>
          </a:p>
          <a:p>
            <a:pPr>
              <a:buNone/>
            </a:pPr>
            <a:r>
              <a:rPr lang="en-US" sz="3600" kern="1000" smtClean="0"/>
              <a:t>6.Planning for evaluation</a:t>
            </a:r>
            <a:r>
              <a:rPr lang="en-US" kern="1000" smtClean="0"/>
              <a:t>. </a:t>
            </a:r>
            <a:endParaRPr lang="en-US" kern="1000" dirty="0"/>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Methods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sz="3600" dirty="0" smtClean="0"/>
              <a:t>1</a:t>
            </a:r>
            <a:r>
              <a:rPr lang="en-US" sz="3600" kern="1000" dirty="0" smtClean="0">
                <a:solidFill>
                  <a:srgbClr val="C00000"/>
                </a:solidFill>
              </a:rPr>
              <a:t>.Needs assessment:</a:t>
            </a:r>
          </a:p>
          <a:p>
            <a:pPr algn="justLow">
              <a:buFont typeface="Wingdings" pitchFamily="2" charset="2"/>
              <a:buChar char="§"/>
            </a:pPr>
            <a:r>
              <a:rPr lang="en-US" sz="3600" dirty="0" smtClean="0"/>
              <a:t>The first step is based on the PRECEDE model, which provides a robust conceptual framework to explore a given health problem, the behavioral and environmental causes of the problem, and determinants of  the behavioral and environmental causes of the problem.</a:t>
            </a:r>
            <a:endParaRPr lang="en-US" sz="3600" kern="1000" dirty="0" smtClean="0">
              <a:solidFill>
                <a:srgbClr val="C00000"/>
              </a:solidFill>
            </a:endParaRPr>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1000" dirty="0" smtClean="0">
                <a:solidFill>
                  <a:srgbClr val="C00000"/>
                </a:solidFill>
              </a:rPr>
              <a:t>Needs assessment</a:t>
            </a:r>
            <a:endParaRPr lang="en-US" dirty="0"/>
          </a:p>
        </p:txBody>
      </p:sp>
      <p:pic>
        <p:nvPicPr>
          <p:cNvPr id="4" name="Content Placeholder 4"/>
          <p:cNvPicPr>
            <a:picLocks noGrp="1"/>
          </p:cNvPicPr>
          <p:nvPr>
            <p:ph idx="1"/>
          </p:nvPr>
        </p:nvPicPr>
        <p:blipFill>
          <a:blip r:embed="rId3" cstate="print"/>
          <a:srcRect/>
          <a:stretch>
            <a:fillRect/>
          </a:stretch>
        </p:blipFill>
        <p:spPr bwMode="auto">
          <a:xfrm>
            <a:off x="609600" y="1295400"/>
            <a:ext cx="8153400" cy="5029200"/>
          </a:xfrm>
          <a:prstGeom prst="rect">
            <a:avLst/>
          </a:prstGeom>
          <a:noFill/>
          <a:ln w="9525">
            <a:noFill/>
            <a:miter lim="800000"/>
            <a:headEnd/>
            <a:tailEnd/>
          </a:ln>
        </p:spPr>
      </p:pic>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Methods</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buNone/>
            </a:pPr>
            <a:r>
              <a:rPr lang="en-US" sz="3600" dirty="0" smtClean="0"/>
              <a:t>1</a:t>
            </a:r>
            <a:r>
              <a:rPr lang="en-US" sz="3600" kern="1000" dirty="0" smtClean="0">
                <a:solidFill>
                  <a:srgbClr val="C00000"/>
                </a:solidFill>
              </a:rPr>
              <a:t>.Needs assessment:</a:t>
            </a:r>
          </a:p>
          <a:p>
            <a:pPr>
              <a:buFont typeface="Wingdings" pitchFamily="2" charset="2"/>
              <a:buChar char="§"/>
            </a:pPr>
            <a:r>
              <a:rPr lang="en-US" sz="3600" dirty="0" smtClean="0"/>
              <a:t>It has been suggested in the need assessment step to conduct multi method research. The current study was a mixed method research (qualitative and quantitative).</a:t>
            </a:r>
          </a:p>
          <a:p>
            <a:pPr algn="just">
              <a:buFont typeface="Wingdings" pitchFamily="2" charset="2"/>
              <a:buChar char="§"/>
            </a:pPr>
            <a:r>
              <a:rPr lang="en-US" sz="3600" dirty="0" smtClean="0"/>
              <a:t>This research conducted at Diabetes Units of Health Centers associated with </a:t>
            </a:r>
            <a:r>
              <a:rPr lang="en-US" sz="3600" dirty="0" err="1" smtClean="0"/>
              <a:t>Alborz</a:t>
            </a:r>
            <a:r>
              <a:rPr lang="en-US" sz="3600" dirty="0" smtClean="0"/>
              <a:t> University of Medical Sciences which is located in Karaj- Iran in 2013.</a:t>
            </a:r>
            <a:endParaRPr lang="en-US" sz="3600" kern="1000" dirty="0" smtClean="0">
              <a:solidFill>
                <a:srgbClr val="C00000"/>
              </a:solidFill>
            </a:endParaRPr>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sz="3600" dirty="0" smtClean="0"/>
              <a:t>1</a:t>
            </a:r>
            <a:r>
              <a:rPr lang="en-US" sz="3600" kern="1000" dirty="0" smtClean="0">
                <a:solidFill>
                  <a:srgbClr val="C00000"/>
                </a:solidFill>
              </a:rPr>
              <a:t>.Needs assessment:</a:t>
            </a:r>
          </a:p>
          <a:p>
            <a:pPr algn="justLow">
              <a:buFont typeface="Wingdings" pitchFamily="2" charset="2"/>
              <a:buChar char="§"/>
            </a:pPr>
            <a:r>
              <a:rPr lang="en-US" sz="3600" dirty="0" smtClean="0"/>
              <a:t>literature reviews were executed to gain insight into the prevalence of CV metabolic risk factors in Iran. The evidences have been shown to be effective  for increasing  PA and HE in reducing CV risk factors </a:t>
            </a:r>
            <a:endParaRPr lang="en-US" sz="3600" kern="1000" dirty="0" smtClean="0">
              <a:solidFill>
                <a:srgbClr val="C00000"/>
              </a:solidFill>
            </a:endParaRPr>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Methods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sz="3600" dirty="0" smtClean="0"/>
              <a:t>1</a:t>
            </a:r>
            <a:r>
              <a:rPr lang="en-US" sz="3600" kern="1000" dirty="0" smtClean="0">
                <a:solidFill>
                  <a:srgbClr val="C00000"/>
                </a:solidFill>
              </a:rPr>
              <a:t>.Needs assessment:</a:t>
            </a:r>
          </a:p>
          <a:p>
            <a:pPr>
              <a:buFont typeface="Wingdings" pitchFamily="2" charset="2"/>
              <a:buChar char="§"/>
            </a:pPr>
            <a:r>
              <a:rPr lang="en-US" sz="3600" dirty="0" smtClean="0"/>
              <a:t>In qualitative phase, the first was interviewed with 50 adults who had at least one biochemical CV metabolic risk factors including; T2D, metabolic syndrome, </a:t>
            </a:r>
            <a:r>
              <a:rPr lang="en-US" sz="3600" dirty="0" err="1" smtClean="0"/>
              <a:t>hyperlipidemia</a:t>
            </a:r>
            <a:r>
              <a:rPr lang="en-US" sz="3600" dirty="0" smtClean="0"/>
              <a:t> and hypertension.</a:t>
            </a:r>
            <a:endParaRPr lang="en-US" sz="3600" kern="1000" dirty="0" smtClean="0">
              <a:solidFill>
                <a:srgbClr val="C00000"/>
              </a:solidFill>
            </a:endParaRPr>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Methods</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buNone/>
            </a:pPr>
            <a:r>
              <a:rPr lang="en-US" sz="3600" dirty="0" smtClean="0"/>
              <a:t>1</a:t>
            </a:r>
            <a:r>
              <a:rPr lang="en-US" sz="3600" kern="1000" dirty="0" smtClean="0">
                <a:solidFill>
                  <a:srgbClr val="C00000"/>
                </a:solidFill>
              </a:rPr>
              <a:t>.Needs assessment:</a:t>
            </a:r>
          </a:p>
          <a:p>
            <a:pPr algn="just">
              <a:buFont typeface="Wingdings" pitchFamily="2" charset="2"/>
              <a:buChar char="§"/>
            </a:pPr>
            <a:r>
              <a:rPr lang="en-US" sz="3600" dirty="0" smtClean="0"/>
              <a:t>In the PRECEDE model, environmental factors are outside at risk population that means agents in environment who has control over or can influence a modification in the environmental factor.</a:t>
            </a:r>
          </a:p>
          <a:p>
            <a:pPr algn="just">
              <a:buFont typeface="Wingdings" pitchFamily="2" charset="2"/>
              <a:buChar char="§"/>
            </a:pPr>
            <a:r>
              <a:rPr lang="en-US" sz="3600" dirty="0" smtClean="0"/>
              <a:t> In this study, HPs in the Diabetic Units including nurse, general practitioner (GP) and dietician play an important role as environmental factors to control the disease of patients. Furthermore, in addition to patients, 12 HPs from the Diabetic Units were individually interviewed. </a:t>
            </a:r>
            <a:endParaRPr lang="en-US" sz="3600" kern="1000" dirty="0" smtClean="0">
              <a:solidFill>
                <a:srgbClr val="C00000"/>
              </a:solidFill>
            </a:endParaRPr>
          </a:p>
        </p:txBody>
      </p:sp>
    </p:spTree>
    <p:extLst>
      <p:ext uri="{BB962C8B-B14F-4D97-AF65-F5344CB8AC3E}">
        <p14:creationId xmlns="" xmlns:p14="http://schemas.microsoft.com/office/powerpoint/2010/main" val="239035680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4284</TotalTime>
  <Words>1830</Words>
  <Application>Microsoft Office PowerPoint</Application>
  <PresentationFormat>On-screen Show (4:3)</PresentationFormat>
  <Paragraphs>145</Paragraphs>
  <Slides>26</Slides>
  <Notes>21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Title: Develop a Health Promotion Program to Promote Physical Activity and Healthy Eating among People with Cardiovascular Risk Factors using Intervention Mapping </vt:lpstr>
      <vt:lpstr>Background</vt:lpstr>
      <vt:lpstr>Methods</vt:lpstr>
      <vt:lpstr>Methods</vt:lpstr>
      <vt:lpstr>Needs assessment</vt:lpstr>
      <vt:lpstr>Methods</vt:lpstr>
      <vt:lpstr>Result</vt:lpstr>
      <vt:lpstr>Methods</vt:lpstr>
      <vt:lpstr>Methods</vt:lpstr>
      <vt:lpstr>Methods</vt:lpstr>
      <vt:lpstr>Methods</vt:lpstr>
      <vt:lpstr>Result</vt:lpstr>
      <vt:lpstr>Methods &amp; Result</vt:lpstr>
      <vt:lpstr> Performance objectives to increase consumption of healthy food </vt:lpstr>
      <vt:lpstr> Performance objectives to increase consumption of healthy food </vt:lpstr>
      <vt:lpstr>Methods &amp; Result</vt:lpstr>
      <vt:lpstr> </vt:lpstr>
      <vt:lpstr>Method &amp; Result</vt:lpstr>
      <vt:lpstr>Method &amp; Result</vt:lpstr>
      <vt:lpstr>Method &amp; Result</vt:lpstr>
      <vt:lpstr>Method &amp; Result</vt:lpstr>
      <vt:lpstr>Method &amp; Result</vt:lpstr>
      <vt:lpstr>Method &amp; Result</vt:lpstr>
      <vt:lpstr>Method &amp; Result</vt:lpstr>
      <vt:lpstr>Conclusion</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web master</dc:creator>
  <cp:lastModifiedBy>dr.sabzmakan</cp:lastModifiedBy>
  <cp:revision>233</cp:revision>
  <dcterms:created xsi:type="dcterms:W3CDTF">2015-04-27T09:57:24Z</dcterms:created>
  <dcterms:modified xsi:type="dcterms:W3CDTF">2015-05-18T09:41:03Z</dcterms:modified>
</cp:coreProperties>
</file>