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1" r:id="rId3"/>
    <p:sldId id="272" r:id="rId4"/>
    <p:sldId id="273" r:id="rId5"/>
    <p:sldId id="262" r:id="rId6"/>
    <p:sldId id="264" r:id="rId7"/>
    <p:sldId id="265" r:id="rId8"/>
    <p:sldId id="260" r:id="rId9"/>
    <p:sldId id="258" r:id="rId10"/>
    <p:sldId id="268" r:id="rId11"/>
    <p:sldId id="269"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60" d="100"/>
          <a:sy n="60" d="100"/>
        </p:scale>
        <p:origin x="-1656"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54BA5144-B034-40D5-BDA3-4069BDE2FE82}" type="datetimeFigureOut">
              <a:rPr lang="en-US" smtClean="0"/>
              <a:pPr/>
              <a:t>5/18/2015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F29297FF-A6CA-4B03-9DC6-D971F789D45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32D90D-E48F-4F62-B8D4-727E3AD0C9C1}" type="datetime1">
              <a:rPr lang="en-US" smtClean="0"/>
              <a:pPr/>
              <a:t>5/18/2015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8261E28-5B59-4407-B870-28CB9F3B1627}"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DC08EA-D834-498B-B962-68E5C7CE30A7}" type="datetime1">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61E28-5B59-4407-B870-28CB9F3B16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A57284-DBA1-43F3-94B5-A4A7E0CE6DFC}" type="datetime1">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61E28-5B59-4407-B870-28CB9F3B16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1A415B4-70D9-4AEF-AB19-A6C31B400EF2}" type="datetime1">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61E28-5B59-4407-B870-28CB9F3B1627}"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0DE0690-5FEC-4653-BFBC-C2D3D2857C69}" type="datetime1">
              <a:rPr lang="en-US" smtClean="0"/>
              <a:pPr/>
              <a:t>5/18/2015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8261E28-5B59-4407-B870-28CB9F3B162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6C49D17-08A2-4FD8-AB39-C8154D919BA9}" type="datetime1">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61E28-5B59-4407-B870-28CB9F3B1627}"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A16217D-1A10-4A35-B9AE-0F6EB5C0F9AE}" type="datetime1">
              <a:rPr lang="en-US" smtClean="0"/>
              <a:pPr/>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61E28-5B59-4407-B870-28CB9F3B1627}"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330DA11-34FE-4709-9E31-2EDDE2003834}" type="datetime1">
              <a:rPr lang="en-US" smtClean="0"/>
              <a:pPr/>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61E28-5B59-4407-B870-28CB9F3B16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411DE8-6F36-4E01-BA25-4DF4ABBA586F}" type="datetime1">
              <a:rPr lang="en-US" smtClean="0"/>
              <a:pPr/>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61E28-5B59-4407-B870-28CB9F3B16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D50269D-9040-4442-8983-261F6EA7A10B}" type="datetime1">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61E28-5B59-4407-B870-28CB9F3B1627}"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0211A8-35AC-408E-AC4D-518511280758}" type="datetime1">
              <a:rPr lang="en-US" smtClean="0"/>
              <a:pPr/>
              <a:t>5/18/2015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8261E28-5B59-4407-B870-28CB9F3B1627}"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053D54B-CCFD-40E4-941F-B99118A0E8E9}" type="datetime1">
              <a:rPr lang="en-US" smtClean="0"/>
              <a:pPr/>
              <a:t>5/18/2015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8261E28-5B59-4407-B870-28CB9F3B162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000504"/>
            <a:ext cx="6400800" cy="1066792"/>
          </a:xfrm>
        </p:spPr>
        <p:txBody>
          <a:bodyPr>
            <a:normAutofit/>
          </a:bodyPr>
          <a:lstStyle/>
          <a:p>
            <a:r>
              <a:rPr lang="en-US" sz="2400" b="1" dirty="0" err="1" smtClean="0">
                <a:solidFill>
                  <a:schemeClr val="tx2">
                    <a:lumMod val="75000"/>
                  </a:schemeClr>
                </a:solidFill>
                <a:latin typeface="Times New Roman" pitchFamily="18" charset="0"/>
                <a:cs typeface="Times New Roman" pitchFamily="18" charset="0"/>
              </a:rPr>
              <a:t>Afshin</a:t>
            </a:r>
            <a:r>
              <a:rPr lang="en-US" sz="2400" b="1" dirty="0" smtClean="0">
                <a:solidFill>
                  <a:schemeClr val="tx2">
                    <a:lumMod val="75000"/>
                  </a:schemeClr>
                </a:solidFill>
                <a:latin typeface="Times New Roman" pitchFamily="18" charset="0"/>
                <a:cs typeface="Times New Roman" pitchFamily="18" charset="0"/>
              </a:rPr>
              <a:t> </a:t>
            </a:r>
            <a:r>
              <a:rPr lang="en-US" sz="2400" b="1" dirty="0" err="1" smtClean="0">
                <a:solidFill>
                  <a:schemeClr val="tx2">
                    <a:lumMod val="75000"/>
                  </a:schemeClr>
                </a:solidFill>
                <a:latin typeface="Times New Roman" pitchFamily="18" charset="0"/>
                <a:cs typeface="Times New Roman" pitchFamily="18" charset="0"/>
              </a:rPr>
              <a:t>Sharifi</a:t>
            </a:r>
            <a:endParaRPr lang="en-US" sz="2400" b="1" baseline="30000" dirty="0" smtClean="0">
              <a:solidFill>
                <a:schemeClr val="tx2">
                  <a:lumMod val="75000"/>
                </a:schemeClr>
              </a:solidFill>
              <a:latin typeface="Times New Roman" pitchFamily="18" charset="0"/>
              <a:cs typeface="Times New Roman" pitchFamily="18" charset="0"/>
            </a:endParaRPr>
          </a:p>
          <a:p>
            <a:r>
              <a:rPr lang="en-US" sz="2400" b="1" dirty="0" smtClean="0">
                <a:solidFill>
                  <a:schemeClr val="tx2">
                    <a:lumMod val="75000"/>
                  </a:schemeClr>
                </a:solidFill>
                <a:latin typeface="Times New Roman" pitchFamily="18" charset="0"/>
                <a:cs typeface="Times New Roman" pitchFamily="18" charset="0"/>
              </a:rPr>
              <a:t>Dr. Iran </a:t>
            </a:r>
            <a:r>
              <a:rPr lang="en-US" sz="2400" b="1" dirty="0" err="1" smtClean="0">
                <a:solidFill>
                  <a:schemeClr val="tx2">
                    <a:lumMod val="75000"/>
                  </a:schemeClr>
                </a:solidFill>
                <a:latin typeface="Times New Roman" pitchFamily="18" charset="0"/>
                <a:cs typeface="Times New Roman" pitchFamily="18" charset="0"/>
              </a:rPr>
              <a:t>Mahdizadegan</a:t>
            </a:r>
            <a:endParaRPr lang="en-US" sz="2400" b="1" dirty="0" smtClean="0">
              <a:solidFill>
                <a:schemeClr val="tx2">
                  <a:lumMod val="75000"/>
                </a:schemeClr>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8261E28-5B59-4407-B870-28CB9F3B1627}" type="slidenum">
              <a:rPr lang="en-US" smtClean="0"/>
              <a:pPr/>
              <a:t>1</a:t>
            </a:fld>
            <a:endParaRPr lang="en-US"/>
          </a:p>
        </p:txBody>
      </p:sp>
      <p:sp>
        <p:nvSpPr>
          <p:cNvPr id="2" name="Title 1"/>
          <p:cNvSpPr>
            <a:spLocks noGrp="1"/>
          </p:cNvSpPr>
          <p:nvPr>
            <p:ph type="ctrTitle"/>
          </p:nvPr>
        </p:nvSpPr>
        <p:spPr>
          <a:xfrm>
            <a:off x="514376" y="1673223"/>
            <a:ext cx="7986714" cy="1470025"/>
          </a:xfrm>
        </p:spPr>
        <p:txBody>
          <a:bodyPr>
            <a:normAutofit/>
          </a:bodyPr>
          <a:lstStyle/>
          <a:p>
            <a:r>
              <a:rPr lang="en-US" sz="2800" b="1" dirty="0" smtClean="0">
                <a:latin typeface="Times New Roman" pitchFamily="18" charset="0"/>
                <a:cs typeface="Times New Roman" pitchFamily="18" charset="0"/>
              </a:rPr>
              <a:t>On The Relationship of Doping </a:t>
            </a:r>
            <a:r>
              <a:rPr lang="en-US" sz="2800" b="1" dirty="0" smtClean="0">
                <a:latin typeface="Times New Roman" pitchFamily="18" charset="0"/>
                <a:cs typeface="Times New Roman" pitchFamily="18" charset="0"/>
              </a:rPr>
              <a:t>whit Aggression</a:t>
            </a:r>
            <a:r>
              <a:rPr lang="en-US" sz="2800" b="1" dirty="0" smtClean="0">
                <a:latin typeface="Times New Roman" pitchFamily="18" charset="0"/>
                <a:cs typeface="Times New Roman" pitchFamily="18" charset="0"/>
              </a:rPr>
              <a:t>, Anxiety, and Depression in Athletes Champions in Kermanshah </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8229600" cy="582594"/>
          </a:xfrm>
          <a:prstGeom prst="roundRect">
            <a:avLst/>
          </a:prstGeo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dk1"/>
                </a:solidFill>
                <a:effectLst/>
                <a:uLnTx/>
                <a:uFillTx/>
                <a:latin typeface="Times New Roman" pitchFamily="18" charset="0"/>
                <a:ea typeface="+mn-ea"/>
                <a:cs typeface="Times New Roman" pitchFamily="18" charset="0"/>
              </a:rPr>
              <a:t>Findings of Research</a:t>
            </a:r>
          </a:p>
        </p:txBody>
      </p:sp>
      <p:graphicFrame>
        <p:nvGraphicFramePr>
          <p:cNvPr id="5" name="Table 4"/>
          <p:cNvGraphicFramePr>
            <a:graphicFrameLocks noGrp="1"/>
          </p:cNvGraphicFramePr>
          <p:nvPr/>
        </p:nvGraphicFramePr>
        <p:xfrm>
          <a:off x="285722" y="928670"/>
          <a:ext cx="8715434" cy="5626930"/>
        </p:xfrm>
        <a:graphic>
          <a:graphicData uri="http://schemas.openxmlformats.org/drawingml/2006/table">
            <a:tbl>
              <a:tblPr rtl="1"/>
              <a:tblGrid>
                <a:gridCol w="5013709"/>
                <a:gridCol w="1178404"/>
                <a:gridCol w="1580898"/>
                <a:gridCol w="942423"/>
              </a:tblGrid>
              <a:tr h="579442">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Franklin Gothic Book" pitchFamily="34" charset="0"/>
                          <a:ea typeface="+mn-ea"/>
                          <a:cs typeface="B Lotus" pitchFamily="2" charset="-78"/>
                        </a:rPr>
                        <a:t>Hypotheses</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Franklin Gothic Book" pitchFamily="34" charset="0"/>
                          <a:cs typeface="B Lotus" pitchFamily="2" charset="-78"/>
                        </a:rPr>
                        <a:t>r</a:t>
                      </a:r>
                      <a:endParaRPr kumimoji="0" lang="en-US" sz="1600" b="1" i="0" u="none" strike="noStrike" cap="none" normalizeH="0" baseline="0" dirty="0" smtClean="0">
                        <a:ln>
                          <a:noFill/>
                        </a:ln>
                        <a:solidFill>
                          <a:schemeClr val="tx1"/>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Franklin Gothic Book" pitchFamily="34" charset="0"/>
                          <a:ea typeface="+mn-ea"/>
                          <a:cs typeface="B Lotus" pitchFamily="2" charset="-78"/>
                        </a:rPr>
                        <a:t>significance</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Franklin Gothic Book" pitchFamily="34" charset="0"/>
                          <a:cs typeface="B Lotus" pitchFamily="2" charset="-78"/>
                        </a:rPr>
                        <a:t>result</a:t>
                      </a:r>
                      <a:endParaRPr kumimoji="0" lang="en-US" sz="1800" b="1" i="0" u="none" strike="noStrike" cap="none" normalizeH="0" baseline="0" dirty="0" smtClean="0">
                        <a:ln>
                          <a:noFill/>
                        </a:ln>
                        <a:solidFill>
                          <a:schemeClr val="tx1"/>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79442">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lang="en-US" sz="1800" kern="1200" dirty="0" smtClean="0">
                          <a:solidFill>
                            <a:schemeClr val="tx1"/>
                          </a:solidFill>
                          <a:latin typeface="+mn-lt"/>
                          <a:ea typeface="+mn-ea"/>
                          <a:cs typeface="+mn-cs"/>
                        </a:rPr>
                        <a:t>There is a significant relationship between the use of performance-enhancing and depression.</a:t>
                      </a:r>
                      <a:endParaRPr kumimoji="0" lang="en-US" sz="1600" b="1" i="0" u="none" strike="noStrike" kern="1200" cap="none" normalizeH="0" baseline="0" dirty="0" smtClean="0">
                        <a:ln>
                          <a:noFill/>
                        </a:ln>
                        <a:solidFill>
                          <a:schemeClr val="tx1"/>
                        </a:solidFill>
                        <a:effectLst/>
                        <a:latin typeface="Franklin Gothic Book" pitchFamily="34" charset="0"/>
                        <a:ea typeface="+mn-ea"/>
                        <a:cs typeface="B Lotus" pitchFamily="2" charset="-78"/>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0.128</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Times New Roman" pitchFamily="18" charset="0"/>
                          <a:ea typeface="Times New Roman" pitchFamily="18" charset="0"/>
                          <a:cs typeface="B Lotus" pitchFamily="2" charset="-78"/>
                        </a:rPr>
                        <a:t>0.074</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Franklin Gothic Book" pitchFamily="34" charset="0"/>
                          <a:cs typeface="B Lotus" pitchFamily="2" charset="-78"/>
                        </a:rPr>
                        <a:t>reject</a:t>
                      </a:r>
                      <a:endParaRPr kumimoji="0" lang="en-US" sz="1600" b="1" i="0" u="none" strike="noStrike" cap="none" normalizeH="0" baseline="0" dirty="0" smtClean="0">
                        <a:ln>
                          <a:noFill/>
                        </a:ln>
                        <a:solidFill>
                          <a:srgbClr val="FF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579442">
                <a:tc>
                  <a:txBody>
                    <a:bodyPr/>
                    <a:lstStyle/>
                    <a:p>
                      <a:pPr marL="38100" marR="0" lvl="0" indent="0" algn="ctr" defTabSz="914400" rtl="1" eaLnBrk="1" fontAlgn="base" latinLnBrk="0" hangingPunct="1">
                        <a:lnSpc>
                          <a:spcPct val="115000"/>
                        </a:lnSpc>
                        <a:spcBef>
                          <a:spcPct val="0"/>
                        </a:spcBef>
                        <a:spcAft>
                          <a:spcPct val="0"/>
                        </a:spcAft>
                        <a:buClrTx/>
                        <a:buSzTx/>
                        <a:buFontTx/>
                        <a:buNone/>
                        <a:tabLst/>
                        <a:defRPr/>
                      </a:pPr>
                      <a:r>
                        <a:rPr lang="en-US" sz="1800" kern="1200" dirty="0" smtClean="0">
                          <a:solidFill>
                            <a:schemeClr val="tx1"/>
                          </a:solidFill>
                          <a:latin typeface="+mn-lt"/>
                          <a:ea typeface="+mn-ea"/>
                          <a:cs typeface="+mn-cs"/>
                        </a:rPr>
                        <a:t>The use of performance-enhancing and hide anxiety there is a significant relationship.</a:t>
                      </a:r>
                      <a:endParaRPr kumimoji="0" lang="en-US" sz="1600" b="1" i="0" u="none" strike="noStrike" kern="1200" cap="none" normalizeH="0" baseline="0" dirty="0" smtClean="0">
                        <a:ln>
                          <a:noFill/>
                        </a:ln>
                        <a:solidFill>
                          <a:schemeClr val="tx1"/>
                        </a:solidFill>
                        <a:effectLst/>
                        <a:latin typeface="Franklin Gothic Book" pitchFamily="34" charset="0"/>
                        <a:ea typeface="+mn-ea"/>
                        <a:cs typeface="B Lotus" pitchFamily="2" charset="-78"/>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kern="1200" cap="none" normalizeH="0" baseline="0" dirty="0" smtClean="0">
                          <a:ln>
                            <a:noFill/>
                          </a:ln>
                          <a:solidFill>
                            <a:srgbClr val="000000"/>
                          </a:solidFill>
                          <a:effectLst/>
                          <a:latin typeface="Franklin Gothic Book" pitchFamily="34" charset="0"/>
                          <a:ea typeface="+mn-ea"/>
                          <a:cs typeface="B Lotus" pitchFamily="2" charset="-78"/>
                        </a:rPr>
                        <a:t>0.423</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kern="1200" cap="none" normalizeH="0" baseline="0" dirty="0" smtClean="0">
                          <a:ln>
                            <a:noFill/>
                          </a:ln>
                          <a:solidFill>
                            <a:srgbClr val="000000"/>
                          </a:solidFill>
                          <a:effectLst/>
                          <a:latin typeface="Franklin Gothic Book" pitchFamily="34" charset="0"/>
                          <a:ea typeface="+mn-ea"/>
                          <a:cs typeface="B Lotus" pitchFamily="2" charset="-78"/>
                        </a:rPr>
                        <a:t>0.007</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600" b="1" i="0" u="none" strike="noStrike" kern="1200" cap="none" normalizeH="0" baseline="0" dirty="0" smtClean="0">
                          <a:ln>
                            <a:noFill/>
                          </a:ln>
                          <a:solidFill>
                            <a:srgbClr val="000000"/>
                          </a:solidFill>
                          <a:effectLst/>
                          <a:latin typeface="Franklin Gothic Book" pitchFamily="34" charset="0"/>
                          <a:ea typeface="+mn-ea"/>
                          <a:cs typeface="B Lotus" pitchFamily="2" charset="-78"/>
                        </a:rPr>
                        <a:t>accept</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579442">
                <a:tc>
                  <a:txBody>
                    <a:bodyPr/>
                    <a:lstStyle/>
                    <a:p>
                      <a:pPr marL="38100" marR="0" lvl="0" indent="0" algn="ctr" defTabSz="914400" rtl="1" eaLnBrk="1" fontAlgn="base" latinLnBrk="0" hangingPunct="1">
                        <a:lnSpc>
                          <a:spcPct val="115000"/>
                        </a:lnSpc>
                        <a:spcBef>
                          <a:spcPct val="0"/>
                        </a:spcBef>
                        <a:spcAft>
                          <a:spcPct val="0"/>
                        </a:spcAft>
                        <a:buClrTx/>
                        <a:buSzTx/>
                        <a:buFontTx/>
                        <a:buNone/>
                        <a:tabLst/>
                        <a:defRPr/>
                      </a:pPr>
                      <a:r>
                        <a:rPr lang="en-US" sz="1800" kern="1200" dirty="0" smtClean="0">
                          <a:solidFill>
                            <a:schemeClr val="tx1"/>
                          </a:solidFill>
                          <a:latin typeface="+mn-lt"/>
                          <a:ea typeface="+mn-ea"/>
                          <a:cs typeface="+mn-cs"/>
                        </a:rPr>
                        <a:t>The use of performance-enhancing and clear anxiety there is a significant relationship.</a:t>
                      </a:r>
                      <a:endParaRPr kumimoji="0" lang="en-US" sz="1600" b="1" i="0" u="none" strike="noStrike" kern="1200" cap="none" normalizeH="0" baseline="0" dirty="0" smtClean="0">
                        <a:ln>
                          <a:noFill/>
                        </a:ln>
                        <a:solidFill>
                          <a:schemeClr val="tx1"/>
                        </a:solidFill>
                        <a:effectLst/>
                        <a:latin typeface="Franklin Gothic Book" pitchFamily="34" charset="0"/>
                        <a:ea typeface="+mn-ea"/>
                        <a:cs typeface="B Lotus" pitchFamily="2" charset="-78"/>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0.231</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0.001</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600" b="1" i="0" u="none" strike="noStrike" kern="1200" cap="none" normalizeH="0" baseline="0" dirty="0" smtClean="0">
                          <a:ln>
                            <a:noFill/>
                          </a:ln>
                          <a:solidFill>
                            <a:srgbClr val="000000"/>
                          </a:solidFill>
                          <a:effectLst/>
                          <a:latin typeface="Franklin Gothic Book" pitchFamily="34" charset="0"/>
                          <a:ea typeface="+mn-ea"/>
                          <a:cs typeface="B Lotus" pitchFamily="2" charset="-78"/>
                        </a:rPr>
                        <a:t>accept</a:t>
                      </a:r>
                      <a:endParaRPr kumimoji="0" lang="en-US" sz="16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579442">
                <a:tc>
                  <a:txBody>
                    <a:bodyPr/>
                    <a:lstStyle/>
                    <a:p>
                      <a:pPr marL="38100" marR="0" lvl="0" indent="0" algn="ctr" defTabSz="914400" rtl="1" eaLnBrk="1" fontAlgn="base" latinLnBrk="0" hangingPunct="1">
                        <a:lnSpc>
                          <a:spcPct val="115000"/>
                        </a:lnSpc>
                        <a:spcBef>
                          <a:spcPct val="0"/>
                        </a:spcBef>
                        <a:spcAft>
                          <a:spcPct val="0"/>
                        </a:spcAft>
                        <a:buClrTx/>
                        <a:buSzTx/>
                        <a:buFontTx/>
                        <a:buNone/>
                        <a:tabLst/>
                      </a:pPr>
                      <a:r>
                        <a:rPr lang="en-US" sz="1800" kern="1200" dirty="0" smtClean="0">
                          <a:solidFill>
                            <a:schemeClr val="tx1"/>
                          </a:solidFill>
                          <a:latin typeface="+mn-lt"/>
                          <a:ea typeface="+mn-ea"/>
                          <a:cs typeface="+mn-cs"/>
                        </a:rPr>
                        <a:t>There is a significant relationship between the use of performance-enhancing and aggression.</a:t>
                      </a:r>
                      <a:endParaRPr kumimoji="0" lang="en-US" sz="1600" b="1" i="0" u="none" strike="noStrike" kern="1200" cap="none" normalizeH="0" baseline="0" dirty="0" smtClean="0">
                        <a:ln>
                          <a:noFill/>
                        </a:ln>
                        <a:solidFill>
                          <a:schemeClr val="tx1"/>
                        </a:solidFill>
                        <a:effectLst/>
                        <a:latin typeface="Franklin Gothic Book" pitchFamily="34" charset="0"/>
                        <a:ea typeface="+mn-ea"/>
                        <a:cs typeface="B Lotus" pitchFamily="2" charset="-78"/>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0.189</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0.008</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600" b="1" i="0" u="none" strike="noStrike" kern="1200" cap="none" normalizeH="0" baseline="0" dirty="0" smtClean="0">
                          <a:ln>
                            <a:noFill/>
                          </a:ln>
                          <a:solidFill>
                            <a:srgbClr val="000000"/>
                          </a:solidFill>
                          <a:effectLst/>
                          <a:latin typeface="Franklin Gothic Book" pitchFamily="34" charset="0"/>
                          <a:ea typeface="+mn-ea"/>
                          <a:cs typeface="B Lotus" pitchFamily="2" charset="-78"/>
                        </a:rPr>
                        <a:t>accept</a:t>
                      </a:r>
                      <a:endParaRPr kumimoji="0" lang="en-US" sz="16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579442">
                <a:tc>
                  <a:txBody>
                    <a:bodyPr/>
                    <a:lstStyle/>
                    <a:p>
                      <a:pPr marL="38100" marR="0" lvl="0" indent="0" algn="ctr" defTabSz="914400" rtl="1" eaLnBrk="1" fontAlgn="base" latinLnBrk="0" hangingPunct="1">
                        <a:lnSpc>
                          <a:spcPct val="115000"/>
                        </a:lnSpc>
                        <a:spcBef>
                          <a:spcPct val="0"/>
                        </a:spcBef>
                        <a:spcAft>
                          <a:spcPct val="0"/>
                        </a:spcAft>
                        <a:buClrTx/>
                        <a:buSzTx/>
                        <a:buFontTx/>
                        <a:buNone/>
                        <a:tabLst/>
                      </a:pPr>
                      <a:r>
                        <a:rPr lang="en-US" sz="1800" kern="1200" dirty="0" smtClean="0">
                          <a:solidFill>
                            <a:schemeClr val="tx1"/>
                          </a:solidFill>
                          <a:latin typeface="+mn-lt"/>
                          <a:ea typeface="+mn-ea"/>
                          <a:cs typeface="+mn-cs"/>
                        </a:rPr>
                        <a:t>Physical aggression is a significant relationship between the use of drugs and there.</a:t>
                      </a:r>
                      <a:endParaRPr kumimoji="0" lang="en-US" sz="1600" b="1" i="0" u="none" strike="noStrike" kern="1200" cap="none" normalizeH="0" baseline="0" dirty="0" smtClean="0">
                        <a:ln>
                          <a:noFill/>
                        </a:ln>
                        <a:solidFill>
                          <a:schemeClr val="tx1"/>
                        </a:solidFill>
                        <a:effectLst/>
                        <a:latin typeface="Franklin Gothic Book" pitchFamily="34" charset="0"/>
                        <a:ea typeface="+mn-ea"/>
                        <a:cs typeface="B Lotus" pitchFamily="2" charset="-78"/>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0.199</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0.005</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600" b="1" i="0" u="none" strike="noStrike" kern="1200" cap="none" normalizeH="0" baseline="0" dirty="0" smtClean="0">
                          <a:ln>
                            <a:noFill/>
                          </a:ln>
                          <a:solidFill>
                            <a:srgbClr val="000000"/>
                          </a:solidFill>
                          <a:effectLst/>
                          <a:latin typeface="Franklin Gothic Book" pitchFamily="34" charset="0"/>
                          <a:ea typeface="+mn-ea"/>
                          <a:cs typeface="B Lotus" pitchFamily="2" charset="-78"/>
                        </a:rPr>
                        <a:t>accept</a:t>
                      </a:r>
                      <a:endParaRPr kumimoji="0" lang="en-US" sz="16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579442">
                <a:tc>
                  <a:txBody>
                    <a:bodyPr/>
                    <a:lstStyle/>
                    <a:p>
                      <a:pPr marL="38100" marR="0" lvl="0" indent="0" algn="ctr" defTabSz="914400" rtl="1" eaLnBrk="1" fontAlgn="base" latinLnBrk="0" hangingPunct="1">
                        <a:lnSpc>
                          <a:spcPct val="115000"/>
                        </a:lnSpc>
                        <a:spcBef>
                          <a:spcPct val="0"/>
                        </a:spcBef>
                        <a:spcAft>
                          <a:spcPct val="0"/>
                        </a:spcAft>
                        <a:buClrTx/>
                        <a:buSzTx/>
                        <a:buFontTx/>
                        <a:buNone/>
                        <a:tabLst/>
                      </a:pPr>
                      <a:r>
                        <a:rPr lang="en-US" sz="1800" kern="1200" dirty="0" smtClean="0">
                          <a:solidFill>
                            <a:schemeClr val="tx1"/>
                          </a:solidFill>
                          <a:latin typeface="+mn-lt"/>
                          <a:ea typeface="+mn-ea"/>
                          <a:cs typeface="+mn-cs"/>
                        </a:rPr>
                        <a:t>A significant relationship between the use of drugs and verbal aggression there.</a:t>
                      </a:r>
                      <a:endParaRPr kumimoji="0" lang="en-US" sz="1600" b="1" i="0" u="none" strike="noStrike" kern="1200" cap="none" normalizeH="0" baseline="0" dirty="0" smtClean="0">
                        <a:ln>
                          <a:noFill/>
                        </a:ln>
                        <a:solidFill>
                          <a:schemeClr val="tx1"/>
                        </a:solidFill>
                        <a:effectLst/>
                        <a:latin typeface="Franklin Gothic Book" pitchFamily="34" charset="0"/>
                        <a:ea typeface="+mn-ea"/>
                        <a:cs typeface="B Lotus" pitchFamily="2" charset="-78"/>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0.157</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0.02</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600" b="1" i="0" u="none" strike="noStrike" kern="1200" cap="none" normalizeH="0" baseline="0" dirty="0" smtClean="0">
                          <a:ln>
                            <a:noFill/>
                          </a:ln>
                          <a:solidFill>
                            <a:srgbClr val="000000"/>
                          </a:solidFill>
                          <a:effectLst/>
                          <a:latin typeface="Franklin Gothic Book" pitchFamily="34" charset="0"/>
                          <a:ea typeface="+mn-ea"/>
                          <a:cs typeface="B Lotus" pitchFamily="2" charset="-78"/>
                        </a:rPr>
                        <a:t>accept</a:t>
                      </a:r>
                      <a:endParaRPr kumimoji="0" lang="en-US" sz="16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579442">
                <a:tc>
                  <a:txBody>
                    <a:bodyPr/>
                    <a:lstStyle/>
                    <a:p>
                      <a:pPr marL="38100" marR="0" lvl="0" indent="0" algn="ctr" defTabSz="914400" rtl="1" eaLnBrk="1" fontAlgn="base" latinLnBrk="0" hangingPunct="1">
                        <a:lnSpc>
                          <a:spcPct val="115000"/>
                        </a:lnSpc>
                        <a:spcBef>
                          <a:spcPct val="0"/>
                        </a:spcBef>
                        <a:spcAft>
                          <a:spcPct val="0"/>
                        </a:spcAft>
                        <a:buClrTx/>
                        <a:buSzTx/>
                        <a:buFontTx/>
                        <a:buNone/>
                        <a:tabLst/>
                      </a:pPr>
                      <a:r>
                        <a:rPr lang="en-US" sz="1800" kern="1200" dirty="0" smtClean="0">
                          <a:solidFill>
                            <a:schemeClr val="tx1"/>
                          </a:solidFill>
                          <a:latin typeface="+mn-lt"/>
                          <a:ea typeface="+mn-ea"/>
                          <a:cs typeface="+mn-cs"/>
                        </a:rPr>
                        <a:t>There is a significant relationship between the use of drugs and anger.</a:t>
                      </a:r>
                      <a:endParaRPr kumimoji="0" lang="en-US" sz="1600" b="1" i="0" u="none" strike="noStrike" kern="1200" cap="none" normalizeH="0" baseline="0" dirty="0" smtClean="0">
                        <a:ln>
                          <a:noFill/>
                        </a:ln>
                        <a:solidFill>
                          <a:schemeClr val="tx1"/>
                        </a:solidFill>
                        <a:effectLst/>
                        <a:latin typeface="Franklin Gothic Book" pitchFamily="34" charset="0"/>
                        <a:ea typeface="+mn-ea"/>
                        <a:cs typeface="B Lotus" pitchFamily="2" charset="-78"/>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0.178</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0.013</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600" b="1" i="0" u="none" strike="noStrike" kern="1200" cap="none" normalizeH="0" baseline="0" dirty="0" smtClean="0">
                          <a:ln>
                            <a:noFill/>
                          </a:ln>
                          <a:solidFill>
                            <a:srgbClr val="000000"/>
                          </a:solidFill>
                          <a:effectLst/>
                          <a:latin typeface="Franklin Gothic Book" pitchFamily="34" charset="0"/>
                          <a:ea typeface="+mn-ea"/>
                          <a:cs typeface="B Lotus" pitchFamily="2" charset="-78"/>
                        </a:rPr>
                        <a:t>accept</a:t>
                      </a:r>
                      <a:endParaRPr kumimoji="0" lang="en-US" sz="16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579442">
                <a:tc>
                  <a:txBody>
                    <a:bodyPr/>
                    <a:lstStyle/>
                    <a:p>
                      <a:pPr marL="38100" marR="0" lvl="0" indent="0" algn="ctr" defTabSz="914400" rtl="1" eaLnBrk="1" fontAlgn="base" latinLnBrk="0" hangingPunct="1">
                        <a:lnSpc>
                          <a:spcPct val="115000"/>
                        </a:lnSpc>
                        <a:spcBef>
                          <a:spcPct val="0"/>
                        </a:spcBef>
                        <a:spcAft>
                          <a:spcPct val="0"/>
                        </a:spcAft>
                        <a:buClrTx/>
                        <a:buSzTx/>
                        <a:buFontTx/>
                        <a:buNone/>
                        <a:tabLst/>
                      </a:pPr>
                      <a:r>
                        <a:rPr lang="en-US" sz="1800" kern="1200" dirty="0" smtClean="0">
                          <a:solidFill>
                            <a:schemeClr val="tx1"/>
                          </a:solidFill>
                          <a:latin typeface="+mn-lt"/>
                          <a:ea typeface="+mn-ea"/>
                          <a:cs typeface="+mn-cs"/>
                        </a:rPr>
                        <a:t>There is a significant relationship between the use of drugs and hostility.</a:t>
                      </a:r>
                      <a:endParaRPr kumimoji="0" lang="en-US" sz="1600" b="1" i="0" u="none" strike="noStrike" kern="1200" cap="none" normalizeH="0" baseline="0" dirty="0" smtClean="0">
                        <a:ln>
                          <a:noFill/>
                        </a:ln>
                        <a:solidFill>
                          <a:schemeClr val="tx1"/>
                        </a:solidFill>
                        <a:effectLst/>
                        <a:latin typeface="Franklin Gothic Book" pitchFamily="34" charset="0"/>
                        <a:ea typeface="+mn-ea"/>
                        <a:cs typeface="B Lotus" pitchFamily="2" charset="-78"/>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0.113</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Franklin Gothic Book" pitchFamily="34" charset="0"/>
                          <a:cs typeface="B Lotus" pitchFamily="2" charset="-78"/>
                        </a:rPr>
                        <a:t>0.115</a:t>
                      </a:r>
                      <a:endParaRPr kumimoji="0" lang="en-US" sz="1800" b="1" i="0" u="none" strike="noStrike" cap="none" normalizeH="0" baseline="0" dirty="0" smtClean="0">
                        <a:ln>
                          <a:noFill/>
                        </a:ln>
                        <a:solidFill>
                          <a:srgbClr val="00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Franklin Gothic Book" pitchFamily="34" charset="0"/>
                          <a:cs typeface="B Lotus" pitchFamily="2" charset="-78"/>
                        </a:rPr>
                        <a:t>reject</a:t>
                      </a:r>
                      <a:endParaRPr kumimoji="0" lang="en-US" sz="1600" b="1" i="0" u="none" strike="noStrike" cap="none" normalizeH="0" baseline="0" dirty="0" smtClean="0">
                        <a:ln>
                          <a:noFill/>
                        </a:ln>
                        <a:solidFill>
                          <a:srgbClr val="FF0000"/>
                        </a:solidFill>
                        <a:effectLst/>
                        <a:latin typeface="Times New Roman" pitchFamily="18" charset="0"/>
                        <a:cs typeface="B Lotus" pitchFamily="2" charset="-7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bl>
          </a:graphicData>
        </a:graphic>
      </p:graphicFrame>
      <p:sp>
        <p:nvSpPr>
          <p:cNvPr id="4" name="Slide Number Placeholder 3"/>
          <p:cNvSpPr>
            <a:spLocks noGrp="1"/>
          </p:cNvSpPr>
          <p:nvPr>
            <p:ph type="sldNum" sz="quarter" idx="12"/>
          </p:nvPr>
        </p:nvSpPr>
        <p:spPr/>
        <p:txBody>
          <a:bodyPr/>
          <a:lstStyle/>
          <a:p>
            <a:fld id="{B8261E28-5B59-4407-B870-28CB9F3B1627}"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oundRect">
            <a:avLst/>
          </a:prstGeom>
        </p:spPr>
        <p:style>
          <a:lnRef idx="2">
            <a:schemeClr val="accent1"/>
          </a:lnRef>
          <a:fillRef idx="1001">
            <a:schemeClr val="lt1"/>
          </a:fillRef>
          <a:effectRef idx="0">
            <a:schemeClr val="accent1"/>
          </a:effectRef>
          <a:fontRef idx="minor">
            <a:schemeClr val="dk1"/>
          </a:fontRef>
        </p:style>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dk1"/>
                </a:solidFill>
                <a:effectLst/>
                <a:uLnTx/>
                <a:uFillTx/>
                <a:latin typeface="Times New Roman" pitchFamily="18" charset="0"/>
                <a:ea typeface="+mn-ea"/>
                <a:cs typeface="Times New Roman" pitchFamily="18" charset="0"/>
              </a:rPr>
              <a:t>Discussion And Conclusion</a:t>
            </a:r>
          </a:p>
        </p:txBody>
      </p:sp>
      <p:sp>
        <p:nvSpPr>
          <p:cNvPr id="5" name="Slide Number Placeholder 4"/>
          <p:cNvSpPr>
            <a:spLocks noGrp="1"/>
          </p:cNvSpPr>
          <p:nvPr>
            <p:ph type="sldNum" sz="quarter" idx="12"/>
          </p:nvPr>
        </p:nvSpPr>
        <p:spPr/>
        <p:txBody>
          <a:bodyPr/>
          <a:lstStyle/>
          <a:p>
            <a:fld id="{B8261E28-5B59-4407-B870-28CB9F3B1627}" type="slidenum">
              <a:rPr lang="en-US" smtClean="0"/>
              <a:pPr/>
              <a:t>11</a:t>
            </a:fld>
            <a:endParaRPr lang="en-US"/>
          </a:p>
        </p:txBody>
      </p:sp>
      <p:sp>
        <p:nvSpPr>
          <p:cNvPr id="4" name="Content Placeholder 3"/>
          <p:cNvSpPr>
            <a:spLocks noGrp="1"/>
          </p:cNvSpPr>
          <p:nvPr>
            <p:ph sz="quarter" idx="1"/>
          </p:nvPr>
        </p:nvSpPr>
        <p:spPr>
          <a:xfrm>
            <a:off x="457200" y="1928802"/>
            <a:ext cx="8229600" cy="4197361"/>
          </a:xfrm>
        </p:spPr>
        <p:txBody>
          <a:bodyPr>
            <a:normAutofit/>
          </a:bodyPr>
          <a:lstStyle/>
          <a:p>
            <a:pPr algn="just">
              <a:buFont typeface="Wingdings" pitchFamily="2" charset="2"/>
              <a:buChar char="q"/>
            </a:pPr>
            <a:r>
              <a:rPr lang="en-US" dirty="0" smtClean="0">
                <a:latin typeface="Times New Roman" pitchFamily="18" charset="0"/>
                <a:cs typeface="Times New Roman" pitchFamily="18" charset="0"/>
              </a:rPr>
              <a:t>Results showed that the use of doping in athletes, there is no significant relationship between the </a:t>
            </a:r>
            <a:r>
              <a:rPr lang="en-US" dirty="0" err="1" smtClean="0">
                <a:latin typeface="Times New Roman" pitchFamily="18" charset="0"/>
                <a:cs typeface="Times New Roman" pitchFamily="18" charset="0"/>
              </a:rPr>
              <a:t>holislty</a:t>
            </a:r>
            <a:r>
              <a:rPr lang="en-US" dirty="0" smtClean="0">
                <a:latin typeface="Times New Roman" pitchFamily="18" charset="0"/>
                <a:cs typeface="Times New Roman" pitchFamily="18" charset="0"/>
              </a:rPr>
              <a:t> and Depression. But Performance-enhancing drugs had significant positive correlation with anxiety and aggression components of physical, verbal and anger. </a:t>
            </a:r>
          </a:p>
          <a:p>
            <a:pPr algn="just">
              <a:buFont typeface="Wingdings" pitchFamily="2" charset="2"/>
              <a:buChar char="q"/>
            </a:pPr>
            <a:r>
              <a:rPr lang="en-US" dirty="0" smtClean="0">
                <a:latin typeface="Times New Roman" pitchFamily="18" charset="0"/>
                <a:cs typeface="Times New Roman" pitchFamily="18" charset="0"/>
              </a:rPr>
              <a:t>We conclude that Due to the harmful effects doping drugs in sports champions, on mental states and behavioral and health hazards Would seem officials and community paid attention to this issue is necessary and important.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8261E28-5B59-4407-B870-28CB9F3B1627}" type="slidenum">
              <a:rPr lang="en-US" smtClean="0"/>
              <a:pPr/>
              <a:t>2</a:t>
            </a:fld>
            <a:endParaRPr lang="en-US"/>
          </a:p>
        </p:txBody>
      </p:sp>
      <p:sp>
        <p:nvSpPr>
          <p:cNvPr id="3" name="Content Placeholder 2"/>
          <p:cNvSpPr>
            <a:spLocks noGrp="1"/>
          </p:cNvSpPr>
          <p:nvPr>
            <p:ph sz="quarter" idx="1"/>
          </p:nvPr>
        </p:nvSpPr>
        <p:spPr>
          <a:xfrm>
            <a:off x="500034" y="642918"/>
            <a:ext cx="8072494" cy="5500725"/>
          </a:xfrm>
          <a:solidFill>
            <a:schemeClr val="bg1"/>
          </a:solidFill>
        </p:spPr>
        <p:txBody>
          <a:bodyPr>
            <a:normAutofit fontScale="92500" lnSpcReduction="10000"/>
          </a:bodyPr>
          <a:lstStyle/>
          <a:p>
            <a:pPr algn="justLow">
              <a:buFont typeface="Wingdings" pitchFamily="2" charset="2"/>
              <a:buChar char="q"/>
            </a:pPr>
            <a:r>
              <a:rPr lang="en-US" sz="2800" dirty="0" smtClean="0">
                <a:latin typeface="Times New Roman" pitchFamily="18" charset="0"/>
                <a:cs typeface="Times New Roman" pitchFamily="18" charset="0"/>
              </a:rPr>
              <a:t>Numerous research studies on the prevalence of performance-enhancing drug of Iran from 1383 to date, Showed high consumption of material and very low consumer awareness about the side effects of these substances, Even medical research has shown that practitioners and students in this field is very little (</a:t>
            </a:r>
            <a:r>
              <a:rPr lang="en-US" sz="2800" dirty="0" err="1" smtClean="0">
                <a:latin typeface="Times New Roman" pitchFamily="18" charset="0"/>
                <a:cs typeface="Times New Roman" pitchFamily="18" charset="0"/>
              </a:rPr>
              <a:t>Sarlak</a:t>
            </a:r>
            <a:r>
              <a:rPr lang="en-US" sz="2800" dirty="0" smtClean="0">
                <a:latin typeface="Times New Roman" pitchFamily="18" charset="0"/>
                <a:cs typeface="Times New Roman" pitchFamily="18" charset="0"/>
              </a:rPr>
              <a:t> et al., 2007).</a:t>
            </a:r>
          </a:p>
          <a:p>
            <a:pPr algn="justLow">
              <a:buFont typeface="Wingdings" pitchFamily="2" charset="2"/>
              <a:buChar char="q"/>
            </a:pPr>
            <a:endParaRPr lang="en-US" sz="2800" dirty="0" smtClean="0">
              <a:latin typeface="Times New Roman" pitchFamily="18" charset="0"/>
              <a:cs typeface="Times New Roman" pitchFamily="18" charset="0"/>
            </a:endParaRPr>
          </a:p>
          <a:p>
            <a:pPr algn="justLow">
              <a:buFont typeface="Wingdings" pitchFamily="2" charset="2"/>
              <a:buChar char="q"/>
            </a:pPr>
            <a:r>
              <a:rPr lang="en-US" sz="2800" dirty="0" smtClean="0">
                <a:latin typeface="Times New Roman" pitchFamily="18" charset="0"/>
                <a:cs typeface="Times New Roman" pitchFamily="18" charset="0"/>
              </a:rPr>
              <a:t>Supplements are simply a tool to enhance the ability of the muscles in the body's in athletes. In most cases, people with multi-vitamins, proteins and </a:t>
            </a:r>
            <a:r>
              <a:rPr lang="en-US" sz="2800" dirty="0" err="1" smtClean="0">
                <a:latin typeface="Times New Roman" pitchFamily="18" charset="0"/>
                <a:cs typeface="Times New Roman" pitchFamily="18" charset="0"/>
              </a:rPr>
              <a:t>creatine</a:t>
            </a:r>
            <a:r>
              <a:rPr lang="en-US" sz="2800" dirty="0" smtClean="0">
                <a:latin typeface="Times New Roman" pitchFamily="18" charset="0"/>
                <a:cs typeface="Times New Roman" pitchFamily="18" charset="0"/>
              </a:rPr>
              <a:t> begin taking </a:t>
            </a:r>
            <a:r>
              <a:rPr lang="en-US" sz="2800" dirty="0" err="1" smtClean="0">
                <a:latin typeface="Times New Roman" pitchFamily="18" charset="0"/>
                <a:cs typeface="Times New Roman" pitchFamily="18" charset="0"/>
              </a:rPr>
              <a:t>them.These</a:t>
            </a:r>
            <a:r>
              <a:rPr lang="en-US" sz="2800" dirty="0" smtClean="0">
                <a:latin typeface="Times New Roman" pitchFamily="18" charset="0"/>
                <a:cs typeface="Times New Roman" pitchFamily="18" charset="0"/>
              </a:rPr>
              <a:t> drugs as The best-known drugs that are used in sport. Several studies have proven the effects of abuse. (kargarfar2007)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8261E28-5B59-4407-B870-28CB9F3B1627}" type="slidenum">
              <a:rPr lang="en-US" smtClean="0"/>
              <a:pPr/>
              <a:t>3</a:t>
            </a:fld>
            <a:endParaRPr lang="en-US"/>
          </a:p>
        </p:txBody>
      </p:sp>
      <p:sp>
        <p:nvSpPr>
          <p:cNvPr id="3" name="Content Placeholder 2"/>
          <p:cNvSpPr>
            <a:spLocks noGrp="1"/>
          </p:cNvSpPr>
          <p:nvPr>
            <p:ph sz="quarter" idx="1"/>
          </p:nvPr>
        </p:nvSpPr>
        <p:spPr>
          <a:xfrm>
            <a:off x="414366" y="571480"/>
            <a:ext cx="8229600" cy="5715040"/>
          </a:xfrm>
          <a:solidFill>
            <a:schemeClr val="bg1"/>
          </a:solidFill>
        </p:spPr>
        <p:txBody>
          <a:bodyPr>
            <a:normAutofit fontScale="70000" lnSpcReduction="20000"/>
          </a:bodyPr>
          <a:lstStyle/>
          <a:p>
            <a:endParaRPr lang="en-US" sz="2400" dirty="0" smtClean="0"/>
          </a:p>
          <a:p>
            <a:pPr algn="justLow">
              <a:buFont typeface="Wingdings" pitchFamily="2" charset="2"/>
              <a:buChar char="q"/>
            </a:pPr>
            <a:r>
              <a:rPr lang="en-US" dirty="0" smtClean="0">
                <a:solidFill>
                  <a:srgbClr val="FF0000"/>
                </a:solidFill>
              </a:rPr>
              <a:t>Aggression:</a:t>
            </a:r>
            <a:r>
              <a:rPr lang="en-US" dirty="0" smtClean="0"/>
              <a:t> </a:t>
            </a:r>
            <a:r>
              <a:rPr lang="en-US" sz="2800" dirty="0" smtClean="0">
                <a:latin typeface="Times New Roman" pitchFamily="18" charset="0"/>
                <a:cs typeface="Times New Roman" pitchFamily="18" charset="0"/>
              </a:rPr>
              <a:t>verbal or physical act, which may be targeted full force and fury of emotion or feeling antagonistic action on neurological defects </a:t>
            </a:r>
            <a:r>
              <a:rPr lang="en-US" sz="2800" dirty="0" err="1" smtClean="0">
                <a:latin typeface="Times New Roman" pitchFamily="18" charset="0"/>
                <a:cs typeface="Times New Roman" pitchFamily="18" charset="0"/>
              </a:rPr>
              <a:t>Taspvral</a:t>
            </a:r>
            <a:r>
              <a:rPr lang="en-US" sz="2800" dirty="0" smtClean="0">
                <a:latin typeface="Times New Roman" pitchFamily="18" charset="0"/>
                <a:cs typeface="Times New Roman" pitchFamily="18" charset="0"/>
              </a:rPr>
              <a:t> lobe disorders, impulse control disorders, and schizophrenia therapy. (</a:t>
            </a:r>
            <a:r>
              <a:rPr lang="en-US" sz="2800" dirty="0" err="1" smtClean="0">
                <a:latin typeface="Times New Roman" pitchFamily="18" charset="0"/>
                <a:cs typeface="Times New Roman" pitchFamily="18" charset="0"/>
              </a:rPr>
              <a:t>Saduk</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rPr>
              <a:t>Saduk</a:t>
            </a:r>
            <a:r>
              <a:rPr lang="en-US" sz="2800" dirty="0" smtClean="0">
                <a:latin typeface="Times New Roman" pitchFamily="18" charset="0"/>
                <a:cs typeface="Times New Roman" pitchFamily="18" charset="0"/>
              </a:rPr>
              <a:t>, 2007).</a:t>
            </a:r>
          </a:p>
          <a:p>
            <a:pPr>
              <a:buFont typeface="Wingdings" pitchFamily="2" charset="2"/>
              <a:buChar char="q"/>
            </a:pPr>
            <a:endParaRPr lang="en-US" sz="2400" dirty="0" smtClean="0"/>
          </a:p>
          <a:p>
            <a:pPr algn="justLow">
              <a:buFont typeface="Wingdings" pitchFamily="2" charset="2"/>
              <a:buChar char="q"/>
            </a:pPr>
            <a:r>
              <a:rPr lang="en-US" dirty="0" smtClean="0">
                <a:solidFill>
                  <a:srgbClr val="FF0000"/>
                </a:solidFill>
              </a:rPr>
              <a:t>Depression </a:t>
            </a:r>
            <a:r>
              <a:rPr lang="en-US" sz="2800" dirty="0" smtClean="0">
                <a:solidFill>
                  <a:srgbClr val="FF0000"/>
                </a:solidFill>
                <a:latin typeface="Times New Roman" pitchFamily="18" charset="0"/>
                <a:cs typeface="Times New Roman" pitchFamily="18" charset="0"/>
              </a:rPr>
              <a:t>: </a:t>
            </a:r>
            <a:r>
              <a:rPr lang="en-US" sz="2900" dirty="0" smtClean="0">
                <a:latin typeface="Times New Roman" pitchFamily="18" charset="0"/>
                <a:cs typeface="Times New Roman" pitchFamily="18" charset="0"/>
              </a:rPr>
              <a:t>Sometimes bad feelings that happen in life that cause us to pessimism, sadness, withdrawal, and .. is.</a:t>
            </a:r>
            <a:r>
              <a:rPr lang="fa-IR" sz="2900" dirty="0" smtClean="0">
                <a:latin typeface="Times New Roman" pitchFamily="18" charset="0"/>
                <a:cs typeface="Times New Roman" pitchFamily="18" charset="0"/>
              </a:rPr>
              <a:t> </a:t>
            </a:r>
            <a:r>
              <a:rPr lang="en-US" sz="2900" dirty="0" smtClean="0">
                <a:latin typeface="Times New Roman" pitchFamily="18" charset="0"/>
                <a:cs typeface="Times New Roman" pitchFamily="18" charset="0"/>
              </a:rPr>
              <a:t>It </a:t>
            </a:r>
            <a:r>
              <a:rPr lang="en-US" sz="2800" dirty="0" smtClean="0">
                <a:latin typeface="Times New Roman" pitchFamily="18" charset="0"/>
                <a:cs typeface="Times New Roman" pitchFamily="18" charset="0"/>
              </a:rPr>
              <a:t>can be physical, emotional, behavioral and mental health of humans undermine place (</a:t>
            </a:r>
            <a:r>
              <a:rPr lang="en-US" sz="2800" dirty="0" err="1" smtClean="0">
                <a:latin typeface="Times New Roman" pitchFamily="18" charset="0"/>
                <a:cs typeface="Times New Roman" pitchFamily="18" charset="0"/>
              </a:rPr>
              <a:t>Mehdizadeh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Hosseini</a:t>
            </a:r>
            <a:r>
              <a:rPr lang="en-US" sz="2800" dirty="0" smtClean="0">
                <a:latin typeface="Times New Roman" pitchFamily="18" charset="0"/>
                <a:cs typeface="Times New Roman" pitchFamily="18" charset="0"/>
              </a:rPr>
              <a:t> &amp; </a:t>
            </a:r>
            <a:r>
              <a:rPr lang="en-US" sz="2800" dirty="0" err="1" smtClean="0">
                <a:latin typeface="Times New Roman" pitchFamily="18" charset="0"/>
                <a:cs typeface="Times New Roman" pitchFamily="18" charset="0"/>
              </a:rPr>
              <a:t>Ashrafi</a:t>
            </a:r>
            <a:r>
              <a:rPr lang="en-US" sz="2800" dirty="0" smtClean="0">
                <a:latin typeface="Times New Roman" pitchFamily="18" charset="0"/>
                <a:cs typeface="Times New Roman" pitchFamily="18" charset="0"/>
              </a:rPr>
              <a:t>, 1390).</a:t>
            </a:r>
          </a:p>
          <a:p>
            <a:endParaRPr lang="en-US" sz="2400" dirty="0" smtClean="0">
              <a:latin typeface="Times New Roman" pitchFamily="18" charset="0"/>
              <a:cs typeface="Times New Roman" pitchFamily="18" charset="0"/>
            </a:endParaRPr>
          </a:p>
          <a:p>
            <a:pPr algn="justLow">
              <a:buFont typeface="Wingdings" pitchFamily="2" charset="2"/>
              <a:buChar char="q"/>
            </a:pPr>
            <a:r>
              <a:rPr lang="en-US" dirty="0" smtClean="0">
                <a:solidFill>
                  <a:srgbClr val="FF0000"/>
                </a:solidFill>
                <a:latin typeface="Times New Roman" pitchFamily="18" charset="0"/>
                <a:cs typeface="Times New Roman" pitchFamily="18" charset="0"/>
              </a:rPr>
              <a:t>Anxiety</a:t>
            </a:r>
            <a:r>
              <a:rPr lang="en-US" dirty="0" smtClean="0">
                <a:solidFill>
                  <a:srgbClr val="FF0000"/>
                </a:solidFill>
              </a:rPr>
              <a:t>:</a:t>
            </a:r>
            <a:r>
              <a:rPr lang="en-US" dirty="0" smtClean="0"/>
              <a:t> </a:t>
            </a:r>
            <a:r>
              <a:rPr lang="en-US" sz="2800" dirty="0" smtClean="0">
                <a:latin typeface="Times New Roman" pitchFamily="18" charset="0"/>
                <a:cs typeface="Times New Roman" pitchFamily="18" charset="0"/>
              </a:rPr>
              <a:t>Without a doubt the most psychological disorders anxiety plays an important role. However anxiety can not be seen only as a nervous reaction feature ordinary people feel this way (ecstasy, 1379).</a:t>
            </a:r>
          </a:p>
          <a:p>
            <a:pPr algn="justLow">
              <a:buFont typeface="Wingdings" pitchFamily="2" charset="2"/>
              <a:buChar char="q"/>
            </a:pPr>
            <a:endParaRPr lang="en-US" sz="2800" dirty="0" smtClean="0">
              <a:latin typeface="Times New Roman" pitchFamily="18" charset="0"/>
              <a:cs typeface="Times New Roman" pitchFamily="18" charset="0"/>
            </a:endParaRPr>
          </a:p>
          <a:p>
            <a:pPr algn="justLow">
              <a:buFont typeface="Wingdings" pitchFamily="2" charset="2"/>
              <a:buChar char="q"/>
            </a:pPr>
            <a:r>
              <a:rPr lang="en-US" sz="3100" dirty="0" err="1" smtClean="0">
                <a:solidFill>
                  <a:srgbClr val="FF0000"/>
                </a:solidFill>
                <a:latin typeface="Times New Roman" pitchFamily="18" charset="0"/>
                <a:cs typeface="Times New Roman" pitchFamily="18" charset="0"/>
              </a:rPr>
              <a:t>Ergogenic</a:t>
            </a:r>
            <a:r>
              <a:rPr lang="en-US" sz="3100" dirty="0" smtClean="0">
                <a:solidFill>
                  <a:srgbClr val="FF0000"/>
                </a:solidFill>
                <a:latin typeface="Times New Roman" pitchFamily="18" charset="0"/>
                <a:cs typeface="Times New Roman" pitchFamily="18" charset="0"/>
              </a:rPr>
              <a:t> substances: </a:t>
            </a:r>
            <a:r>
              <a:rPr lang="en-US" sz="2900" dirty="0" smtClean="0">
                <a:latin typeface="Times New Roman" pitchFamily="18" charset="0"/>
                <a:cs typeface="Times New Roman" pitchFamily="18" charset="0"/>
              </a:rPr>
              <a:t>The use of any foreign substance or substances the body's own physiological normal levels in healthy individuals with the sole purpose of obtaining unusual and unjustified increase in athletic performance.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42" y="142852"/>
            <a:ext cx="8686800" cy="571504"/>
          </a:xfrm>
        </p:spPr>
        <p:txBody>
          <a:bodyPr>
            <a:normAutofit fontScale="90000"/>
          </a:bodyPr>
          <a:lstStyle/>
          <a:p>
            <a:pPr>
              <a:defRPr/>
            </a:pPr>
            <a:r>
              <a:rPr lang="en-US" dirty="0" smtClean="0"/>
              <a:t>Literature Research</a:t>
            </a:r>
            <a:endParaRPr lang="fa-IR" b="1" dirty="0">
              <a:cs typeface="B Lotus" pitchFamily="2" charset="-78"/>
            </a:endParaRPr>
          </a:p>
        </p:txBody>
      </p:sp>
      <p:sp>
        <p:nvSpPr>
          <p:cNvPr id="4" name="Slide Number Placeholder 3"/>
          <p:cNvSpPr>
            <a:spLocks noGrp="1"/>
          </p:cNvSpPr>
          <p:nvPr>
            <p:ph type="sldNum" sz="quarter" idx="12"/>
          </p:nvPr>
        </p:nvSpPr>
        <p:spPr/>
        <p:txBody>
          <a:bodyPr/>
          <a:lstStyle/>
          <a:p>
            <a:fld id="{B8261E28-5B59-4407-B870-28CB9F3B1627}" type="slidenum">
              <a:rPr lang="en-US" smtClean="0"/>
              <a:pPr/>
              <a:t>4</a:t>
            </a:fld>
            <a:endParaRPr lang="en-US"/>
          </a:p>
        </p:txBody>
      </p:sp>
      <p:graphicFrame>
        <p:nvGraphicFramePr>
          <p:cNvPr id="3" name="Content Placeholder 6"/>
          <p:cNvGraphicFramePr>
            <a:graphicFrameLocks/>
          </p:cNvGraphicFramePr>
          <p:nvPr/>
        </p:nvGraphicFramePr>
        <p:xfrm>
          <a:off x="257204" y="642918"/>
          <a:ext cx="8458200" cy="5562357"/>
        </p:xfrm>
        <a:graphic>
          <a:graphicData uri="http://schemas.openxmlformats.org/drawingml/2006/table">
            <a:tbl>
              <a:tblPr firstRow="1" bandRow="1">
                <a:tableStyleId>{5C22544A-7EE6-4342-B048-85BDC9FD1C3A}</a:tableStyleId>
              </a:tblPr>
              <a:tblGrid>
                <a:gridCol w="3914772"/>
                <a:gridCol w="2571768"/>
                <a:gridCol w="1971660"/>
              </a:tblGrid>
              <a:tr h="350277">
                <a:tc>
                  <a:txBody>
                    <a:bodyPr/>
                    <a:lstStyle/>
                    <a:p>
                      <a:pPr algn="ctr" rtl="1"/>
                      <a:r>
                        <a:rPr lang="en-US" sz="1600" dirty="0" smtClean="0">
                          <a:solidFill>
                            <a:srgbClr val="663300"/>
                          </a:solidFill>
                          <a:cs typeface="B Titr" pitchFamily="2" charset="-78"/>
                        </a:rPr>
                        <a:t>results</a:t>
                      </a:r>
                      <a:endParaRPr lang="en-US" sz="1600" dirty="0">
                        <a:solidFill>
                          <a:srgbClr val="663300"/>
                        </a:solidFill>
                        <a:cs typeface="B Titr" pitchFamily="2" charset="-78"/>
                      </a:endParaRPr>
                    </a:p>
                  </a:txBody>
                  <a:tcPr/>
                </a:tc>
                <a:tc>
                  <a:txBody>
                    <a:bodyPr/>
                    <a:lstStyle/>
                    <a:p>
                      <a:pPr algn="ctr" rtl="1"/>
                      <a:r>
                        <a:rPr lang="en-US" sz="1600" dirty="0" smtClean="0">
                          <a:solidFill>
                            <a:srgbClr val="663300"/>
                          </a:solidFill>
                          <a:cs typeface="B Titr" pitchFamily="2" charset="-78"/>
                        </a:rPr>
                        <a:t>topics</a:t>
                      </a:r>
                      <a:endParaRPr lang="en-US" sz="1600" dirty="0">
                        <a:solidFill>
                          <a:srgbClr val="663300"/>
                        </a:solidFill>
                        <a:cs typeface="B Titr" pitchFamily="2" charset="-78"/>
                      </a:endParaRPr>
                    </a:p>
                  </a:txBody>
                  <a:tcPr/>
                </a:tc>
                <a:tc>
                  <a:txBody>
                    <a:bodyPr/>
                    <a:lstStyle/>
                    <a:p>
                      <a:pPr algn="ctr" rtl="1"/>
                      <a:r>
                        <a:rPr lang="en-US" sz="1600" dirty="0" smtClean="0">
                          <a:solidFill>
                            <a:srgbClr val="663300"/>
                          </a:solidFill>
                          <a:cs typeface="B Titr" pitchFamily="2" charset="-78"/>
                        </a:rPr>
                        <a:t>Authors</a:t>
                      </a:r>
                      <a:endParaRPr lang="en-US" sz="1600" dirty="0">
                        <a:solidFill>
                          <a:srgbClr val="663300"/>
                        </a:solidFill>
                        <a:cs typeface="B Titr" pitchFamily="2" charset="-78"/>
                      </a:endParaRPr>
                    </a:p>
                  </a:txBody>
                  <a:tcPr/>
                </a:tc>
              </a:tr>
              <a:tr h="554605">
                <a:tc>
                  <a:txBody>
                    <a:bodyPr/>
                    <a:lstStyle/>
                    <a:p>
                      <a:pPr algn="ctr" rtl="1"/>
                      <a:r>
                        <a:rPr lang="en-US" sz="1800" kern="1200" dirty="0" smtClean="0">
                          <a:solidFill>
                            <a:schemeClr val="dk1"/>
                          </a:solidFill>
                          <a:latin typeface="+mn-lt"/>
                          <a:ea typeface="+mn-ea"/>
                          <a:cs typeface="+mn-cs"/>
                        </a:rPr>
                        <a:t>Personality traits extraversion, agreeableness, openness to experience and conscientiousness significant negative correlation with aggression and neuroticism traits were significantly correlated with aggression.</a:t>
                      </a:r>
                      <a:endParaRPr lang="en-US" sz="1600" dirty="0">
                        <a:solidFill>
                          <a:schemeClr val="bg1"/>
                        </a:solidFill>
                        <a:cs typeface="B Titr" pitchFamily="2" charset="-78"/>
                      </a:endParaRPr>
                    </a:p>
                  </a:txBody>
                  <a:tcPr anchor="ctr"/>
                </a:tc>
                <a:tc>
                  <a:txBody>
                    <a:bodyPr/>
                    <a:lstStyle/>
                    <a:p>
                      <a:pPr algn="ctr" rtl="1"/>
                      <a:r>
                        <a:rPr lang="en-US" sz="1800" kern="1200" dirty="0" smtClean="0">
                          <a:solidFill>
                            <a:schemeClr val="dk1"/>
                          </a:solidFill>
                          <a:latin typeface="+mn-lt"/>
                          <a:ea typeface="+mn-ea"/>
                          <a:cs typeface="+mn-cs"/>
                        </a:rPr>
                        <a:t>The relationship between personality and aggressive soccer players in Khuzestan province</a:t>
                      </a:r>
                      <a:endParaRPr kumimoji="0" lang="en-US" sz="1600" kern="1200" dirty="0">
                        <a:solidFill>
                          <a:schemeClr val="bg1"/>
                        </a:solidFill>
                        <a:latin typeface="+mn-lt"/>
                        <a:ea typeface="+mn-ea"/>
                        <a:cs typeface="B Titr" pitchFamily="2" charset="-78"/>
                      </a:endParaRPr>
                    </a:p>
                  </a:txBody>
                  <a:tcPr anchor="ctr"/>
                </a:tc>
                <a:tc>
                  <a:txBody>
                    <a:bodyPr/>
                    <a:lstStyle/>
                    <a:p>
                      <a:pPr algn="ctr" rtl="1"/>
                      <a:r>
                        <a:rPr lang="en-US" sz="1800" kern="1200" dirty="0" err="1" smtClean="0">
                          <a:solidFill>
                            <a:schemeClr val="dk1"/>
                          </a:solidFill>
                          <a:latin typeface="+mn-lt"/>
                          <a:ea typeface="+mn-ea"/>
                          <a:cs typeface="+mn-cs"/>
                        </a:rPr>
                        <a:t>Mehdi</a:t>
                      </a:r>
                      <a:r>
                        <a:rPr lang="en-US" sz="1800" kern="1200" dirty="0" smtClean="0">
                          <a:solidFill>
                            <a:schemeClr val="dk1"/>
                          </a:solidFill>
                          <a:latin typeface="+mn-lt"/>
                          <a:ea typeface="+mn-ea"/>
                          <a:cs typeface="+mn-cs"/>
                        </a:rPr>
                        <a:t> Mohammad </a:t>
                      </a:r>
                      <a:r>
                        <a:rPr lang="en-US" sz="1800" kern="1200" dirty="0" err="1" smtClean="0">
                          <a:solidFill>
                            <a:schemeClr val="dk1"/>
                          </a:solidFill>
                          <a:latin typeface="+mn-lt"/>
                          <a:ea typeface="+mn-ea"/>
                          <a:cs typeface="+mn-cs"/>
                        </a:rPr>
                        <a:t>Shirvani</a:t>
                      </a:r>
                      <a:r>
                        <a:rPr lang="en-US" sz="1800" kern="1200" dirty="0" smtClean="0">
                          <a:solidFill>
                            <a:schemeClr val="dk1"/>
                          </a:solidFill>
                          <a:latin typeface="+mn-lt"/>
                          <a:ea typeface="+mn-ea"/>
                          <a:cs typeface="+mn-cs"/>
                        </a:rPr>
                        <a:t> (1390)</a:t>
                      </a:r>
                      <a:endParaRPr lang="en-US" sz="1600" kern="1200" dirty="0">
                        <a:solidFill>
                          <a:schemeClr val="bg1"/>
                        </a:solidFill>
                        <a:latin typeface="+mn-lt"/>
                        <a:ea typeface="+mn-ea"/>
                        <a:cs typeface="B Titr" pitchFamily="2" charset="-78"/>
                      </a:endParaRPr>
                    </a:p>
                  </a:txBody>
                  <a:tcPr anchor="ctr"/>
                </a:tc>
              </a:tr>
              <a:tr h="554605">
                <a:tc>
                  <a:txBody>
                    <a:bodyPr/>
                    <a:lstStyle/>
                    <a:p>
                      <a:pPr algn="ctr" rtl="1"/>
                      <a:r>
                        <a:rPr lang="en-US" sz="1800" kern="1200" dirty="0" smtClean="0">
                          <a:solidFill>
                            <a:schemeClr val="dk1"/>
                          </a:solidFill>
                          <a:latin typeface="+mn-lt"/>
                          <a:ea typeface="+mn-ea"/>
                          <a:cs typeface="+mn-cs"/>
                        </a:rPr>
                        <a:t>Athletes aware of the side effects of performance-enhancing substances is low</a:t>
                      </a:r>
                      <a:endParaRPr kumimoji="0" lang="en-US" sz="1600" kern="1200" dirty="0">
                        <a:solidFill>
                          <a:schemeClr val="bg1"/>
                        </a:solidFill>
                        <a:latin typeface="+mn-lt"/>
                        <a:ea typeface="+mn-ea"/>
                        <a:cs typeface="B Titr" pitchFamily="2" charset="-78"/>
                      </a:endParaRPr>
                    </a:p>
                  </a:txBody>
                  <a:tcPr anchor="ctr"/>
                </a:tc>
                <a:tc>
                  <a:txBody>
                    <a:bodyPr/>
                    <a:lstStyle/>
                    <a:p>
                      <a:r>
                        <a:rPr lang="en-US" sz="1800" kern="1200" dirty="0" smtClean="0">
                          <a:solidFill>
                            <a:schemeClr val="dk1"/>
                          </a:solidFill>
                          <a:latin typeface="+mn-lt"/>
                          <a:ea typeface="+mn-ea"/>
                          <a:cs typeface="+mn-cs"/>
                        </a:rPr>
                        <a:t>The prevalence of performance-enhancing drug use and awareness of the effects and side effects in athletes province</a:t>
                      </a:r>
                      <a:endParaRPr kumimoji="0" lang="en-US" sz="1600" kern="1200" dirty="0">
                        <a:solidFill>
                          <a:schemeClr val="dk1"/>
                        </a:solidFill>
                        <a:latin typeface="+mn-lt"/>
                        <a:ea typeface="+mn-ea"/>
                        <a:cs typeface="B Titr" pitchFamily="2" charset="-78"/>
                      </a:endParaRPr>
                    </a:p>
                  </a:txBody>
                  <a:tcPr anchor="ctr"/>
                </a:tc>
                <a:tc>
                  <a:txBody>
                    <a:bodyPr/>
                    <a:lstStyle/>
                    <a:p>
                      <a:pPr algn="ctr"/>
                      <a:r>
                        <a:rPr lang="en-US" sz="1800" kern="1200" dirty="0" err="1" smtClean="0">
                          <a:solidFill>
                            <a:schemeClr val="dk1"/>
                          </a:solidFill>
                          <a:latin typeface="+mn-lt"/>
                          <a:ea typeface="+mn-ea"/>
                          <a:cs typeface="+mn-cs"/>
                        </a:rPr>
                        <a:t>Kargarfard</a:t>
                      </a:r>
                      <a:r>
                        <a:rPr lang="en-US" sz="1800" kern="1200" dirty="0" smtClean="0">
                          <a:solidFill>
                            <a:schemeClr val="dk1"/>
                          </a:solidFill>
                          <a:latin typeface="+mn-lt"/>
                          <a:ea typeface="+mn-ea"/>
                          <a:cs typeface="+mn-cs"/>
                        </a:rPr>
                        <a:t> et al. (1388)</a:t>
                      </a:r>
                      <a:endParaRPr kumimoji="0" lang="en-US" sz="1800" kern="1200" dirty="0" smtClean="0">
                        <a:solidFill>
                          <a:schemeClr val="dk1"/>
                        </a:solidFill>
                        <a:latin typeface="+mn-lt"/>
                        <a:ea typeface="+mn-ea"/>
                        <a:cs typeface="B Titr" pitchFamily="2" charset="-78"/>
                      </a:endParaRPr>
                    </a:p>
                  </a:txBody>
                  <a:tcPr anchor="ctr"/>
                </a:tc>
              </a:tr>
              <a:tr h="1021640">
                <a:tc>
                  <a:txBody>
                    <a:bodyPr/>
                    <a:lstStyle/>
                    <a:p>
                      <a:pPr algn="ctr" rtl="1"/>
                      <a:r>
                        <a:rPr lang="en-US" sz="1800" kern="1200" dirty="0" smtClean="0">
                          <a:solidFill>
                            <a:schemeClr val="dk1"/>
                          </a:solidFill>
                          <a:latin typeface="+mn-lt"/>
                          <a:ea typeface="+mn-ea"/>
                          <a:cs typeface="+mn-cs"/>
                        </a:rPr>
                        <a:t>27/3 percent used performance-enhancing drugs. The most commonly used drugs, food additives (20/8%), anabolic steroids (14.2%) and vitamins (1.7%), respectively. . International awareness of the symptoms and the level of education there is a significant relationship</a:t>
                      </a:r>
                      <a:endParaRPr kumimoji="0" lang="en-US" sz="1600" kern="1200" dirty="0">
                        <a:solidFill>
                          <a:schemeClr val="bg1"/>
                        </a:solidFill>
                        <a:latin typeface="+mn-lt"/>
                        <a:ea typeface="+mn-ea"/>
                        <a:cs typeface="B Titr" pitchFamily="2" charset="-78"/>
                      </a:endParaRPr>
                    </a:p>
                  </a:txBody>
                  <a:tcPr anchor="ctr"/>
                </a:tc>
                <a:tc>
                  <a:txBody>
                    <a:bodyPr/>
                    <a:lstStyle/>
                    <a:p>
                      <a:pPr marL="0" algn="ctr" rtl="1" eaLnBrk="1" latinLnBrk="0" hangingPunct="1"/>
                      <a:r>
                        <a:rPr lang="en-US" sz="1800" kern="1200" dirty="0" smtClean="0">
                          <a:solidFill>
                            <a:schemeClr val="dk1"/>
                          </a:solidFill>
                          <a:latin typeface="+mn-lt"/>
                          <a:ea typeface="+mn-ea"/>
                          <a:cs typeface="+mn-cs"/>
                        </a:rPr>
                        <a:t>Use of doping in athletes and raise awareness of the effects of man's body in </a:t>
                      </a:r>
                      <a:r>
                        <a:rPr lang="en-US" sz="1800" kern="1200" dirty="0" err="1" smtClean="0">
                          <a:solidFill>
                            <a:schemeClr val="dk1"/>
                          </a:solidFill>
                          <a:latin typeface="+mn-lt"/>
                          <a:ea typeface="+mn-ea"/>
                          <a:cs typeface="+mn-cs"/>
                        </a:rPr>
                        <a:t>Semnan</a:t>
                      </a:r>
                      <a:r>
                        <a:rPr lang="en-US" sz="1800" kern="1200" dirty="0" smtClean="0">
                          <a:solidFill>
                            <a:schemeClr val="dk1"/>
                          </a:solidFill>
                          <a:latin typeface="+mn-lt"/>
                          <a:ea typeface="+mn-ea"/>
                          <a:cs typeface="+mn-cs"/>
                        </a:rPr>
                        <a:t> province</a:t>
                      </a:r>
                      <a:endParaRPr kumimoji="0" lang="en-US" sz="1600" kern="1200" dirty="0">
                        <a:solidFill>
                          <a:schemeClr val="bg1"/>
                        </a:solidFill>
                        <a:latin typeface="+mn-lt"/>
                        <a:ea typeface="+mn-ea"/>
                        <a:cs typeface="B Titr" pitchFamily="2" charset="-78"/>
                      </a:endParaRPr>
                    </a:p>
                  </a:txBody>
                  <a:tcPr anchor="ctr"/>
                </a:tc>
                <a:tc>
                  <a:txBody>
                    <a:bodyPr/>
                    <a:lstStyle/>
                    <a:p>
                      <a:pPr algn="ctr" rtl="1"/>
                      <a:r>
                        <a:rPr lang="en-US" sz="1800" kern="1200" dirty="0" err="1" smtClean="0">
                          <a:solidFill>
                            <a:schemeClr val="dk1"/>
                          </a:solidFill>
                          <a:latin typeface="+mn-lt"/>
                          <a:ea typeface="+mn-ea"/>
                          <a:cs typeface="+mn-cs"/>
                        </a:rPr>
                        <a:t>Malek</a:t>
                      </a:r>
                      <a:r>
                        <a:rPr lang="en-US" sz="1800" kern="1200" baseline="0" dirty="0" smtClean="0">
                          <a:solidFill>
                            <a:schemeClr val="dk1"/>
                          </a:solidFill>
                          <a:latin typeface="+mn-lt"/>
                          <a:ea typeface="+mn-ea"/>
                          <a:cs typeface="+mn-cs"/>
                        </a:rPr>
                        <a:t> </a:t>
                      </a:r>
                      <a:r>
                        <a:rPr lang="en-US" sz="1800" kern="1200" dirty="0" smtClean="0">
                          <a:solidFill>
                            <a:schemeClr val="dk1"/>
                          </a:solidFill>
                          <a:latin typeface="+mn-lt"/>
                          <a:ea typeface="+mn-ea"/>
                          <a:cs typeface="+mn-cs"/>
                        </a:rPr>
                        <a:t>et al (1383)</a:t>
                      </a:r>
                      <a:endParaRPr lang="en-US" sz="1600" dirty="0">
                        <a:solidFill>
                          <a:schemeClr val="bg1"/>
                        </a:solidFill>
                        <a:cs typeface="B Titr" pitchFamily="2" charset="-78"/>
                      </a:endParaRPr>
                    </a:p>
                  </a:txBody>
                  <a:tcPr anchor="ctr"/>
                </a:tc>
              </a:tr>
            </a:tbl>
          </a:graphicData>
        </a:graphic>
      </p:graphicFrame>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8261E28-5B59-4407-B870-28CB9F3B1627}" type="slidenum">
              <a:rPr lang="en-US" smtClean="0"/>
              <a:pPr/>
              <a:t>5</a:t>
            </a:fld>
            <a:endParaRPr lang="en-US"/>
          </a:p>
        </p:txBody>
      </p:sp>
      <p:sp>
        <p:nvSpPr>
          <p:cNvPr id="3" name="Content Placeholder 2"/>
          <p:cNvSpPr>
            <a:spLocks noGrp="1"/>
          </p:cNvSpPr>
          <p:nvPr>
            <p:ph sz="quarter" idx="1"/>
          </p:nvPr>
        </p:nvSpPr>
        <p:spPr>
          <a:xfrm>
            <a:off x="457200" y="2457457"/>
            <a:ext cx="8229600" cy="1971675"/>
          </a:xfrm>
        </p:spPr>
        <p:txBody>
          <a:bodyPr>
            <a:normAutofit/>
          </a:bodyPr>
          <a:lstStyle/>
          <a:p>
            <a:pPr algn="justLow">
              <a:buNone/>
            </a:pPr>
            <a:endParaRPr lang="en-US" sz="2500" dirty="0" smtClean="0">
              <a:latin typeface="Times New Roman" pitchFamily="18" charset="0"/>
              <a:cs typeface="Times New Roman" pitchFamily="18" charset="0"/>
            </a:endParaRPr>
          </a:p>
        </p:txBody>
      </p:sp>
      <p:graphicFrame>
        <p:nvGraphicFramePr>
          <p:cNvPr id="6" name="Content Placeholder 6"/>
          <p:cNvGraphicFramePr>
            <a:graphicFrameLocks/>
          </p:cNvGraphicFramePr>
          <p:nvPr/>
        </p:nvGraphicFramePr>
        <p:xfrm>
          <a:off x="285720" y="571480"/>
          <a:ext cx="8458200" cy="5288037"/>
        </p:xfrm>
        <a:graphic>
          <a:graphicData uri="http://schemas.openxmlformats.org/drawingml/2006/table">
            <a:tbl>
              <a:tblPr firstRow="1" bandRow="1">
                <a:tableStyleId>{5C22544A-7EE6-4342-B048-85BDC9FD1C3A}</a:tableStyleId>
              </a:tblPr>
              <a:tblGrid>
                <a:gridCol w="3914772"/>
                <a:gridCol w="2571768"/>
                <a:gridCol w="1971660"/>
              </a:tblGrid>
              <a:tr h="350277">
                <a:tc>
                  <a:txBody>
                    <a:bodyPr/>
                    <a:lstStyle/>
                    <a:p>
                      <a:pPr algn="ctr" rtl="1"/>
                      <a:r>
                        <a:rPr lang="en-US" sz="1600" dirty="0" smtClean="0">
                          <a:solidFill>
                            <a:srgbClr val="663300"/>
                          </a:solidFill>
                          <a:cs typeface="B Titr" pitchFamily="2" charset="-78"/>
                        </a:rPr>
                        <a:t>results</a:t>
                      </a:r>
                      <a:endParaRPr lang="en-US" sz="1600" dirty="0">
                        <a:solidFill>
                          <a:srgbClr val="663300"/>
                        </a:solidFill>
                        <a:cs typeface="B Titr" pitchFamily="2" charset="-78"/>
                      </a:endParaRPr>
                    </a:p>
                  </a:txBody>
                  <a:tcPr/>
                </a:tc>
                <a:tc>
                  <a:txBody>
                    <a:bodyPr/>
                    <a:lstStyle/>
                    <a:p>
                      <a:pPr algn="ctr" rtl="1"/>
                      <a:r>
                        <a:rPr lang="en-US" sz="1600" dirty="0" smtClean="0">
                          <a:solidFill>
                            <a:srgbClr val="663300"/>
                          </a:solidFill>
                          <a:cs typeface="B Titr" pitchFamily="2" charset="-78"/>
                        </a:rPr>
                        <a:t>topics</a:t>
                      </a:r>
                      <a:endParaRPr lang="en-US" sz="1600" dirty="0">
                        <a:solidFill>
                          <a:srgbClr val="663300"/>
                        </a:solidFill>
                        <a:cs typeface="B Titr" pitchFamily="2" charset="-78"/>
                      </a:endParaRPr>
                    </a:p>
                  </a:txBody>
                  <a:tcPr/>
                </a:tc>
                <a:tc>
                  <a:txBody>
                    <a:bodyPr/>
                    <a:lstStyle/>
                    <a:p>
                      <a:pPr algn="ctr" rtl="1"/>
                      <a:r>
                        <a:rPr lang="en-US" sz="1600" dirty="0" smtClean="0">
                          <a:solidFill>
                            <a:srgbClr val="663300"/>
                          </a:solidFill>
                          <a:cs typeface="B Titr" pitchFamily="2" charset="-78"/>
                        </a:rPr>
                        <a:t>Authors</a:t>
                      </a:r>
                      <a:endParaRPr lang="en-US" sz="1600" dirty="0">
                        <a:solidFill>
                          <a:srgbClr val="663300"/>
                        </a:solidFill>
                        <a:cs typeface="B Titr" pitchFamily="2" charset="-78"/>
                      </a:endParaRPr>
                    </a:p>
                  </a:txBody>
                  <a:tcPr/>
                </a:tc>
              </a:tr>
              <a:tr h="554605">
                <a:tc>
                  <a:txBody>
                    <a:bodyPr/>
                    <a:lstStyle/>
                    <a:p>
                      <a:pPr algn="ctr" rtl="1"/>
                      <a:r>
                        <a:rPr lang="en-US" sz="1800" kern="1200" dirty="0" smtClean="0">
                          <a:solidFill>
                            <a:schemeClr val="dk1"/>
                          </a:solidFill>
                          <a:latin typeface="+mn-lt"/>
                          <a:ea typeface="+mn-ea"/>
                          <a:cs typeface="+mn-cs"/>
                        </a:rPr>
                        <a:t>96% of students have created a natural athlete and a 4% mild depression, 66% non-athlete students with normal people. Average score less depression than non-athlete students athletes and the difference was statistically significant.</a:t>
                      </a:r>
                      <a:endParaRPr kumimoji="0" lang="en-US" sz="1800" kern="1200" dirty="0">
                        <a:solidFill>
                          <a:schemeClr val="dk1"/>
                        </a:solidFill>
                        <a:latin typeface="+mn-lt"/>
                        <a:ea typeface="+mn-ea"/>
                        <a:cs typeface="B Titr" pitchFamily="2" charset="-78"/>
                      </a:endParaRPr>
                    </a:p>
                  </a:txBody>
                  <a:tcPr anchor="ctr"/>
                </a:tc>
                <a:tc>
                  <a:txBody>
                    <a:bodyPr/>
                    <a:lstStyle/>
                    <a:p>
                      <a:r>
                        <a:rPr lang="en-US" sz="1800" kern="1200" dirty="0" smtClean="0">
                          <a:solidFill>
                            <a:schemeClr val="dk1"/>
                          </a:solidFill>
                          <a:latin typeface="+mn-lt"/>
                          <a:ea typeface="+mn-ea"/>
                          <a:cs typeface="+mn-cs"/>
                        </a:rPr>
                        <a:t>Depression in athlete and non-athlete students of Isfahan University of Medical Sciences</a:t>
                      </a:r>
                      <a:endParaRPr kumimoji="0" lang="en-US" sz="1800" kern="1200" dirty="0">
                        <a:solidFill>
                          <a:schemeClr val="dk1"/>
                        </a:solidFill>
                        <a:latin typeface="+mn-lt"/>
                        <a:ea typeface="+mn-ea"/>
                        <a:cs typeface="B Titr" pitchFamily="2" charset="-78"/>
                      </a:endParaRPr>
                    </a:p>
                  </a:txBody>
                  <a:tcPr anchor="ctr"/>
                </a:tc>
                <a:tc>
                  <a:txBody>
                    <a:bodyPr/>
                    <a:lstStyle/>
                    <a:p>
                      <a:pPr algn="ctr" rtl="1"/>
                      <a:r>
                        <a:rPr lang="en-US" sz="1800" kern="1200" dirty="0" smtClean="0">
                          <a:solidFill>
                            <a:schemeClr val="dk1"/>
                          </a:solidFill>
                          <a:latin typeface="+mn-lt"/>
                          <a:ea typeface="+mn-ea"/>
                          <a:cs typeface="+mn-cs"/>
                        </a:rPr>
                        <a:t>Paladin </a:t>
                      </a:r>
                      <a:r>
                        <a:rPr lang="en-US" sz="1800" kern="1200" dirty="0" err="1" smtClean="0">
                          <a:solidFill>
                            <a:schemeClr val="dk1"/>
                          </a:solidFill>
                          <a:latin typeface="+mn-lt"/>
                          <a:ea typeface="+mn-ea"/>
                          <a:cs typeface="+mn-cs"/>
                        </a:rPr>
                        <a:t>Zadeh</a:t>
                      </a:r>
                      <a:r>
                        <a:rPr lang="en-US" sz="1800" kern="1200" dirty="0" smtClean="0">
                          <a:solidFill>
                            <a:schemeClr val="dk1"/>
                          </a:solidFill>
                          <a:latin typeface="+mn-lt"/>
                          <a:ea typeface="+mn-ea"/>
                          <a:cs typeface="+mn-cs"/>
                        </a:rPr>
                        <a:t> et al. (1385)</a:t>
                      </a:r>
                      <a:endParaRPr kumimoji="0" lang="en-US" sz="1800" kern="1200" dirty="0">
                        <a:solidFill>
                          <a:schemeClr val="dk1"/>
                        </a:solidFill>
                        <a:latin typeface="+mn-lt"/>
                        <a:ea typeface="+mn-ea"/>
                        <a:cs typeface="B Titr" pitchFamily="2" charset="-78"/>
                      </a:endParaRPr>
                    </a:p>
                  </a:txBody>
                  <a:tcPr anchor="ctr"/>
                </a:tc>
              </a:tr>
              <a:tr h="554605">
                <a:tc>
                  <a:txBody>
                    <a:bodyPr/>
                    <a:lstStyle/>
                    <a:p>
                      <a:pPr algn="ctr" rtl="1"/>
                      <a:r>
                        <a:rPr lang="en-US" sz="1800" kern="1200" dirty="0" smtClean="0">
                          <a:solidFill>
                            <a:schemeClr val="dk1"/>
                          </a:solidFill>
                          <a:latin typeface="+mn-lt"/>
                          <a:ea typeface="+mn-ea"/>
                          <a:cs typeface="+mn-cs"/>
                        </a:rPr>
                        <a:t>Between different sports personality characteristics so that there is an ancient Karan, Karan is out </a:t>
                      </a:r>
                      <a:r>
                        <a:rPr lang="en-US" sz="1800" kern="1200" dirty="0" err="1" smtClean="0">
                          <a:solidFill>
                            <a:schemeClr val="dk1"/>
                          </a:solidFill>
                          <a:latin typeface="+mn-lt"/>
                          <a:ea typeface="+mn-ea"/>
                          <a:cs typeface="+mn-cs"/>
                        </a:rPr>
                        <a:t>Gratr</a:t>
                      </a:r>
                      <a:r>
                        <a:rPr lang="en-US" sz="1800" kern="1200" dirty="0" smtClean="0">
                          <a:solidFill>
                            <a:schemeClr val="dk1"/>
                          </a:solidFill>
                          <a:latin typeface="+mn-lt"/>
                          <a:ea typeface="+mn-ea"/>
                          <a:cs typeface="+mn-cs"/>
                        </a:rPr>
                        <a:t> of Taekwondo and liver. Ancient farmers were also anxiety and depression than others.</a:t>
                      </a:r>
                      <a:endParaRPr kumimoji="0" lang="en-US" sz="1800" kern="1200" dirty="0">
                        <a:solidFill>
                          <a:schemeClr val="dk1"/>
                        </a:solidFill>
                        <a:latin typeface="+mn-lt"/>
                        <a:ea typeface="+mn-ea"/>
                        <a:cs typeface="B Titr" pitchFamily="2" charset="-78"/>
                      </a:endParaRPr>
                    </a:p>
                  </a:txBody>
                  <a:tcPr anchor="ctr"/>
                </a:tc>
                <a:tc>
                  <a:txBody>
                    <a:bodyPr/>
                    <a:lstStyle/>
                    <a:p>
                      <a:r>
                        <a:rPr lang="en-US" sz="1800" kern="1200" dirty="0" smtClean="0">
                          <a:solidFill>
                            <a:schemeClr val="dk1"/>
                          </a:solidFill>
                          <a:latin typeface="+mn-lt"/>
                          <a:ea typeface="+mn-ea"/>
                          <a:cs typeface="+mn-cs"/>
                        </a:rPr>
                        <a:t>To compare personality traits and anxiety and depression ancient discipline athletes with wrestling, taekwondo and liver in Kermanshah</a:t>
                      </a:r>
                      <a:endParaRPr kumimoji="0" lang="en-US" sz="1800" kern="1200" dirty="0">
                        <a:solidFill>
                          <a:schemeClr val="dk1"/>
                        </a:solidFill>
                        <a:latin typeface="+mn-lt"/>
                        <a:ea typeface="+mn-ea"/>
                        <a:cs typeface="B Titr" pitchFamily="2" charset="-78"/>
                      </a:endParaRPr>
                    </a:p>
                  </a:txBody>
                  <a:tcPr anchor="ctr"/>
                </a:tc>
                <a:tc>
                  <a:txBody>
                    <a:bodyPr/>
                    <a:lstStyle/>
                    <a:p>
                      <a:pPr algn="ctr"/>
                      <a:r>
                        <a:rPr lang="en-US" sz="1800" kern="1200" dirty="0" err="1" smtClean="0">
                          <a:solidFill>
                            <a:schemeClr val="dk1"/>
                          </a:solidFill>
                          <a:latin typeface="+mn-lt"/>
                          <a:ea typeface="+mn-ea"/>
                          <a:cs typeface="+mn-cs"/>
                        </a:rPr>
                        <a:t>Shabani</a:t>
                      </a:r>
                      <a:r>
                        <a:rPr lang="en-US" sz="1800" kern="1200" dirty="0" smtClean="0">
                          <a:solidFill>
                            <a:schemeClr val="dk1"/>
                          </a:solidFill>
                          <a:latin typeface="+mn-lt"/>
                          <a:ea typeface="+mn-ea"/>
                          <a:cs typeface="+mn-cs"/>
                        </a:rPr>
                        <a:t> et al. (1390)</a:t>
                      </a:r>
                      <a:endParaRPr kumimoji="0" lang="en-US" sz="1800" kern="1200" dirty="0" smtClean="0">
                        <a:solidFill>
                          <a:schemeClr val="dk1"/>
                        </a:solidFill>
                        <a:latin typeface="+mn-lt"/>
                        <a:ea typeface="+mn-ea"/>
                        <a:cs typeface="B Titr" pitchFamily="2" charset="-78"/>
                      </a:endParaRPr>
                    </a:p>
                  </a:txBody>
                  <a:tcPr anchor="ctr"/>
                </a:tc>
              </a:tr>
              <a:tr h="1021640">
                <a:tc>
                  <a:txBody>
                    <a:bodyPr/>
                    <a:lstStyle/>
                    <a:p>
                      <a:pPr algn="ctr" rtl="1"/>
                      <a:r>
                        <a:rPr lang="en-US" sz="1800" kern="1200" dirty="0" smtClean="0">
                          <a:solidFill>
                            <a:schemeClr val="dk1"/>
                          </a:solidFill>
                          <a:latin typeface="+mn-lt"/>
                          <a:ea typeface="+mn-ea"/>
                          <a:cs typeface="+mn-cs"/>
                        </a:rPr>
                        <a:t>Between athletes and non-athletes </a:t>
                      </a:r>
                      <a:r>
                        <a:rPr lang="en-US" sz="1800" kern="1200" dirty="0" err="1" smtClean="0">
                          <a:solidFill>
                            <a:schemeClr val="dk1"/>
                          </a:solidFill>
                          <a:latin typeface="+mn-lt"/>
                          <a:ea typeface="+mn-ea"/>
                          <a:cs typeface="+mn-cs"/>
                        </a:rPr>
                        <a:t>kyphosis</a:t>
                      </a:r>
                      <a:r>
                        <a:rPr lang="en-US" sz="1800" kern="1200" dirty="0" smtClean="0">
                          <a:solidFill>
                            <a:schemeClr val="dk1"/>
                          </a:solidFill>
                          <a:latin typeface="+mn-lt"/>
                          <a:ea typeface="+mn-ea"/>
                          <a:cs typeface="+mn-cs"/>
                        </a:rPr>
                        <a:t> with depression and anxiety there is not, but no significant relationship between athletes and non-athletes with depression were </a:t>
                      </a:r>
                      <a:r>
                        <a:rPr lang="en-US" sz="1800" kern="1200" dirty="0" err="1" smtClean="0">
                          <a:solidFill>
                            <a:schemeClr val="dk1"/>
                          </a:solidFill>
                          <a:latin typeface="+mn-lt"/>
                          <a:ea typeface="+mn-ea"/>
                          <a:cs typeface="+mn-cs"/>
                        </a:rPr>
                        <a:t>kyphosis</a:t>
                      </a:r>
                      <a:r>
                        <a:rPr lang="en-US" sz="1800" kern="1200" dirty="0" smtClean="0">
                          <a:solidFill>
                            <a:schemeClr val="dk1"/>
                          </a:solidFill>
                          <a:latin typeface="+mn-lt"/>
                          <a:ea typeface="+mn-ea"/>
                          <a:cs typeface="+mn-cs"/>
                        </a:rPr>
                        <a:t>.</a:t>
                      </a:r>
                      <a:endParaRPr kumimoji="0" lang="en-US" sz="1800" kern="1200" dirty="0">
                        <a:solidFill>
                          <a:schemeClr val="dk1"/>
                        </a:solidFill>
                        <a:latin typeface="+mn-lt"/>
                        <a:ea typeface="+mn-ea"/>
                        <a:cs typeface="B Titr" pitchFamily="2" charset="-78"/>
                      </a:endParaRPr>
                    </a:p>
                  </a:txBody>
                  <a:tcPr anchor="ctr"/>
                </a:tc>
                <a:tc>
                  <a:txBody>
                    <a:bodyPr/>
                    <a:lstStyle/>
                    <a:p>
                      <a:pPr marL="0" algn="ctr" rtl="1" eaLnBrk="1" latinLnBrk="0" hangingPunct="1"/>
                      <a:r>
                        <a:rPr lang="en-US" sz="1800" kern="1200" dirty="0" err="1" smtClean="0">
                          <a:solidFill>
                            <a:schemeClr val="dk1"/>
                          </a:solidFill>
                          <a:latin typeface="+mn-lt"/>
                          <a:ea typeface="+mn-ea"/>
                          <a:cs typeface="+mn-cs"/>
                        </a:rPr>
                        <a:t>Kyphosis</a:t>
                      </a:r>
                      <a:r>
                        <a:rPr lang="en-US" sz="1800" kern="1200" dirty="0" smtClean="0">
                          <a:solidFill>
                            <a:schemeClr val="dk1"/>
                          </a:solidFill>
                          <a:latin typeface="+mn-lt"/>
                          <a:ea typeface="+mn-ea"/>
                          <a:cs typeface="+mn-cs"/>
                        </a:rPr>
                        <a:t> relationship with depression and anxiety among the students athletes and non-athletes selected universities in Tehran</a:t>
                      </a:r>
                      <a:endParaRPr kumimoji="0" lang="en-US" sz="1800" kern="1200" dirty="0">
                        <a:solidFill>
                          <a:schemeClr val="tx1"/>
                        </a:solidFill>
                        <a:latin typeface="+mn-lt"/>
                        <a:ea typeface="+mn-ea"/>
                        <a:cs typeface="B Titr" pitchFamily="2" charset="-78"/>
                      </a:endParaRPr>
                    </a:p>
                  </a:txBody>
                  <a:tcPr anchor="ctr"/>
                </a:tc>
                <a:tc>
                  <a:txBody>
                    <a:bodyPr/>
                    <a:lstStyle/>
                    <a:p>
                      <a:pPr algn="ctr" rtl="1"/>
                      <a:r>
                        <a:rPr lang="en-US" sz="1800" kern="1200" dirty="0" err="1" smtClean="0">
                          <a:solidFill>
                            <a:schemeClr val="dk1"/>
                          </a:solidFill>
                          <a:latin typeface="+mn-lt"/>
                          <a:ea typeface="+mn-ea"/>
                          <a:cs typeface="+mn-cs"/>
                        </a:rPr>
                        <a:t>Ghafuri</a:t>
                      </a:r>
                      <a:r>
                        <a:rPr lang="en-US" sz="1800" kern="1200" dirty="0" smtClean="0">
                          <a:solidFill>
                            <a:schemeClr val="dk1"/>
                          </a:solidFill>
                          <a:latin typeface="+mn-lt"/>
                          <a:ea typeface="+mn-ea"/>
                          <a:cs typeface="+mn-cs"/>
                        </a:rPr>
                        <a:t> et al (1385)</a:t>
                      </a:r>
                      <a:endParaRPr kumimoji="0" lang="en-US" sz="1800" kern="1200" dirty="0">
                        <a:solidFill>
                          <a:schemeClr val="dk1"/>
                        </a:solidFill>
                        <a:latin typeface="+mn-lt"/>
                        <a:ea typeface="+mn-ea"/>
                        <a:cs typeface="B Titr" pitchFamily="2" charset="-78"/>
                      </a:endParaRPr>
                    </a:p>
                  </a:txBody>
                  <a:tcPr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0034" y="1214422"/>
            <a:ext cx="8015286" cy="1643074"/>
          </a:xfrm>
        </p:spPr>
        <p:txBody>
          <a:bodyPr>
            <a:normAutofit/>
          </a:bodyPr>
          <a:lstStyle/>
          <a:p>
            <a:pPr algn="justLow"/>
            <a:r>
              <a:rPr lang="en-US" sz="2400" b="1" dirty="0" smtClean="0">
                <a:latin typeface="Times New Roman" pitchFamily="18" charset="0"/>
                <a:cs typeface="Times New Roman" pitchFamily="18" charset="0"/>
              </a:rPr>
              <a:t>The main question is whether the use of performance-enhancing drugs on aggression, anxiety and depression in athletes champion has a relationship or not?</a:t>
            </a:r>
          </a:p>
        </p:txBody>
      </p:sp>
      <p:sp>
        <p:nvSpPr>
          <p:cNvPr id="6" name="Slide Number Placeholder 5"/>
          <p:cNvSpPr>
            <a:spLocks noGrp="1"/>
          </p:cNvSpPr>
          <p:nvPr>
            <p:ph type="sldNum" sz="quarter" idx="12"/>
          </p:nvPr>
        </p:nvSpPr>
        <p:spPr/>
        <p:txBody>
          <a:bodyPr/>
          <a:lstStyle/>
          <a:p>
            <a:fld id="{B8261E28-5B59-4407-B870-28CB9F3B1627}" type="slidenum">
              <a:rPr lang="en-US" smtClean="0"/>
              <a:pPr/>
              <a:t>6</a:t>
            </a:fld>
            <a:endParaRPr lang="en-US"/>
          </a:p>
        </p:txBody>
      </p:sp>
      <p:pic>
        <p:nvPicPr>
          <p:cNvPr id="5" name="Picture 2" descr="C:\Users\Administrator\Desktop\question.jpg"/>
          <p:cNvPicPr>
            <a:picLocks noChangeAspect="1" noChangeArrowheads="1"/>
          </p:cNvPicPr>
          <p:nvPr/>
        </p:nvPicPr>
        <p:blipFill>
          <a:blip r:embed="rId2"/>
          <a:srcRect/>
          <a:stretch>
            <a:fillRect/>
          </a:stretch>
        </p:blipFill>
        <p:spPr bwMode="auto">
          <a:xfrm>
            <a:off x="2285984" y="3143248"/>
            <a:ext cx="4394200" cy="346550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10" name="Slide Number Placeholder 12"/>
          <p:cNvSpPr>
            <a:spLocks noGrp="1"/>
          </p:cNvSpPr>
          <p:nvPr>
            <p:ph type="sldNum" sz="quarter" idx="12"/>
          </p:nvPr>
        </p:nvSpPr>
        <p:spPr/>
        <p:txBody>
          <a:bodyPr/>
          <a:lstStyle/>
          <a:p>
            <a:fld id="{6FBB7260-037B-4FD5-9501-FB2A1489DF6D}" type="slidenum">
              <a:rPr lang="en-US" smtClean="0"/>
              <a:pPr/>
              <a:t>7</a:t>
            </a:fld>
            <a:endParaRPr lang="en-US"/>
          </a:p>
        </p:txBody>
      </p:sp>
      <p:sp>
        <p:nvSpPr>
          <p:cNvPr id="3" name="Title 1"/>
          <p:cNvSpPr txBox="1">
            <a:spLocks/>
          </p:cNvSpPr>
          <p:nvPr/>
        </p:nvSpPr>
        <p:spPr>
          <a:xfrm>
            <a:off x="457201" y="357174"/>
            <a:ext cx="8229600" cy="857248"/>
          </a:xfrm>
          <a:prstGeom prst="roundRect">
            <a:avLst/>
          </a:prstGeom>
          <a:ln/>
        </p:spPr>
        <p:style>
          <a:lnRef idx="1">
            <a:schemeClr val="dk1"/>
          </a:lnRef>
          <a:fillRef idx="2">
            <a:schemeClr val="dk1"/>
          </a:fillRef>
          <a:effectRef idx="1">
            <a:schemeClr val="dk1"/>
          </a:effectRef>
          <a:fontRef idx="minor">
            <a:schemeClr val="dk1"/>
          </a:fontRef>
        </p:style>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rPr>
              <a:t>Methodology</a:t>
            </a:r>
            <a:endParaRPr kumimoji="0" lang="en-US" sz="3200" b="1" i="0" u="none" strike="noStrike" kern="1200" cap="none" spc="0" normalizeH="0" baseline="0" noProof="0" dirty="0">
              <a:ln>
                <a:noFill/>
              </a:ln>
              <a:solidFill>
                <a:schemeClr val="dk1"/>
              </a:solidFill>
              <a:effectLst/>
              <a:uLnTx/>
              <a:uFillTx/>
              <a:latin typeface="Times New Roman" pitchFamily="18" charset="0"/>
              <a:cs typeface="Times New Roman" pitchFamily="18" charset="0"/>
            </a:endParaRPr>
          </a:p>
        </p:txBody>
      </p:sp>
      <p:sp>
        <p:nvSpPr>
          <p:cNvPr id="4" name="Oval 3"/>
          <p:cNvSpPr/>
          <p:nvPr/>
        </p:nvSpPr>
        <p:spPr>
          <a:xfrm>
            <a:off x="428596" y="1585906"/>
            <a:ext cx="18288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Times New Roman" pitchFamily="18" charset="0"/>
                <a:cs typeface="Times New Roman" pitchFamily="18" charset="0"/>
              </a:rPr>
              <a:t>data </a:t>
            </a:r>
            <a:r>
              <a:rPr lang="en-US" dirty="0" err="1" smtClean="0">
                <a:latin typeface="Times New Roman" pitchFamily="18" charset="0"/>
                <a:cs typeface="Times New Roman" pitchFamily="18" charset="0"/>
              </a:rPr>
              <a:t>analyse</a:t>
            </a:r>
            <a:endParaRPr lang="en-US" dirty="0">
              <a:latin typeface="Times New Roman" pitchFamily="18" charset="0"/>
              <a:cs typeface="Times New Roman" pitchFamily="18" charset="0"/>
            </a:endParaRPr>
          </a:p>
        </p:txBody>
      </p:sp>
      <p:sp>
        <p:nvSpPr>
          <p:cNvPr id="5" name="Rounded Rectangle 4"/>
          <p:cNvSpPr/>
          <p:nvPr/>
        </p:nvSpPr>
        <p:spPr>
          <a:xfrm>
            <a:off x="2500298" y="1662106"/>
            <a:ext cx="5943600" cy="838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latin typeface="Times New Roman" pitchFamily="18" charset="0"/>
                <a:cs typeface="Times New Roman" pitchFamily="18" charset="0"/>
              </a:rPr>
              <a:t>the descriptive and </a:t>
            </a:r>
            <a:r>
              <a:rPr lang="en-US" b="1" dirty="0" smtClean="0">
                <a:latin typeface="Times New Roman" pitchFamily="18" charset="0"/>
                <a:cs typeface="Times New Roman" pitchFamily="18" charset="0"/>
              </a:rPr>
              <a:t> correlation is </a:t>
            </a:r>
            <a:r>
              <a:rPr lang="en-US" b="1" dirty="0">
                <a:latin typeface="Times New Roman" pitchFamily="18" charset="0"/>
                <a:cs typeface="Times New Roman" pitchFamily="18" charset="0"/>
              </a:rPr>
              <a:t>the method that is done in the format </a:t>
            </a:r>
            <a:r>
              <a:rPr lang="en-US" b="1" dirty="0" smtClean="0">
                <a:latin typeface="Times New Roman" pitchFamily="18" charset="0"/>
                <a:cs typeface="Times New Roman" pitchFamily="18" charset="0"/>
              </a:rPr>
              <a:t>field</a:t>
            </a:r>
            <a:endParaRPr lang="en-US" b="1" dirty="0">
              <a:latin typeface="Times New Roman" pitchFamily="18" charset="0"/>
              <a:cs typeface="Times New Roman" pitchFamily="18" charset="0"/>
            </a:endParaRPr>
          </a:p>
        </p:txBody>
      </p:sp>
      <p:sp>
        <p:nvSpPr>
          <p:cNvPr id="6" name="Oval 5"/>
          <p:cNvSpPr/>
          <p:nvPr/>
        </p:nvSpPr>
        <p:spPr>
          <a:xfrm>
            <a:off x="428596" y="3157542"/>
            <a:ext cx="18288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Times New Roman" pitchFamily="18" charset="0"/>
                <a:cs typeface="Times New Roman" pitchFamily="18" charset="0"/>
              </a:rPr>
              <a:t>Sampling</a:t>
            </a:r>
            <a:endParaRPr lang="en-US" dirty="0">
              <a:latin typeface="Times New Roman" pitchFamily="18" charset="0"/>
              <a:cs typeface="Times New Roman" pitchFamily="18" charset="0"/>
            </a:endParaRPr>
          </a:p>
        </p:txBody>
      </p:sp>
      <p:sp>
        <p:nvSpPr>
          <p:cNvPr id="7" name="Rounded Rectangle 6"/>
          <p:cNvSpPr/>
          <p:nvPr/>
        </p:nvSpPr>
        <p:spPr>
          <a:xfrm>
            <a:off x="2481290" y="2890846"/>
            <a:ext cx="6019800" cy="13954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smtClean="0">
                <a:latin typeface="Times New Roman" pitchFamily="18" charset="0"/>
                <a:cs typeface="Times New Roman" pitchFamily="18" charset="0"/>
              </a:rPr>
              <a:t>Due to the size of the population that all athletes who have won 396 of the city of Kermanshah, the sample size was 195 athletes on the basis of Cochrane.</a:t>
            </a:r>
            <a:endParaRPr lang="en-US" b="1" dirty="0">
              <a:solidFill>
                <a:srgbClr val="FF0000"/>
              </a:solidFill>
              <a:latin typeface="Times New Roman" pitchFamily="18" charset="0"/>
              <a:cs typeface="Times New Roman" pitchFamily="18" charset="0"/>
            </a:endParaRPr>
          </a:p>
        </p:txBody>
      </p:sp>
      <p:sp>
        <p:nvSpPr>
          <p:cNvPr id="9" name="Rounded Rectangle 8"/>
          <p:cNvSpPr/>
          <p:nvPr/>
        </p:nvSpPr>
        <p:spPr>
          <a:xfrm>
            <a:off x="2571736" y="4786322"/>
            <a:ext cx="6019800" cy="150019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r>
              <a:rPr lang="en-US" sz="1600" b="1" dirty="0">
                <a:latin typeface="Times New Roman" pitchFamily="18" charset="0"/>
                <a:cs typeface="Times New Roman" pitchFamily="18" charset="0"/>
              </a:rPr>
              <a:t>In other to data collecting </a:t>
            </a:r>
            <a:r>
              <a:rPr lang="en-US" sz="1600" b="1" dirty="0" smtClean="0">
                <a:latin typeface="Times New Roman" pitchFamily="18" charset="0"/>
                <a:cs typeface="Times New Roman" pitchFamily="18" charset="0"/>
              </a:rPr>
              <a:t>Four questionnaire </a:t>
            </a:r>
            <a:r>
              <a:rPr lang="en-US" sz="1600" b="1" dirty="0">
                <a:latin typeface="Times New Roman" pitchFamily="18" charset="0"/>
                <a:cs typeface="Times New Roman" pitchFamily="18" charset="0"/>
              </a:rPr>
              <a:t>have been </a:t>
            </a:r>
            <a:r>
              <a:rPr lang="en-US" sz="1600" b="1" dirty="0" smtClean="0">
                <a:latin typeface="Times New Roman" pitchFamily="18" charset="0"/>
                <a:cs typeface="Times New Roman" pitchFamily="18" charset="0"/>
              </a:rPr>
              <a:t> used</a:t>
            </a:r>
            <a:r>
              <a:rPr lang="en-US" sz="1600" b="1" dirty="0">
                <a:latin typeface="Times New Roman" pitchFamily="18" charset="0"/>
                <a:cs typeface="Times New Roman" pitchFamily="18" charset="0"/>
              </a:rPr>
              <a:t> </a:t>
            </a:r>
            <a:r>
              <a:rPr lang="en-US" sz="1600" b="1" dirty="0" smtClean="0">
                <a:latin typeface="Times New Roman" pitchFamily="18" charset="0"/>
                <a:cs typeface="Times New Roman" pitchFamily="18" charset="0"/>
              </a:rPr>
              <a:t>: </a:t>
            </a:r>
          </a:p>
          <a:p>
            <a:pPr marL="342900" indent="-342900" algn="just">
              <a:buFont typeface="+mj-lt"/>
              <a:buAutoNum type="arabicPeriod"/>
            </a:pPr>
            <a:r>
              <a:rPr lang="en-US" sz="1600" b="1" dirty="0" smtClean="0">
                <a:latin typeface="Times New Roman" pitchFamily="18" charset="0"/>
                <a:cs typeface="Times New Roman" pitchFamily="18" charset="0"/>
              </a:rPr>
              <a:t>Demographic questionnaire</a:t>
            </a:r>
          </a:p>
          <a:p>
            <a:pPr marL="342900" indent="-342900" algn="just">
              <a:buFont typeface="+mj-lt"/>
              <a:buAutoNum type="arabicPeriod"/>
            </a:pPr>
            <a:r>
              <a:rPr lang="en-US" sz="1600" b="1" dirty="0" smtClean="0">
                <a:latin typeface="Times New Roman" pitchFamily="18" charset="0"/>
                <a:cs typeface="Times New Roman" pitchFamily="18" charset="0"/>
              </a:rPr>
              <a:t>Boss and Perry Aggression Questionnaire (1992)</a:t>
            </a:r>
          </a:p>
          <a:p>
            <a:pPr algn="just"/>
            <a:r>
              <a:rPr lang="en-US" sz="1600" b="1" dirty="0" smtClean="0">
                <a:latin typeface="Times New Roman" pitchFamily="18" charset="0"/>
                <a:cs typeface="Times New Roman" pitchFamily="18" charset="0"/>
              </a:rPr>
              <a:t>3.    Beck Depression Questionnaire </a:t>
            </a:r>
          </a:p>
          <a:p>
            <a:pPr algn="just"/>
            <a:r>
              <a:rPr lang="en-US" sz="1600" b="1" dirty="0" smtClean="0">
                <a:latin typeface="Times New Roman" pitchFamily="18" charset="0"/>
                <a:cs typeface="Times New Roman" pitchFamily="18" charset="0"/>
              </a:rPr>
              <a:t>4.    STAI state and trait anxiety</a:t>
            </a:r>
            <a:endParaRPr lang="en-US" sz="1600" b="1" dirty="0">
              <a:solidFill>
                <a:srgbClr val="FF0000"/>
              </a:solidFill>
              <a:latin typeface="Times New Roman" pitchFamily="18" charset="0"/>
              <a:cs typeface="Times New Roman" pitchFamily="18" charset="0"/>
            </a:endParaRPr>
          </a:p>
        </p:txBody>
      </p:sp>
      <p:sp>
        <p:nvSpPr>
          <p:cNvPr id="11" name="Oval 10"/>
          <p:cNvSpPr/>
          <p:nvPr/>
        </p:nvSpPr>
        <p:spPr>
          <a:xfrm>
            <a:off x="428596" y="4943492"/>
            <a:ext cx="18288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Times New Roman" pitchFamily="18" charset="0"/>
                <a:cs typeface="Times New Roman" pitchFamily="18" charset="0"/>
              </a:rPr>
              <a:t>instrument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prstGeom prst="roundRect">
            <a:avLst/>
          </a:prstGeom>
        </p:spPr>
        <p:style>
          <a:lnRef idx="2">
            <a:schemeClr val="accent1"/>
          </a:lnRef>
          <a:fillRef idx="1">
            <a:schemeClr val="lt1"/>
          </a:fillRef>
          <a:effectRef idx="0">
            <a:schemeClr val="accent1"/>
          </a:effectRef>
          <a:fontRef idx="minor">
            <a:schemeClr val="dk1"/>
          </a:fontRef>
        </p:style>
        <p:txBody>
          <a:bodyPr>
            <a:normAutofit/>
          </a:bodyPr>
          <a:lstStyle/>
          <a:p>
            <a:r>
              <a:rPr lang="en-US" sz="3200" dirty="0" smtClean="0">
                <a:latin typeface="Times New Roman" pitchFamily="18" charset="0"/>
                <a:cs typeface="Times New Roman" pitchFamily="18" charset="0"/>
              </a:rPr>
              <a:t>Findings of Research</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8261E28-5B59-4407-B870-28CB9F3B1627}" type="slidenum">
              <a:rPr lang="en-US" smtClean="0"/>
              <a:pPr/>
              <a:t>8</a:t>
            </a:fld>
            <a:endParaRPr lang="en-US"/>
          </a:p>
        </p:txBody>
      </p:sp>
      <p:graphicFrame>
        <p:nvGraphicFramePr>
          <p:cNvPr id="1026" name="Object 15"/>
          <p:cNvGraphicFramePr>
            <a:graphicFrameLocks/>
          </p:cNvGraphicFramePr>
          <p:nvPr/>
        </p:nvGraphicFramePr>
        <p:xfrm>
          <a:off x="1497013" y="2427288"/>
          <a:ext cx="6527800" cy="3705225"/>
        </p:xfrm>
        <a:graphic>
          <a:graphicData uri="http://schemas.openxmlformats.org/presentationml/2006/ole">
            <p:oleObj spid="_x0000_s1026" name="Worksheet" r:id="rId3" imgW="4381410" imgH="2486088" progId="Excel.Sheet.8">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09600" y="427038"/>
            <a:ext cx="8229600" cy="1143000"/>
          </a:xfrm>
          <a:prstGeom prst="round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smtClean="0">
                <a:ln>
                  <a:noFill/>
                </a:ln>
                <a:solidFill>
                  <a:schemeClr val="dk1"/>
                </a:solidFill>
                <a:effectLst/>
                <a:uLnTx/>
                <a:uFillTx/>
                <a:latin typeface="Times New Roman" pitchFamily="18" charset="0"/>
                <a:ea typeface="+mn-ea"/>
                <a:cs typeface="Times New Roman" pitchFamily="18" charset="0"/>
              </a:rPr>
              <a:t>Findings of Research</a:t>
            </a:r>
            <a:endParaRPr kumimoji="0" lang="en-US" sz="3200" b="0" i="0" u="none" strike="noStrike" kern="1200" cap="none" spc="0" normalizeH="0" baseline="0" noProof="0" dirty="0" smtClean="0">
              <a:ln>
                <a:noFill/>
              </a:ln>
              <a:solidFill>
                <a:schemeClr val="dk1"/>
              </a:solidFill>
              <a:effectLst/>
              <a:uLnTx/>
              <a:uFillTx/>
              <a:latin typeface="Times New Roman" pitchFamily="18" charset="0"/>
              <a:ea typeface="+mn-ea"/>
              <a:cs typeface="Times New Roman" pitchFamily="18" charset="0"/>
            </a:endParaRPr>
          </a:p>
        </p:txBody>
      </p:sp>
      <p:graphicFrame>
        <p:nvGraphicFramePr>
          <p:cNvPr id="2050" name="Object 15"/>
          <p:cNvGraphicFramePr>
            <a:graphicFrameLocks/>
          </p:cNvGraphicFramePr>
          <p:nvPr/>
        </p:nvGraphicFramePr>
        <p:xfrm>
          <a:off x="642910" y="2001838"/>
          <a:ext cx="7858180" cy="4114800"/>
        </p:xfrm>
        <a:graphic>
          <a:graphicData uri="http://schemas.openxmlformats.org/presentationml/2006/ole">
            <p:oleObj spid="_x0000_s2050" name="Worksheet" r:id="rId3" imgW="4381410" imgH="2533597" progId="Excel.Sheet.8">
              <p:embed/>
            </p:oleObj>
          </a:graphicData>
        </a:graphic>
      </p:graphicFrame>
      <p:sp>
        <p:nvSpPr>
          <p:cNvPr id="4" name="Slide Number Placeholder 3"/>
          <p:cNvSpPr>
            <a:spLocks noGrp="1"/>
          </p:cNvSpPr>
          <p:nvPr>
            <p:ph type="sldNum" sz="quarter" idx="12"/>
          </p:nvPr>
        </p:nvSpPr>
        <p:spPr/>
        <p:txBody>
          <a:bodyPr/>
          <a:lstStyle/>
          <a:p>
            <a:fld id="{B8261E28-5B59-4407-B870-28CB9F3B1627}"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549</TotalTime>
  <Words>955</Words>
  <Application>Microsoft Office PowerPoint</Application>
  <PresentationFormat>On-screen Show (4:3)</PresentationFormat>
  <Paragraphs>104</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Equity</vt:lpstr>
      <vt:lpstr>Worksheet</vt:lpstr>
      <vt:lpstr>On The Relationship of Doping whit Aggression, Anxiety, and Depression in Athletes Champions in Kermanshah </vt:lpstr>
      <vt:lpstr>Slide 2</vt:lpstr>
      <vt:lpstr>Slide 3</vt:lpstr>
      <vt:lpstr>Literature Research</vt:lpstr>
      <vt:lpstr>Slide 5</vt:lpstr>
      <vt:lpstr>The main question is whether the use of performance-enhancing drugs on aggression, anxiety and depression in athletes champion has a relationship or not?</vt:lpstr>
      <vt:lpstr>Slide 7</vt:lpstr>
      <vt:lpstr>Findings of Research</vt:lpstr>
      <vt:lpstr>Slide 9</vt:lpstr>
      <vt:lpstr>Slide 10</vt:lpstr>
      <vt:lpstr>Slide 11</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Olive</dc:creator>
  <cp:lastModifiedBy>hasan</cp:lastModifiedBy>
  <cp:revision>82</cp:revision>
  <dcterms:created xsi:type="dcterms:W3CDTF">2012-05-27T13:55:34Z</dcterms:created>
  <dcterms:modified xsi:type="dcterms:W3CDTF">2015-05-18T18:41:20Z</dcterms:modified>
</cp:coreProperties>
</file>