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8" r:id="rId3"/>
    <p:sldId id="259" r:id="rId4"/>
    <p:sldId id="260" r:id="rId5"/>
    <p:sldId id="261" r:id="rId6"/>
    <p:sldId id="262" r:id="rId7"/>
    <p:sldId id="263" r:id="rId8"/>
    <p:sldId id="264" r:id="rId9"/>
    <p:sldId id="265" r:id="rId10"/>
    <p:sldId id="267" r:id="rId11"/>
    <p:sldId id="268" r:id="rId12"/>
    <p:sldId id="278" r:id="rId13"/>
    <p:sldId id="269" r:id="rId14"/>
    <p:sldId id="270" r:id="rId15"/>
    <p:sldId id="271" r:id="rId16"/>
    <p:sldId id="272" r:id="rId17"/>
    <p:sldId id="273" r:id="rId18"/>
    <p:sldId id="274" r:id="rId19"/>
    <p:sldId id="275" r:id="rId20"/>
    <p:sldId id="276" r:id="rId21"/>
    <p:sldId id="277"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0044805-B5D2-4DBA-B791-D03A8F1F6859}" type="datetimeFigureOut">
              <a:rPr lang="en-US" smtClean="0"/>
              <a:t>18-May-15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FCB1D8D-04B0-4534-8321-7CE6A19DD71A}" type="slidenum">
              <a:rPr lang="en-US" smtClean="0"/>
              <a:t>‹#›</a:t>
            </a:fld>
            <a:endParaRPr lang="en-US"/>
          </a:p>
        </p:txBody>
      </p:sp>
    </p:spTree>
    <p:extLst>
      <p:ext uri="{BB962C8B-B14F-4D97-AF65-F5344CB8AC3E}">
        <p14:creationId xmlns:p14="http://schemas.microsoft.com/office/powerpoint/2010/main" val="24991678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18-May-15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18-May-15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18-May-15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04471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18-May-15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49467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pPr/>
              <a:t>18-May-15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4628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pPr/>
              <a:t>18-May-15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pPr/>
              <a:t>18-May-15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pPr/>
              <a:t>18-May-15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pPr/>
              <a:t>18-May-15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18-May-15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18-May-15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pPr/>
              <a:t>18-May-15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p14="http://schemas.microsoft.com/office/powerpoint/2010/main"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_ENREF_31"/><Relationship Id="rId2" Type="http://schemas.openxmlformats.org/officeDocument/2006/relationships/hyperlink" Target="#_ENREF_30"/><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_ENREF_6"/><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_ENREF_4"/><Relationship Id="rId2" Type="http://schemas.openxmlformats.org/officeDocument/2006/relationships/hyperlink" Target="#_ENREF_34"/><Relationship Id="rId1" Type="http://schemas.openxmlformats.org/officeDocument/2006/relationships/slideLayout" Target="../slideLayouts/slideLayout2.xml"/><Relationship Id="rId5" Type="http://schemas.openxmlformats.org/officeDocument/2006/relationships/hyperlink" Target="#_ENREF_7"/><Relationship Id="rId4" Type="http://schemas.openxmlformats.org/officeDocument/2006/relationships/hyperlink" Target="#_ENREF_35"/></Relationships>
</file>

<file path=ppt/slides/_rels/slide2.xml.rels><?xml version="1.0" encoding="UTF-8" standalone="yes"?>
<Relationships xmlns="http://schemas.openxmlformats.org/package/2006/relationships"><Relationship Id="rId3" Type="http://schemas.openxmlformats.org/officeDocument/2006/relationships/hyperlink" Target="#_ENREF_2"/><Relationship Id="rId2" Type="http://schemas.openxmlformats.org/officeDocument/2006/relationships/hyperlink" Target="#_ENREF_1"/><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_ENREF_36"/><Relationship Id="rId2" Type="http://schemas.openxmlformats.org/officeDocument/2006/relationships/hyperlink" Target="#_ENREF_35"/><Relationship Id="rId1" Type="http://schemas.openxmlformats.org/officeDocument/2006/relationships/slideLayout" Target="../slideLayouts/slideLayout2.xml"/><Relationship Id="rId5" Type="http://schemas.openxmlformats.org/officeDocument/2006/relationships/hyperlink" Target="#_ENREF_38"/><Relationship Id="rId4" Type="http://schemas.openxmlformats.org/officeDocument/2006/relationships/hyperlink" Target="#_ENREF_37"/></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_ENREF_7"/><Relationship Id="rId2" Type="http://schemas.openxmlformats.org/officeDocument/2006/relationships/hyperlink" Target="#_ENREF_3"/><Relationship Id="rId1" Type="http://schemas.openxmlformats.org/officeDocument/2006/relationships/slideLayout" Target="../slideLayouts/slideLayout2.xml"/><Relationship Id="rId4" Type="http://schemas.openxmlformats.org/officeDocument/2006/relationships/hyperlink" Target="#_ENREF_8"/></Relationships>
</file>

<file path=ppt/slides/_rels/slide4.xml.rels><?xml version="1.0" encoding="UTF-8" standalone="yes"?>
<Relationships xmlns="http://schemas.openxmlformats.org/package/2006/relationships"><Relationship Id="rId2" Type="http://schemas.openxmlformats.org/officeDocument/2006/relationships/hyperlink" Target="#_ENREF_17"/><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_ENREF_22"/><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_ENREF_23"/><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_ENREF_26"/><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1470025"/>
          </a:xfrm>
        </p:spPr>
        <p:txBody>
          <a:bodyPr>
            <a:normAutofit fontScale="90000"/>
          </a:bodyPr>
          <a:lstStyle/>
          <a:p>
            <a:pPr rtl="1"/>
            <a:r>
              <a:rPr lang="en-US" sz="3100" b="1" dirty="0" smtClean="0">
                <a:latin typeface="Times New Roman" panose="02020603050405020304" pitchFamily="18" charset="0"/>
                <a:cs typeface="Times New Roman" panose="02020603050405020304" pitchFamily="18" charset="0"/>
              </a:rPr>
              <a:t>Title:</a:t>
            </a:r>
            <a:br>
              <a:rPr lang="en-US" sz="3100" b="1" dirty="0" smtClean="0">
                <a:latin typeface="Times New Roman" panose="02020603050405020304" pitchFamily="18" charset="0"/>
                <a:cs typeface="Times New Roman" panose="02020603050405020304" pitchFamily="18" charset="0"/>
              </a:rPr>
            </a:br>
            <a:r>
              <a:rPr lang="en-US" sz="3100" b="1" dirty="0" smtClean="0">
                <a:latin typeface="Times New Roman" panose="02020603050405020304" pitchFamily="18" charset="0"/>
                <a:cs typeface="Times New Roman" panose="02020603050405020304" pitchFamily="18" charset="0"/>
              </a:rPr>
              <a:t>The </a:t>
            </a:r>
            <a:r>
              <a:rPr lang="en-US" sz="3100" b="1" dirty="0">
                <a:latin typeface="Times New Roman" panose="02020603050405020304" pitchFamily="18" charset="0"/>
                <a:cs typeface="Times New Roman" panose="02020603050405020304" pitchFamily="18" charset="0"/>
              </a:rPr>
              <a:t>relationship between self –efficacy, coping skill and substance use in adolescent: based on Structural equation modeling</a:t>
            </a:r>
            <a:r>
              <a:rPr lang="en-US" b="1" dirty="0"/>
              <a:t> </a:t>
            </a:r>
            <a:r>
              <a:rPr lang="en-US" dirty="0"/>
              <a:t/>
            </a:r>
            <a:br>
              <a:rPr lang="en-US" dirty="0"/>
            </a:br>
            <a:r>
              <a:rPr lang="en-US" b="1" dirty="0" smtClean="0">
                <a:latin typeface="Bookman Old Style" pitchFamily="18" charset="0"/>
              </a:rPr>
              <a:t> </a:t>
            </a:r>
            <a:endParaRPr lang="en-US" b="1" dirty="0">
              <a:latin typeface="Bookman Old Style" pitchFamily="18" charset="0"/>
            </a:endParaRPr>
          </a:p>
        </p:txBody>
      </p:sp>
      <p:sp>
        <p:nvSpPr>
          <p:cNvPr id="3" name="Subtitle 2"/>
          <p:cNvSpPr>
            <a:spLocks noGrp="1"/>
          </p:cNvSpPr>
          <p:nvPr>
            <p:ph type="subTitle" idx="1"/>
          </p:nvPr>
        </p:nvSpPr>
        <p:spPr>
          <a:xfrm>
            <a:off x="1259632" y="4653136"/>
            <a:ext cx="6400800" cy="1152128"/>
          </a:xfrm>
        </p:spPr>
        <p:txBody>
          <a:bodyPr>
            <a:normAutofit fontScale="92500" lnSpcReduction="20000"/>
          </a:bodyPr>
          <a:lstStyle/>
          <a:p>
            <a:r>
              <a:rPr lang="en-US" dirty="0" smtClean="0">
                <a:solidFill>
                  <a:schemeClr val="accent4">
                    <a:lumMod val="75000"/>
                  </a:schemeClr>
                </a:solidFill>
              </a:rPr>
              <a:t>By: </a:t>
            </a:r>
            <a:r>
              <a:rPr lang="en-US" sz="2800" dirty="0" err="1">
                <a:latin typeface="Times New Roman" panose="02020603050405020304" pitchFamily="18" charset="0"/>
                <a:cs typeface="Times New Roman" panose="02020603050405020304" pitchFamily="18" charset="0"/>
              </a:rPr>
              <a:t>Zohre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Fathian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Dastgerdi</a:t>
            </a:r>
            <a:r>
              <a:rPr lang="en-US" sz="2800" baseline="30000" dirty="0" err="1">
                <a:latin typeface="Times New Roman" panose="02020603050405020304" pitchFamily="18" charset="0"/>
                <a:cs typeface="Times New Roman" panose="02020603050405020304" pitchFamily="18" charset="0"/>
              </a:rPr>
              <a:t>a</a:t>
            </a:r>
            <a:r>
              <a:rPr lang="en-US" sz="2800" dirty="0">
                <a:latin typeface="Times New Roman" panose="02020603050405020304" pitchFamily="18" charset="0"/>
                <a:cs typeface="Times New Roman" panose="02020603050405020304" pitchFamily="18" charset="0"/>
              </a:rPr>
              <a:t>, Ahmad Ali </a:t>
            </a:r>
            <a:r>
              <a:rPr lang="en-US" sz="2800" dirty="0" err="1">
                <a:latin typeface="Times New Roman" panose="02020603050405020304" pitchFamily="18" charset="0"/>
                <a:cs typeface="Times New Roman" panose="02020603050405020304" pitchFamily="18" charset="0"/>
              </a:rPr>
              <a:t>Eslami</a:t>
            </a:r>
            <a:r>
              <a:rPr lang="en-US" sz="2800" baseline="30000" dirty="0">
                <a:latin typeface="Times New Roman" panose="02020603050405020304" pitchFamily="18" charset="0"/>
                <a:cs typeface="Times New Roman" panose="02020603050405020304" pitchFamily="18" charset="0"/>
              </a:rPr>
              <a:t> a *</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Fazlollah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Ghofranipour</a:t>
            </a:r>
            <a:r>
              <a:rPr lang="en-US" sz="2800" baseline="30000" dirty="0" err="1">
                <a:latin typeface="Times New Roman" panose="02020603050405020304" pitchFamily="18" charset="0"/>
                <a:cs typeface="Times New Roman" panose="02020603050405020304" pitchFamily="18" charset="0"/>
              </a:rPr>
              <a:t>b</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Firoozeh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Mostafavi</a:t>
            </a:r>
            <a:r>
              <a:rPr lang="en-US" sz="2800" baseline="30000" dirty="0" err="1">
                <a:latin typeface="Times New Roman" panose="02020603050405020304" pitchFamily="18" charset="0"/>
                <a:cs typeface="Times New Roman" panose="02020603050405020304" pitchFamily="18" charset="0"/>
              </a:rPr>
              <a:t>a</a:t>
            </a:r>
            <a:r>
              <a:rPr lang="en-US" sz="2800" dirty="0" err="1">
                <a:latin typeface="Times New Roman" panose="02020603050405020304" pitchFamily="18" charset="0"/>
                <a:cs typeface="Times New Roman" panose="02020603050405020304" pitchFamily="18" charset="0"/>
              </a:rPr>
              <a:t>,Ali</a:t>
            </a:r>
            <a:r>
              <a:rPr lang="en-US" sz="2800" dirty="0">
                <a:latin typeface="Times New Roman" panose="02020603050405020304" pitchFamily="18" charset="0"/>
                <a:cs typeface="Times New Roman" panose="02020603050405020304" pitchFamily="18" charset="0"/>
              </a:rPr>
              <a:t> Akbar </a:t>
            </a:r>
            <a:r>
              <a:rPr lang="en-US" sz="2800" dirty="0" err="1">
                <a:latin typeface="Times New Roman" panose="02020603050405020304" pitchFamily="18" charset="0"/>
                <a:cs typeface="Times New Roman" panose="02020603050405020304" pitchFamily="18" charset="0"/>
              </a:rPr>
              <a:t>Ebrahimi</a:t>
            </a:r>
            <a:r>
              <a:rPr lang="en-US" sz="2800" baseline="30000" dirty="0" err="1">
                <a:latin typeface="Times New Roman" panose="02020603050405020304" pitchFamily="18" charset="0"/>
                <a:cs typeface="Times New Roman" panose="02020603050405020304" pitchFamily="18" charset="0"/>
              </a:rPr>
              <a:t>c</a:t>
            </a:r>
            <a:endParaRPr lang="en-US" sz="2800" dirty="0">
              <a:solidFill>
                <a:schemeClr val="accent4">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196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92757855"/>
              </p:ext>
            </p:extLst>
          </p:nvPr>
        </p:nvGraphicFramePr>
        <p:xfrm>
          <a:off x="609598" y="2819402"/>
          <a:ext cx="6419852" cy="2971799"/>
        </p:xfrm>
        <a:graphic>
          <a:graphicData uri="http://schemas.openxmlformats.org/drawingml/2006/table">
            <a:tbl>
              <a:tblPr firstRow="1" firstCol="1" bandRow="1">
                <a:tableStyleId>{5C22544A-7EE6-4342-B048-85BDC9FD1C3A}</a:tableStyleId>
              </a:tblPr>
              <a:tblGrid>
                <a:gridCol w="2139950"/>
                <a:gridCol w="580607"/>
                <a:gridCol w="748983"/>
                <a:gridCol w="748983"/>
                <a:gridCol w="509275"/>
                <a:gridCol w="509275"/>
                <a:gridCol w="550747"/>
                <a:gridCol w="632032"/>
              </a:tblGrid>
              <a:tr h="640715">
                <a:tc>
                  <a:txBody>
                    <a:bodyPr/>
                    <a:lstStyle/>
                    <a:p>
                      <a:pPr marL="0" marR="0" algn="ctr">
                        <a:lnSpc>
                          <a:spcPct val="107000"/>
                        </a:lnSpc>
                        <a:spcBef>
                          <a:spcPts val="0"/>
                        </a:spcBef>
                        <a:spcAft>
                          <a:spcPts val="800"/>
                        </a:spcAft>
                      </a:pPr>
                      <a:r>
                        <a:rPr lang="ar-SA"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CMIN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DF</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CMIN/df</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TLI</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CFI</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PNFI</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RMSEA</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r>
              <a:tr h="582771">
                <a:tc>
                  <a:txBody>
                    <a:bodyPr/>
                    <a:lstStyle/>
                    <a:p>
                      <a:pPr marL="0" marR="0" algn="just">
                        <a:lnSpc>
                          <a:spcPct val="107000"/>
                        </a:lnSpc>
                        <a:spcBef>
                          <a:spcPts val="0"/>
                        </a:spcBef>
                        <a:spcAft>
                          <a:spcPts val="800"/>
                        </a:spcAft>
                      </a:pPr>
                      <a:r>
                        <a:rPr lang="en-US" sz="1400" b="1">
                          <a:effectLst/>
                        </a:rPr>
                        <a:t>Refusal self-efficacy</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3.2</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1</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3.2</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.98</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.16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.08</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r>
              <a:tr h="582771">
                <a:tc>
                  <a:txBody>
                    <a:bodyPr/>
                    <a:lstStyle/>
                    <a:p>
                      <a:pPr marL="0" marR="0" algn="just">
                        <a:lnSpc>
                          <a:spcPct val="107000"/>
                        </a:lnSpc>
                        <a:spcBef>
                          <a:spcPts val="0"/>
                        </a:spcBef>
                        <a:spcAft>
                          <a:spcPts val="800"/>
                        </a:spcAft>
                      </a:pPr>
                      <a:r>
                        <a:rPr lang="en-US" sz="1400" b="1" dirty="0">
                          <a:effectLst/>
                        </a:rPr>
                        <a:t>Communication skill</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3.01</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2</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1.5</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.2</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a:t>
                      </a:r>
                      <a:r>
                        <a:rPr lang="en-US" sz="1400" b="1" dirty="0" smtClean="0">
                          <a:effectLst/>
                        </a:rPr>
                        <a:t>07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r>
              <a:tr h="582771">
                <a:tc>
                  <a:txBody>
                    <a:bodyPr/>
                    <a:lstStyle/>
                    <a:p>
                      <a:pPr marL="0" marR="0" algn="just">
                        <a:lnSpc>
                          <a:spcPct val="107000"/>
                        </a:lnSpc>
                        <a:spcBef>
                          <a:spcPts val="0"/>
                        </a:spcBef>
                        <a:spcAft>
                          <a:spcPts val="800"/>
                        </a:spcAft>
                      </a:pPr>
                      <a:r>
                        <a:rPr lang="en-US" sz="1400" b="1">
                          <a:effectLst/>
                        </a:rPr>
                        <a:t>Assertiveness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2.3</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1</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2.3</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.95</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.16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.07</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r>
              <a:tr h="582771">
                <a:tc>
                  <a:txBody>
                    <a:bodyPr/>
                    <a:lstStyle/>
                    <a:p>
                      <a:pPr marL="0" marR="0" algn="just">
                        <a:lnSpc>
                          <a:spcPct val="107000"/>
                        </a:lnSpc>
                        <a:spcBef>
                          <a:spcPts val="0"/>
                        </a:spcBef>
                        <a:spcAft>
                          <a:spcPts val="800"/>
                        </a:spcAft>
                      </a:pPr>
                      <a:r>
                        <a:rPr lang="en-US" sz="1400" b="1">
                          <a:effectLst/>
                        </a:rPr>
                        <a:t>Decision-making skill</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3.1</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1</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smtClean="0">
                          <a:effectLst/>
                        </a:rPr>
                        <a:t>3.1</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.94</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a:effectLst/>
                        </a:rPr>
                        <a:t>.99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.16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c>
                  <a:txBody>
                    <a:bodyPr/>
                    <a:lstStyle/>
                    <a:p>
                      <a:pPr marL="0" marR="0" algn="ctr">
                        <a:lnSpc>
                          <a:spcPct val="107000"/>
                        </a:lnSpc>
                        <a:spcBef>
                          <a:spcPts val="0"/>
                        </a:spcBef>
                        <a:spcAft>
                          <a:spcPts val="800"/>
                        </a:spcAft>
                      </a:pPr>
                      <a:r>
                        <a:rPr lang="en-US" sz="1400" b="1" dirty="0">
                          <a:effectLst/>
                        </a:rPr>
                        <a:t>.07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73025" marB="0" anchor="ctr"/>
                </a:tc>
              </a:tr>
            </a:tbl>
          </a:graphicData>
        </a:graphic>
      </p:graphicFrame>
      <p:sp>
        <p:nvSpPr>
          <p:cNvPr id="5" name="Rectangle 2"/>
          <p:cNvSpPr>
            <a:spLocks noChangeArrowheads="1"/>
          </p:cNvSpPr>
          <p:nvPr/>
        </p:nvSpPr>
        <p:spPr bwMode="auto">
          <a:xfrm>
            <a:off x="381000" y="1992868"/>
            <a:ext cx="80772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latent variables from the first order confirmatory model had acceptable indices (table1) and were significantly inter-correlated.</a:t>
            </a:r>
            <a:endParaRPr kumimoji="0" lang="en-US" altLang="en-US" sz="1400" b="1" i="0" u="none" strike="noStrike" cap="none" normalizeH="0" baseline="0" dirty="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Table1. First order confirmatory models</a:t>
            </a:r>
            <a:endParaRPr kumimoji="0" lang="en-US" altLang="en-US" sz="1400" b="1" i="0" u="none" strike="noStrike" cap="none" normalizeH="0" baseline="0" dirty="0" smtClean="0">
              <a:ln>
                <a:noFill/>
              </a:ln>
              <a:solidFill>
                <a:schemeClr val="tx1"/>
              </a:solidFill>
              <a:effectLst/>
              <a:latin typeface="Arial" panose="020B0604020202020204" pitchFamily="34" charset="0"/>
            </a:endParaRPr>
          </a:p>
        </p:txBody>
      </p:sp>
      <p:cxnSp>
        <p:nvCxnSpPr>
          <p:cNvPr id="6" name="Straight Connector 5"/>
          <p:cNvCxnSpPr/>
          <p:nvPr/>
        </p:nvCxnSpPr>
        <p:spPr>
          <a:xfrm>
            <a:off x="3032125" y="8916988"/>
            <a:ext cx="4921250" cy="0"/>
          </a:xfrm>
          <a:prstGeom prst="line">
            <a:avLst/>
          </a:prstGeom>
        </p:spPr>
        <p:style>
          <a:lnRef idx="2">
            <a:schemeClr val="dk1"/>
          </a:lnRef>
          <a:fillRef idx="0">
            <a:schemeClr val="dk1"/>
          </a:fillRef>
          <a:effectRef idx="1">
            <a:schemeClr val="dk1"/>
          </a:effectRef>
          <a:fontRef idx="minor">
            <a:schemeClr val="tx1"/>
          </a:fontRef>
        </p:style>
      </p:cxnSp>
      <p:sp>
        <p:nvSpPr>
          <p:cNvPr id="7" name="Rectangle 3"/>
          <p:cNvSpPr>
            <a:spLocks noChangeArrowheads="1"/>
          </p:cNvSpPr>
          <p:nvPr/>
        </p:nvSpPr>
        <p:spPr bwMode="auto">
          <a:xfrm>
            <a:off x="699466" y="5867400"/>
            <a:ext cx="72539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Chi-square values are significant (p &lt; 0.05). S-B </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χ2=</a:t>
            </a:r>
            <a:r>
              <a:rPr kumimoji="0" lang="en-US" altLang="en-US" sz="1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Satorra</a:t>
            </a:r>
            <a:r>
              <a:rPr kumimoji="0" lang="en-US" altLang="en-US" sz="1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sz="1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Bentler</a:t>
            </a:r>
            <a:r>
              <a:rPr kumimoji="0" lang="en-US" alt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Chi-square; NFI = Normed Fit Index; CFI =Comparative Fit Index;</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TLI= Tucker Lewis index ; RMSEA =root mean square error of approximation.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3632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2133600" y="1479740"/>
            <a:ext cx="5410200" cy="4997260"/>
          </a:xfrm>
          <a:prstGeom prst="rect">
            <a:avLst/>
          </a:prstGeom>
        </p:spPr>
      </p:pic>
      <p:sp>
        <p:nvSpPr>
          <p:cNvPr id="3" name="Rectangle 2"/>
          <p:cNvSpPr/>
          <p:nvPr/>
        </p:nvSpPr>
        <p:spPr>
          <a:xfrm>
            <a:off x="647700" y="6134470"/>
            <a:ext cx="8382000" cy="685059"/>
          </a:xfrm>
          <a:prstGeom prst="rect">
            <a:avLst/>
          </a:prstGeom>
        </p:spPr>
        <p:txBody>
          <a:bodyPr wrap="square">
            <a:spAutoFit/>
          </a:bodyPr>
          <a:lstStyle/>
          <a:p>
            <a:pPr algn="just">
              <a:lnSpc>
                <a:spcPct val="107000"/>
              </a:lnSpc>
              <a:spcAft>
                <a:spcPts val="800"/>
              </a:spcAft>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Fig. 2. First order Measurement model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F1=decision-making </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skill, F2= assertiveness skill, F3=communication skill, F4=refusal self-efficacy</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7014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0"/>
            <a:ext cx="8839200" cy="2554545"/>
          </a:xfrm>
          <a:prstGeom prst="rect">
            <a:avLst/>
          </a:prstGeom>
          <a:noFill/>
        </p:spPr>
        <p:txBody>
          <a:bodyPr wrap="square" rtlCol="0">
            <a:spAutoFit/>
          </a:bodyPr>
          <a:lstStyle/>
          <a:p>
            <a:r>
              <a:rPr lang="en-US" sz="2000" b="1" dirty="0"/>
              <a:t>Reliability analyses showed acceptable internal consistency and stability for all subscales</a:t>
            </a:r>
            <a:r>
              <a:rPr lang="en-US" sz="2000" b="1" dirty="0" smtClean="0"/>
              <a:t>.</a:t>
            </a:r>
          </a:p>
          <a:p>
            <a:r>
              <a:rPr lang="en-US" sz="2000" b="1" dirty="0" smtClean="0"/>
              <a:t> </a:t>
            </a:r>
            <a:r>
              <a:rPr lang="en-US" sz="2000" b="1" dirty="0"/>
              <a:t>The Cronbach’s alpha value was 0.86 for the total scale and ranged from 0.68 to 0.89 for the four subscales. The corrected item total correlation coefficients ranged from 0.40 to 0.74</a:t>
            </a:r>
            <a:r>
              <a:rPr lang="en-US" sz="2000" b="1" dirty="0" smtClean="0"/>
              <a:t>.</a:t>
            </a:r>
          </a:p>
          <a:p>
            <a:r>
              <a:rPr lang="en-US" sz="2000" b="1" dirty="0" smtClean="0"/>
              <a:t> </a:t>
            </a:r>
            <a:r>
              <a:rPr lang="en-US" sz="2000" b="1" dirty="0"/>
              <a:t>Reliability with split-half method also indicated an acceptable internal consistency for coping self-efficacy scale in this study (Spearman-Brown =0.64)</a:t>
            </a:r>
          </a:p>
          <a:p>
            <a:endParaRPr lang="en-US" sz="2000" b="1" dirty="0"/>
          </a:p>
        </p:txBody>
      </p:sp>
    </p:spTree>
    <p:extLst>
      <p:ext uri="{BB962C8B-B14F-4D97-AF65-F5344CB8AC3E}">
        <p14:creationId xmlns:p14="http://schemas.microsoft.com/office/powerpoint/2010/main" val="3046195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828800"/>
            <a:ext cx="8229600" cy="2308324"/>
          </a:xfrm>
          <a:prstGeom prst="rect">
            <a:avLst/>
          </a:prstGeom>
          <a:noFill/>
        </p:spPr>
        <p:txBody>
          <a:bodyPr wrap="square" rtlCol="0">
            <a:spAutoFit/>
          </a:bodyPr>
          <a:lstStyle/>
          <a:p>
            <a:r>
              <a:rPr lang="en-US" b="1" dirty="0"/>
              <a:t>SEM </a:t>
            </a:r>
            <a:r>
              <a:rPr lang="en-US" b="1" dirty="0" smtClean="0"/>
              <a:t>analyses</a:t>
            </a:r>
          </a:p>
          <a:p>
            <a:endParaRPr lang="en-US" b="1" dirty="0"/>
          </a:p>
          <a:p>
            <a:endParaRPr lang="en-US" b="1" dirty="0"/>
          </a:p>
          <a:p>
            <a:r>
              <a:rPr lang="en-US" b="1" dirty="0"/>
              <a:t>The second order confirmatory model(Fig 2) had ten endogenous observed variables concerning subscales, each with its error component and two latent variables relating to coping, and refusal Self-efficacy constructs that linked in a further observed endogenous variable. </a:t>
            </a:r>
          </a:p>
          <a:p>
            <a:endParaRPr lang="en-US" b="1" dirty="0"/>
          </a:p>
        </p:txBody>
      </p:sp>
    </p:spTree>
    <p:extLst>
      <p:ext uri="{BB962C8B-B14F-4D97-AF65-F5344CB8AC3E}">
        <p14:creationId xmlns:p14="http://schemas.microsoft.com/office/powerpoint/2010/main" val="4036427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0"/>
            <a:ext cx="8610600" cy="1200329"/>
          </a:xfrm>
          <a:prstGeom prst="rect">
            <a:avLst/>
          </a:prstGeom>
          <a:noFill/>
        </p:spPr>
        <p:txBody>
          <a:bodyPr wrap="square" rtlCol="0">
            <a:spAutoFit/>
          </a:bodyPr>
          <a:lstStyle/>
          <a:p>
            <a:r>
              <a:rPr lang="en-US" dirty="0"/>
              <a:t>Fig. 2</a:t>
            </a:r>
            <a:r>
              <a:rPr lang="ar-SA" dirty="0"/>
              <a:t>:</a:t>
            </a:r>
            <a:r>
              <a:rPr lang="en-US" dirty="0"/>
              <a:t> Direct and indirect paths standard coefficients for the effect of self-efficacy on substance use mediated by coping skill.</a:t>
            </a:r>
          </a:p>
          <a:p>
            <a:r>
              <a:rPr lang="en-US" dirty="0"/>
              <a:t> CMIN=146.02,DF=31,P&lt;.001,CMIN/DF=4.7,NFI=.95,TLI=.94,CFI.96, PNFI=.65, RMSEA=.07 (90% CI: 06-.080)</a:t>
            </a:r>
          </a:p>
        </p:txBody>
      </p:sp>
      <p:pic>
        <p:nvPicPr>
          <p:cNvPr id="5" name="Picture 4" descr="C:\Users\asadi\Desktop\kar2.jpg"/>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1"/>
            <a:ext cx="5943600" cy="3276600"/>
          </a:xfrm>
          <a:prstGeom prst="rect">
            <a:avLst/>
          </a:prstGeom>
          <a:noFill/>
          <a:ln>
            <a:noFill/>
          </a:ln>
        </p:spPr>
      </p:pic>
    </p:spTree>
    <p:extLst>
      <p:ext uri="{BB962C8B-B14F-4D97-AF65-F5344CB8AC3E}">
        <p14:creationId xmlns:p14="http://schemas.microsoft.com/office/powerpoint/2010/main" val="268153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981200"/>
            <a:ext cx="8077200" cy="3970318"/>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A path analysis tested the research hypotheses, and results supported the hypotheses. </a:t>
            </a:r>
            <a:endParaRPr lang="en-US" b="1" dirty="0" smtClean="0">
              <a:latin typeface="Times New Roman" panose="02020603050405020304" pitchFamily="18" charset="0"/>
              <a:cs typeface="Times New Roman" panose="02020603050405020304" pitchFamily="18" charset="0"/>
            </a:endParaRPr>
          </a:p>
          <a:p>
            <a:pPr algn="just"/>
            <a:endParaRPr lang="en-US" b="1"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self-efficacy has a positive direct correlation with coping skill(r=.43) and negative correlation with substance use(r=-.29). The coping skill was mediated on the relationship between self-efficacy and substance use</a:t>
            </a:r>
            <a:r>
              <a:rPr lang="en-US" b="1" dirty="0" smtClean="0">
                <a:latin typeface="Times New Roman" panose="02020603050405020304" pitchFamily="18" charset="0"/>
                <a:cs typeface="Times New Roman" panose="02020603050405020304" pitchFamily="18" charset="0"/>
              </a:rPr>
              <a:t>.</a:t>
            </a:r>
          </a:p>
          <a:p>
            <a:pPr algn="just"/>
            <a:r>
              <a:rPr lang="en-US" b="1" dirty="0" smtClean="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Total causal  direct and indirect effect of independent variables on substance use was 98%, of which 77% of the direct effects is related to coping skills and refusal self-efficacy and 21% is of indirect effect of self -efficacy on substance use that was mediated by the coping skill. Refusal self –efficacy had stronger effect on coping (r=.49) in comparison with substance use (r=.29). Therefore, the indirect path from self -efficacy to coping skill and substance use was more acceptable path and could significantly predict the substance use behavior (p&lt;001). </a:t>
            </a:r>
          </a:p>
        </p:txBody>
      </p:sp>
    </p:spTree>
    <p:extLst>
      <p:ext uri="{BB962C8B-B14F-4D97-AF65-F5344CB8AC3E}">
        <p14:creationId xmlns:p14="http://schemas.microsoft.com/office/powerpoint/2010/main" val="232626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057400"/>
            <a:ext cx="8534400" cy="2862322"/>
          </a:xfrm>
          <a:prstGeom prst="rect">
            <a:avLst/>
          </a:prstGeom>
          <a:noFill/>
        </p:spPr>
        <p:txBody>
          <a:bodyPr wrap="square" rtlCol="0">
            <a:spAutoFit/>
          </a:bodyPr>
          <a:lstStyle/>
          <a:p>
            <a:pPr algn="just"/>
            <a:r>
              <a:rPr lang="en-US" b="1" dirty="0" smtClean="0">
                <a:latin typeface="Times New Roman" panose="02020603050405020304" pitchFamily="18" charset="0"/>
                <a:cs typeface="Times New Roman" panose="02020603050405020304" pitchFamily="18" charset="0"/>
              </a:rPr>
              <a:t>Discussion:</a:t>
            </a:r>
          </a:p>
          <a:p>
            <a:pPr algn="just"/>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findings in the present study are consistent with those of many other research studies. </a:t>
            </a:r>
            <a:r>
              <a:rPr lang="en-US" b="1" dirty="0" err="1">
                <a:latin typeface="Times New Roman" panose="02020603050405020304" pitchFamily="18" charset="0"/>
                <a:cs typeface="Times New Roman" panose="02020603050405020304" pitchFamily="18" charset="0"/>
              </a:rPr>
              <a:t>Annis</a:t>
            </a:r>
            <a:r>
              <a:rPr lang="en-US" b="1" dirty="0">
                <a:latin typeface="Times New Roman" panose="02020603050405020304" pitchFamily="18" charset="0"/>
                <a:cs typeface="Times New Roman" panose="02020603050405020304" pitchFamily="18" charset="0"/>
              </a:rPr>
              <a:t> &amp; Davis confirmed that low coping self-efficacy was strongly associated with an absence of perceived internal control over alcohol use. This relationship between lack of perceived control over the use and a lack of confidence in being able to cope may have important implications for addiction treatment. Some cognitive behavioral treatment programs have described the development of intervention strategies designed to increase a client’s perceived control over substance use while fostering enhanced coping self-efficacy (</a:t>
            </a:r>
            <a:r>
              <a:rPr lang="en-US" b="1" dirty="0">
                <a:latin typeface="Times New Roman" panose="02020603050405020304" pitchFamily="18" charset="0"/>
                <a:cs typeface="Times New Roman" panose="02020603050405020304" pitchFamily="18" charset="0"/>
                <a:hlinkClick r:id="rId2" action="ppaction://hlinkfile" tooltip="M, 1996 #114"/>
              </a:rPr>
              <a:t>30</a:t>
            </a:r>
            <a:r>
              <a:rPr lang="en-US"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hlinkClick r:id="rId3" action="ppaction://hlinkfile" tooltip="Lynn, 1986 #64"/>
              </a:rPr>
              <a:t>31</a:t>
            </a:r>
            <a:r>
              <a:rPr lang="en-US" b="1" dirty="0" smtClean="0">
                <a:latin typeface="Times New Roman" panose="02020603050405020304" pitchFamily="18" charset="0"/>
                <a:cs typeface="Times New Roman" panose="02020603050405020304" pitchFamily="18" charset="0"/>
              </a:rPr>
              <a:t>).</a:t>
            </a: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1721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752600"/>
            <a:ext cx="8610600" cy="3785652"/>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In explaining the results on the relationship between self-efficacy and coping skill in regulating human behavior, Bandura (1997) believes that self-efficacy expectations are one of the foremost factors (</a:t>
            </a:r>
            <a:r>
              <a:rPr lang="en-US" sz="2000" b="1" dirty="0">
                <a:latin typeface="Times New Roman" panose="02020603050405020304" pitchFamily="18" charset="0"/>
                <a:cs typeface="Times New Roman" panose="02020603050405020304" pitchFamily="18" charset="0"/>
                <a:hlinkClick r:id="rId2" action="ppaction://hlinkfile" tooltip="Bandura, 1997 #90"/>
              </a:rPr>
              <a:t>6</a:t>
            </a:r>
            <a:r>
              <a:rPr lang="en-US" sz="2000" b="1" dirty="0">
                <a:latin typeface="Times New Roman" panose="02020603050405020304" pitchFamily="18" charset="0"/>
                <a:cs typeface="Times New Roman" panose="02020603050405020304" pitchFamily="18" charset="0"/>
              </a:rPr>
              <a:t>). </a:t>
            </a:r>
            <a:endParaRPr lang="en-US" sz="2000" b="1" dirty="0" smtClean="0">
              <a:latin typeface="Times New Roman" panose="02020603050405020304" pitchFamily="18" charset="0"/>
              <a:cs typeface="Times New Roman" panose="02020603050405020304" pitchFamily="18" charset="0"/>
            </a:endParaRPr>
          </a:p>
          <a:p>
            <a:pPr algn="just"/>
            <a:endParaRPr lang="en-US" sz="2000" b="1" dirty="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Individuals with a low self-efficacy avoid doing tasks perceived to be higher than their ability, which causes failure in problem solving that in turn, reduces self-efficacy, leading to a vicious circle. </a:t>
            </a:r>
            <a:endParaRPr lang="en-US" sz="2000" b="1"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Bandura </a:t>
            </a:r>
            <a:r>
              <a:rPr lang="en-US" sz="2000" b="1" dirty="0">
                <a:latin typeface="Times New Roman" panose="02020603050405020304" pitchFamily="18" charset="0"/>
                <a:cs typeface="Times New Roman" panose="02020603050405020304" pitchFamily="18" charset="0"/>
              </a:rPr>
              <a:t>(1997) also struggles that such individuals have easy feasible goals, but poor commitment to their goals. Thus this may account for the lower commitment for act of health behaviors in individuals with low self-efficacy(</a:t>
            </a:r>
            <a:r>
              <a:rPr lang="en-US" sz="2000" b="1" dirty="0">
                <a:latin typeface="Times New Roman" panose="02020603050405020304" pitchFamily="18" charset="0"/>
                <a:cs typeface="Times New Roman" panose="02020603050405020304" pitchFamily="18" charset="0"/>
                <a:hlinkClick r:id="rId2" action="ppaction://hlinkfile" tooltip="Bandura, 1997 #90"/>
              </a:rPr>
              <a:t>6</a:t>
            </a:r>
            <a:r>
              <a:rPr lang="en-US" sz="2000" b="1" dirty="0">
                <a:latin typeface="Times New Roman" panose="02020603050405020304" pitchFamily="18" charset="0"/>
                <a:cs typeface="Times New Roman" panose="02020603050405020304" pitchFamily="18" charset="0"/>
              </a:rPr>
              <a:t>).</a:t>
            </a:r>
          </a:p>
          <a:p>
            <a:pPr algn="just"/>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187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828800"/>
            <a:ext cx="8534400" cy="3477875"/>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Perceived self-efficacy may not only have a direct influence on the choice of activities and conditions, but also through final success expectations that it can influence coping efforts at the outset</a:t>
            </a:r>
            <a:r>
              <a:rPr lang="en-US" sz="2000" b="1" dirty="0" smtClean="0">
                <a:latin typeface="Times New Roman" panose="02020603050405020304" pitchFamily="18" charset="0"/>
                <a:cs typeface="Times New Roman" panose="02020603050405020304" pitchFamily="18" charset="0"/>
              </a:rPr>
              <a:t>.</a:t>
            </a:r>
          </a:p>
          <a:p>
            <a:pPr algn="just"/>
            <a:endParaRPr lang="en-US" sz="2000" b="1" dirty="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Bandura (1997) believes that self-efficacy perceptions regulate emotional states in numerous ways: Individuals who believe they can control threats have low problems when facing one and those with low self-efficacy are more likely to overstate threats. Individuals with high self-efficacy reduce their stress and anxiety through actions that reduce the threat of environment and those with higher coping abilities can control damaging thoughts. </a:t>
            </a:r>
          </a:p>
          <a:p>
            <a:pPr algn="just"/>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1574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7200" y="1905000"/>
            <a:ext cx="8229600" cy="3300904"/>
          </a:xfrm>
          <a:prstGeom prst="rect">
            <a:avLst/>
          </a:prstGeom>
          <a:noFill/>
        </p:spPr>
        <p:txBody>
          <a:bodyPr wrap="square" rtlCol="0">
            <a:spAutoFit/>
          </a:bodyPr>
          <a:lstStyle/>
          <a:p>
            <a:pPr lvl="0" algn="justLow" eaLnBrk="0" fontAlgn="base" hangingPunct="0">
              <a:spcBef>
                <a:spcPct val="0"/>
              </a:spcBef>
              <a:spcAft>
                <a:spcPct val="0"/>
              </a:spcAft>
            </a:pP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Self-efficacy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has a fundamental role in defining behavior and functioning as it influences the perception of the stressfulness level of a situation and hence the experiences of emotions, coping challenges, psychological well-being and functioning in an individual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2" tooltip="Karademas, 2004 #117"/>
              </a:rPr>
              <a:t>34</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)Self efficacy represents a personal resource factor that may facilitate effective coping. </a:t>
            </a:r>
            <a:endPar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en-US" altLang="en-US" sz="1050" b="1" dirty="0">
              <a:latin typeface="Times New Roman" panose="02020603050405020304" pitchFamily="18" charset="0"/>
              <a:cs typeface="Times New Roman" panose="02020603050405020304" pitchFamily="18" charset="0"/>
            </a:endParaRPr>
          </a:p>
          <a:p>
            <a:pPr lvl="0" algn="justLow" eaLnBrk="0" fontAlgn="base" hangingPunct="0">
              <a:spcBef>
                <a:spcPct val="0"/>
              </a:spcBef>
              <a:spcAft>
                <a:spcPct val="0"/>
              </a:spcAft>
            </a:pP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Self-efficacy makes a modification in how people feel, think, and act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3" tooltip="Bandura, 1977 #12"/>
              </a:rPr>
              <a:t>4</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4" tooltip="Caraballo, 2004 #22"/>
              </a:rPr>
              <a:t>35</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 order to understand the effective mechanisms that allow self-efficacious persons to cope better than others, one has to accept that self-efficacy is a competence-based, optimistic and prospective construct. Coping is viewed as the mediator between personal resources and outcomes such as affect, well-being, and quality of life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5" tooltip="Knoll, 2005 #111"/>
              </a:rPr>
              <a:t>7</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800"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755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905000"/>
            <a:ext cx="8305800" cy="2862322"/>
          </a:xfrm>
          <a:prstGeom prst="rect">
            <a:avLst/>
          </a:prstGeom>
          <a:noFill/>
        </p:spPr>
        <p:txBody>
          <a:bodyPr wrap="square" rtlCol="0">
            <a:spAutoFit/>
          </a:bodyPr>
          <a:lstStyle/>
          <a:p>
            <a:pPr algn="just"/>
            <a:r>
              <a:rPr lang="en-US" sz="2000" b="1" dirty="0"/>
              <a:t>Substance abuse in adolescent continues to be an important societal problem. It is well-known that regular use of substances during the early years  increases the probability of developing a substance use disorder consequently(</a:t>
            </a:r>
            <a:r>
              <a:rPr lang="en-US" sz="2000" b="1" dirty="0">
                <a:hlinkClick r:id="rId2" action="ppaction://hlinkfile" tooltip="Grant, 2006 #87"/>
              </a:rPr>
              <a:t>1</a:t>
            </a:r>
            <a:r>
              <a:rPr lang="en-US" sz="2000" b="1" dirty="0" smtClean="0"/>
              <a:t>).</a:t>
            </a:r>
          </a:p>
          <a:p>
            <a:pPr algn="just"/>
            <a:r>
              <a:rPr lang="en-US" sz="2000" b="1" dirty="0" smtClean="0"/>
              <a:t> </a:t>
            </a:r>
            <a:endParaRPr lang="fa-IR" sz="2000" b="1" dirty="0" smtClean="0"/>
          </a:p>
          <a:p>
            <a:pPr algn="just"/>
            <a:r>
              <a:rPr lang="en-US" sz="2000" b="1" dirty="0" smtClean="0"/>
              <a:t> </a:t>
            </a:r>
            <a:r>
              <a:rPr lang="en-US" sz="2000" b="1" dirty="0"/>
              <a:t>Substance use in adolescents is related with a number of adverse worries, such as increased medical and mental health problems, disciplinary, absenteeism and problems in school. In some cases, substance abuse can lead to unpremeditated injury and even death(</a:t>
            </a:r>
            <a:r>
              <a:rPr lang="en-US" sz="2000" b="1" dirty="0">
                <a:hlinkClick r:id="rId3" action="ppaction://hlinkfile" tooltip="Miller, 2007 #88"/>
              </a:rPr>
              <a:t>2</a:t>
            </a:r>
            <a:r>
              <a:rPr lang="en-US" sz="2000" b="1" dirty="0"/>
              <a:t>). </a:t>
            </a:r>
          </a:p>
        </p:txBody>
      </p:sp>
    </p:spTree>
    <p:extLst>
      <p:ext uri="{BB962C8B-B14F-4D97-AF65-F5344CB8AC3E}">
        <p14:creationId xmlns:p14="http://schemas.microsoft.com/office/powerpoint/2010/main" val="254370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52600"/>
            <a:ext cx="7696200" cy="3170099"/>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The direct pathway suggested that, coping skill was a dominant predictor of substance use behavior among the adolescents. </a:t>
            </a:r>
            <a:endParaRPr lang="en-US" sz="2000" b="1"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It </a:t>
            </a:r>
            <a:r>
              <a:rPr lang="en-US" sz="2000" b="1" dirty="0">
                <a:latin typeface="Times New Roman" panose="02020603050405020304" pitchFamily="18" charset="0"/>
                <a:cs typeface="Times New Roman" panose="02020603050405020304" pitchFamily="18" charset="0"/>
              </a:rPr>
              <a:t>is consistent with </a:t>
            </a:r>
            <a:r>
              <a:rPr lang="en-US" sz="2000" b="1" dirty="0" err="1">
                <a:latin typeface="Times New Roman" panose="02020603050405020304" pitchFamily="18" charset="0"/>
                <a:cs typeface="Times New Roman" panose="02020603050405020304" pitchFamily="18" charset="0"/>
              </a:rPr>
              <a:t>Bussey</a:t>
            </a:r>
            <a:r>
              <a:rPr lang="en-US" sz="2000" b="1" dirty="0">
                <a:latin typeface="Times New Roman" panose="02020603050405020304" pitchFamily="18" charset="0"/>
                <a:cs typeface="Times New Roman" panose="02020603050405020304" pitchFamily="18" charset="0"/>
              </a:rPr>
              <a:t> Rask study that Coping skills have found to be significant predictors of alcohol consumption (</a:t>
            </a:r>
            <a:r>
              <a:rPr lang="en-US" sz="2000" b="1" dirty="0">
                <a:latin typeface="Times New Roman" panose="02020603050405020304" pitchFamily="18" charset="0"/>
                <a:cs typeface="Times New Roman" panose="02020603050405020304" pitchFamily="18" charset="0"/>
                <a:hlinkClick r:id="rId2" action="ppaction://hlinkfile" tooltip="Caraballo, 2004 #22"/>
              </a:rPr>
              <a:t>35</a:t>
            </a:r>
            <a:r>
              <a:rPr lang="en-US" sz="2000" b="1" dirty="0">
                <a:latin typeface="Times New Roman" panose="02020603050405020304" pitchFamily="18" charset="0"/>
                <a:cs typeface="Times New Roman" panose="02020603050405020304" pitchFamily="18" charset="0"/>
              </a:rPr>
              <a:t>) and according to Donovan &amp; Chaney), inadequate coping skills have been associated with an increased likelihood of drug use and relapse(</a:t>
            </a:r>
            <a:r>
              <a:rPr lang="en-US" sz="2000" b="1" dirty="0">
                <a:latin typeface="Times New Roman" panose="02020603050405020304" pitchFamily="18" charset="0"/>
                <a:cs typeface="Times New Roman" panose="02020603050405020304" pitchFamily="18" charset="0"/>
                <a:hlinkClick r:id="rId3" action="ppaction://hlinkfile" tooltip="Donovan, 1985 #120"/>
              </a:rPr>
              <a:t>36</a:t>
            </a:r>
            <a:r>
              <a:rPr lang="en-US" sz="2000"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hlinkClick r:id="rId4" action="ppaction://hlinkfile" tooltip="Festinger, 2001 #121"/>
              </a:rPr>
              <a:t>37</a:t>
            </a:r>
            <a:r>
              <a:rPr lang="en-US" sz="2000" b="1" dirty="0">
                <a:latin typeface="Times New Roman" panose="02020603050405020304" pitchFamily="18" charset="0"/>
                <a:cs typeface="Times New Roman" panose="02020603050405020304" pitchFamily="18" charset="0"/>
              </a:rPr>
              <a:t>). These other characteristics may serve as moderators that affect changes in coping styles and self-efficacy, which, in turn may affect long-term outcomes such as drug use and criminal behavior(</a:t>
            </a:r>
            <a:r>
              <a:rPr lang="en-US" sz="2000" b="1" dirty="0">
                <a:latin typeface="Times New Roman" panose="02020603050405020304" pitchFamily="18" charset="0"/>
                <a:cs typeface="Times New Roman" panose="02020603050405020304" pitchFamily="18" charset="0"/>
                <a:hlinkClick r:id="rId5" action="ppaction://hlinkfile" tooltip="Pelissier, 2006 #122"/>
              </a:rPr>
              <a:t>38</a:t>
            </a:r>
            <a:r>
              <a:rPr lang="en-US" sz="2000" b="1" dirty="0">
                <a:latin typeface="Times New Roman" panose="02020603050405020304" pitchFamily="18" charset="0"/>
                <a:cs typeface="Times New Roman" panose="02020603050405020304" pitchFamily="18" charset="0"/>
              </a:rPr>
              <a:t>)</a:t>
            </a:r>
          </a:p>
          <a:p>
            <a:pPr algn="just"/>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6617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09800"/>
            <a:ext cx="8763000" cy="3471848"/>
          </a:xfrm>
          <a:prstGeom prst="rect">
            <a:avLst/>
          </a:prstGeom>
        </p:spPr>
        <p:txBody>
          <a:bodyPr wrap="square">
            <a:spAutoFit/>
          </a:bodyPr>
          <a:lstStyle/>
          <a:p>
            <a:pPr algn="just">
              <a:lnSpc>
                <a:spcPct val="107000"/>
              </a:lnSpc>
              <a:spcAft>
                <a:spcPts val="800"/>
              </a:spcAft>
            </a:pPr>
            <a:r>
              <a:rPr lang="en-US" sz="20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 Conclusion</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The results, revealed stable assessment of four confirmed factors including: decision-making, assertiveness, refusal self-efficacy and communication skill and also demonstrate strong support for the construct validity in the first order measurement model. The results confirmed our hypothesized model, in which the relationship between refusal self-efficacy and substance use would be mediated by coping skill, and that this relationship could significantly predict substance use behavior. To address this issue, future longitudinal studies should be repeated to confirm the findings and to gain a better understanding of the relationship between those factors and substance use in adolescents</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2192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0"/>
            <a:ext cx="9144000" cy="5638800"/>
          </a:xfrm>
          <a:prstGeom prst="rect">
            <a:avLst/>
          </a:prstGeom>
        </p:spPr>
      </p:pic>
      <p:sp>
        <p:nvSpPr>
          <p:cNvPr id="2" name="Rectangle 1"/>
          <p:cNvSpPr/>
          <p:nvPr/>
        </p:nvSpPr>
        <p:spPr>
          <a:xfrm rot="20108697">
            <a:off x="1256557" y="2079197"/>
            <a:ext cx="3198854" cy="882678"/>
          </a:xfrm>
          <a:prstGeom prst="rect">
            <a:avLst/>
          </a:prstGeom>
        </p:spPr>
        <p:txBody>
          <a:bodyPr wrap="square">
            <a:spAutoFit/>
          </a:bodyPr>
          <a:lstStyle/>
          <a:p>
            <a:pPr algn="just">
              <a:lnSpc>
                <a:spcPct val="107000"/>
              </a:lnSpc>
              <a:spcAft>
                <a:spcPts val="800"/>
              </a:spcAft>
            </a:pPr>
            <a:r>
              <a:rPr lang="en-US" sz="48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Thank you</a:t>
            </a:r>
            <a:endParaRPr lang="en-US" sz="4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0999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0" y="1981200"/>
            <a:ext cx="8534400" cy="4708981"/>
          </a:xfrm>
          <a:prstGeom prst="rect">
            <a:avLst/>
          </a:prstGeom>
          <a:noFill/>
        </p:spPr>
        <p:txBody>
          <a:bodyPr wrap="square" rtlCol="0">
            <a:spAutoFit/>
          </a:bodyPr>
          <a:lstStyle/>
          <a:p>
            <a:pPr algn="justLow" eaLnBrk="0" fontAlgn="base" hangingPunct="0">
              <a:spcBef>
                <a:spcPct val="0"/>
              </a:spcBef>
              <a:spcAft>
                <a:spcPct val="0"/>
              </a:spcAft>
            </a:pPr>
            <a:r>
              <a:rPr lang="en-US" alt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 inclusive range of factors have been found to have an influence on adolescent substance use(</a:t>
            </a:r>
            <a:r>
              <a:rPr 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2" action="ppaction://hlinkfile" tooltip="O’Loughlin, 2009 #89"/>
              </a:rPr>
              <a:t>3</a:t>
            </a:r>
            <a:r>
              <a:rPr 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lvl="0" algn="justLow" eaLnBrk="0" fontAlgn="base" hangingPunct="0">
              <a:spcBef>
                <a:spcPct val="0"/>
              </a:spcBef>
              <a:spcAft>
                <a:spcPct val="0"/>
              </a:spcAft>
            </a:pP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conception of self-efficacy has played a crucial role to understanding of substance use behaviors in adolescent. </a:t>
            </a:r>
            <a:endPar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Self-efficacy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represents a personal resource factor that may facilitate coping strategies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3" tooltip="Knoll, 2005 #111"/>
              </a:rPr>
              <a:t>7</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 literature on addiction it is defined as coping Self-efficacy</a:t>
            </a: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fa-IR"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Coping, includes helping persons learn and practice proper coping mechanisms to deal with high-risk situations</a:t>
            </a: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failure to cope adequately could lead to decreased self-efficacy and a higher probability of substance use or relapse. On the other hand, individuals can enhance their confidence or self-efficacy, if they could cope with these high-risk situations, thus decreasing the probability of substance use(</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4" tooltip="Marlatt, 1985 #91"/>
              </a:rPr>
              <a:t>8</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000" b="1" dirty="0">
              <a:latin typeface="Arial" panose="020B0604020202020204" pitchFamily="34" charset="0"/>
            </a:endParaRPr>
          </a:p>
        </p:txBody>
      </p:sp>
      <p:sp>
        <p:nvSpPr>
          <p:cNvPr id="9" name="Rectangle 4"/>
          <p:cNvSpPr>
            <a:spLocks noChangeArrowheads="1"/>
          </p:cNvSpPr>
          <p:nvPr/>
        </p:nvSpPr>
        <p:spPr bwMode="auto">
          <a:xfrm>
            <a:off x="4479634"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427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anim calcmode="lin" valueType="num">
                                      <p:cBhvr additive="base">
                                        <p:cTn id="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6" end="6"/>
                                            </p:txEl>
                                          </p:spTgt>
                                        </p:tgtEl>
                                        <p:attrNameLst>
                                          <p:attrName>style.visibility</p:attrName>
                                        </p:attrNameLst>
                                      </p:cBhvr>
                                      <p:to>
                                        <p:strVal val="visible"/>
                                      </p:to>
                                    </p:set>
                                    <p:anim calcmode="lin" valueType="num">
                                      <p:cBhvr additive="base">
                                        <p:cTn id="1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133600"/>
            <a:ext cx="8534400" cy="3477875"/>
          </a:xfrm>
          <a:prstGeom prst="rect">
            <a:avLst/>
          </a:prstGeom>
          <a:noFill/>
        </p:spPr>
        <p:txBody>
          <a:bodyPr wrap="square" rtlCol="0">
            <a:spAutoFit/>
          </a:bodyPr>
          <a:lstStyle/>
          <a:p>
            <a:pPr lvl="0" algn="just"/>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Strengthening of coping self-efficacy predisposes to create an adaptive approach leading individuals to view tasks or situations that require high efforts as challenging and as positive experiences. </a:t>
            </a: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Thus</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beliefs about one</a:t>
            </a:r>
            <a:r>
              <a:rPr lang="en-US" alt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 ability to perform specific coping behaviors, or CSE, would be anticipated to influence the outcomes of interventions designed to advance coping. </a:t>
            </a: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Strong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evidence are available that confirmed self-confidence in avoiding substance use in high-risk situations is a supporting key factor in reducing substance use risks (</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2" tooltip="Haaga, 2006 #13"/>
              </a:rPr>
              <a:t>17-20</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000" b="1" dirty="0">
              <a:latin typeface="Arial" panose="020B0604020202020204" pitchFamily="34" charset="0"/>
            </a:endParaRPr>
          </a:p>
          <a:p>
            <a:pPr algn="just"/>
            <a:endParaRPr lang="en-US" sz="2000" b="1" dirty="0"/>
          </a:p>
        </p:txBody>
      </p:sp>
    </p:spTree>
    <p:extLst>
      <p:ext uri="{BB962C8B-B14F-4D97-AF65-F5344CB8AC3E}">
        <p14:creationId xmlns:p14="http://schemas.microsoft.com/office/powerpoint/2010/main" val="144915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barn(inVertical)">
                                      <p:cBhvr>
                                        <p:cTn id="1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81000" y="1905000"/>
            <a:ext cx="8458200" cy="3477875"/>
          </a:xfrm>
          <a:prstGeom prst="rect">
            <a:avLst/>
          </a:prstGeom>
          <a:noFill/>
        </p:spPr>
        <p:txBody>
          <a:bodyPr wrap="square" rtlCol="0">
            <a:spAutoFit/>
          </a:bodyPr>
          <a:lstStyle/>
          <a:p>
            <a:pPr lvl="0" algn="just" eaLnBrk="0" fontAlgn="base" hangingPunct="0">
              <a:spcBef>
                <a:spcPct val="0"/>
              </a:spcBef>
              <a:spcAft>
                <a:spcPct val="0"/>
              </a:spcAft>
            </a:pP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These findings support the notion that it is important to measure coping self-efficacy related to substance use .Moreover, to our knowledge, a few published studies have specifically examined the relationship between coping, refusal self-efficacy and  substance use. </a:t>
            </a: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endParaRPr lang="fa-IR"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r>
              <a:rPr lang="en-US" altLang="en-US"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Therefore</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on the basis of these considerations, the main purpose of the present study was to gain more insight in the relationships between refusal self </a:t>
            </a:r>
            <a:r>
              <a:rPr lang="en-US" alt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efficacy and coping skill in a sample of adolescents through explain the direct and indirect effects, to examine the ways in which each may contribute to substance use behavior as a hypothesized model (Fig. 1) </a:t>
            </a:r>
            <a:endParaRPr lang="en-US" altLang="en-US" sz="2000" b="1" dirty="0"/>
          </a:p>
          <a:p>
            <a:pPr lvl="0" algn="just" eaLnBrk="0" fontAlgn="base" hangingPunct="0">
              <a:spcBef>
                <a:spcPct val="0"/>
              </a:spcBef>
              <a:spcAft>
                <a:spcPct val="0"/>
              </a:spcAft>
            </a:pPr>
            <a:endParaRPr lang="en-US" altLang="en-US" sz="2000" b="1" dirty="0">
              <a:latin typeface="Arial" panose="020B0604020202020204" pitchFamily="34" charset="0"/>
            </a:endParaRPr>
          </a:p>
        </p:txBody>
      </p:sp>
      <p:sp>
        <p:nvSpPr>
          <p:cNvPr id="15" name="Rectangle 6"/>
          <p:cNvSpPr>
            <a:spLocks noChangeArrowheads="1"/>
          </p:cNvSpPr>
          <p:nvPr/>
        </p:nvSpPr>
        <p:spPr bwMode="auto">
          <a:xfrm>
            <a:off x="1574800" y="617538"/>
            <a:ext cx="858838" cy="38893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Refusal Self -efficacy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7"/>
          <p:cNvSpPr>
            <a:spLocks noChangeArrowheads="1"/>
          </p:cNvSpPr>
          <p:nvPr/>
        </p:nvSpPr>
        <p:spPr bwMode="auto">
          <a:xfrm>
            <a:off x="3522663" y="158750"/>
            <a:ext cx="827087" cy="3746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Coping skill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8"/>
          <p:cNvSpPr>
            <a:spLocks noChangeArrowheads="1"/>
          </p:cNvSpPr>
          <p:nvPr/>
        </p:nvSpPr>
        <p:spPr bwMode="auto">
          <a:xfrm>
            <a:off x="2601913" y="622300"/>
            <a:ext cx="795337" cy="3905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Substance use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1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1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971800" algn="ctr"/>
              </a:tabLst>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971800" algn="ctr"/>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2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2063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05800" cy="4903843"/>
          </a:xfrm>
          <a:prstGeom prst="rect">
            <a:avLst/>
          </a:prstGeom>
        </p:spPr>
        <p:txBody>
          <a:bodyPr wrap="square">
            <a:spAutoFit/>
          </a:bodyPr>
          <a:lstStyle/>
          <a:p>
            <a:pPr algn="just">
              <a:lnSpc>
                <a:spcPct val="107000"/>
              </a:lnSpc>
              <a:spcAft>
                <a:spcPts val="800"/>
              </a:spcAft>
            </a:pP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Material and methods</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2.1. Participants</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A self-administered questionnaire was completed by 720 girls and boys, aged between 14-18, involved in a cross-sectional study, using stratified, two-stage, cluster sampling, based on the population of different areas of Isfahan</a:t>
            </a:r>
            <a:r>
              <a:rPr lang="en-US"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t>
            </a:r>
            <a:endParaRPr lang="fa-IR"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Prior to completing the questionnaires ethical approval for the project was obtained from the committee of faculty members and ethics committee of Isfahan Medical University. The questionnaires were filled in convenience and the samples were adolescents present in public places such as parks, café-nets, gyms and public passages</a:t>
            </a:r>
            <a:r>
              <a:rPr lang="en-US"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t>
            </a:r>
            <a:endParaRPr lang="fa-IR"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Participants were informed of the voluntary nature of their participation, that they could withdraw at any time prior to submitting their responses, and that to preserve anonymity no identifying information would be collected. Consent was implied by completion of the questionnaires and participating gifts were given to all the participants. Each questionnaire completion took approximately 25 min. </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7961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479634"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TextBox 2"/>
          <p:cNvSpPr txBox="1"/>
          <p:nvPr/>
        </p:nvSpPr>
        <p:spPr>
          <a:xfrm>
            <a:off x="228600" y="1752600"/>
            <a:ext cx="8763000" cy="5563061"/>
          </a:xfrm>
          <a:prstGeom prst="rect">
            <a:avLst/>
          </a:prstGeom>
          <a:noFill/>
        </p:spPr>
        <p:txBody>
          <a:bodyPr wrap="square" rtlCol="0">
            <a:spAutoFit/>
          </a:bodyPr>
          <a:lstStyle/>
          <a:p>
            <a:pPr lvl="0" algn="justLow" eaLnBrk="0" fontAlgn="base" hangingPunct="0">
              <a:spcBef>
                <a:spcPct val="0"/>
              </a:spcBef>
              <a:spcAft>
                <a:spcPct val="0"/>
              </a:spcAft>
            </a:pP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 Measures </a:t>
            </a:r>
            <a:endParaRPr lang="en-US" altLang="en-US" sz="1050" b="1" dirty="0"/>
          </a:p>
          <a:p>
            <a:pPr lvl="0" algn="justLow" eaLnBrk="0" fontAlgn="base" hangingPunct="0">
              <a:spcBef>
                <a:spcPct val="0"/>
              </a:spcBef>
              <a:spcAft>
                <a:spcPct val="0"/>
              </a:spcAft>
            </a:pP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2.2.1</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b="1"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Refusal self-efficacy </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questionnaire with four questions on the ability of a person to refuse drug consumption in situations like having parties with new people, stressful situations like school exams and celebrations. Internal consistency</a:t>
            </a:r>
            <a:r>
              <a:rPr lang="en-US" altLang="en-US" sz="1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was analyzed in the last study and Cronbach</a:t>
            </a:r>
            <a:r>
              <a:rPr lang="en-US" altLang="en-US"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 alpha coefficient that reached 0.85 was considered reliable (</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2" tooltip="S, 1991 #103"/>
              </a:rPr>
              <a:t>22</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altLang="en-US" sz="1050" b="1" dirty="0" smtClean="0"/>
          </a:p>
          <a:p>
            <a:pPr lvl="0" algn="justLow" eaLnBrk="0" fontAlgn="base" hangingPunct="0">
              <a:spcBef>
                <a:spcPct val="0"/>
              </a:spcBef>
              <a:spcAft>
                <a:spcPct val="0"/>
              </a:spcAft>
            </a:pP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2.2.2</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Decision-making skills questionnaire with 5 questions, each with four Likert type options and Cronbach</a:t>
            </a:r>
            <a:r>
              <a:rPr lang="en-US" alt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 alpha coefficient computed to be 0.69</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fa-IR"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en-US" altLang="en-US" sz="1050" b="1" dirty="0"/>
          </a:p>
          <a:p>
            <a:pPr lvl="0" algn="justLow" eaLnBrk="0" fontAlgn="base" hangingPunct="0">
              <a:spcBef>
                <a:spcPct val="0"/>
              </a:spcBef>
              <a:spcAft>
                <a:spcPct val="0"/>
              </a:spcAft>
            </a:pPr>
            <a:r>
              <a:rPr lang="en-US" alt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2.2.3. Assertiveness questionnaire included five questions with four options from strongly agreed to strongly disagreed measures in Likert type. Cronbach</a:t>
            </a:r>
            <a:r>
              <a:rPr lang="en-US" alt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 alpha coefficient calculated to be 0.74</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fa-IR"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en-US" altLang="en-US" sz="1050" b="1" dirty="0"/>
          </a:p>
          <a:p>
            <a:pPr lvl="0" algn="justLow" eaLnBrk="0" fontAlgn="base" hangingPunct="0">
              <a:spcBef>
                <a:spcPct val="0"/>
              </a:spcBef>
              <a:spcAft>
                <a:spcPct val="0"/>
              </a:spcAft>
            </a:pP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2-2-4. Communication skills questionnaire contained six questions with four options in Likert measures. Cronbach</a:t>
            </a:r>
            <a:r>
              <a:rPr lang="en-US" alt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 alpha coefficient computed to be 0.89</a:t>
            </a:r>
            <a:r>
              <a:rPr lang="en-US"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fa-IR" alt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justLow" eaLnBrk="0" fontAlgn="base" hangingPunct="0">
              <a:spcBef>
                <a:spcPct val="0"/>
              </a:spcBef>
              <a:spcAft>
                <a:spcPct val="0"/>
              </a:spcAft>
            </a:pPr>
            <a:endParaRPr lang="en-US" altLang="en-US" sz="1050" b="1" dirty="0"/>
          </a:p>
          <a:p>
            <a:pPr lvl="0" algn="justLow" eaLnBrk="0" fontAlgn="base" hangingPunct="0">
              <a:spcBef>
                <a:spcPct val="0"/>
              </a:spcBef>
              <a:spcAft>
                <a:spcPct val="0"/>
              </a:spcAft>
            </a:pPr>
            <a:r>
              <a:rPr lang="en-US" alt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2.2.5. Substance use questionnaire included tobacco, alcohol, cannabis and hard drugs such as opiates and industrial drug including ecstasy, LSD, Crystal, etc. with using in a lifetime, 12 months or 30 days. Measures in Likert type were with 7 options from never to 30 times or more.</a:t>
            </a:r>
            <a:endParaRPr lang="en-US" altLang="en-US" sz="2800" b="1" dirty="0">
              <a:latin typeface="Arial" panose="020B0604020202020204" pitchFamily="34" charset="0"/>
            </a:endParaRPr>
          </a:p>
          <a:p>
            <a:endParaRPr lang="en-US" dirty="0"/>
          </a:p>
        </p:txBody>
      </p:sp>
    </p:spTree>
    <p:extLst>
      <p:ext uri="{BB962C8B-B14F-4D97-AF65-F5344CB8AC3E}">
        <p14:creationId xmlns:p14="http://schemas.microsoft.com/office/powerpoint/2010/main" val="1125757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752600"/>
            <a:ext cx="8686800" cy="3416320"/>
          </a:xfrm>
          <a:prstGeom prst="rect">
            <a:avLst/>
          </a:prstGeom>
          <a:noFill/>
        </p:spPr>
        <p:txBody>
          <a:bodyPr wrap="square" rtlCol="0">
            <a:spAutoFit/>
          </a:bodyPr>
          <a:lstStyle/>
          <a:p>
            <a:r>
              <a:rPr lang="en-US" b="1" dirty="0"/>
              <a:t>2.3. Procedure</a:t>
            </a:r>
          </a:p>
          <a:p>
            <a:r>
              <a:rPr lang="en-US" b="1" dirty="0"/>
              <a:t>A two-step approach (</a:t>
            </a:r>
            <a:r>
              <a:rPr lang="en-US" b="1" dirty="0">
                <a:hlinkClick r:id="rId2" action="ppaction://hlinkfile" tooltip="Anderson, 1992 #104"/>
              </a:rPr>
              <a:t>23</a:t>
            </a:r>
            <a:r>
              <a:rPr lang="en-US" b="1" dirty="0"/>
              <a:t>) was undertaken to evaluate whether the hypothesized model fits the data or not</a:t>
            </a:r>
            <a:r>
              <a:rPr lang="en-US" b="1" dirty="0" smtClean="0"/>
              <a:t>.</a:t>
            </a:r>
            <a:endParaRPr lang="fa-IR" b="1" dirty="0" smtClean="0"/>
          </a:p>
          <a:p>
            <a:r>
              <a:rPr lang="en-US" b="1" dirty="0" smtClean="0"/>
              <a:t> </a:t>
            </a:r>
            <a:r>
              <a:rPr lang="en-US" b="1" dirty="0"/>
              <a:t>First, a first order measurement model was examined to assess how well the observed measures reflect the latent </a:t>
            </a:r>
            <a:r>
              <a:rPr lang="en-US" b="1" dirty="0" smtClean="0"/>
              <a:t>constructions based </a:t>
            </a:r>
            <a:r>
              <a:rPr lang="en-US" b="1" dirty="0"/>
              <a:t>on goodness-of-fit indices, this would suggest that items were representative of their corresponding constructs. </a:t>
            </a:r>
            <a:endParaRPr lang="en-US" b="1" dirty="0" smtClean="0"/>
          </a:p>
          <a:p>
            <a:endParaRPr lang="fa-IR" b="1" dirty="0" smtClean="0"/>
          </a:p>
          <a:p>
            <a:r>
              <a:rPr lang="en-US" b="1" dirty="0" smtClean="0"/>
              <a:t>Second</a:t>
            </a:r>
            <a:r>
              <a:rPr lang="en-US" b="1" dirty="0"/>
              <a:t>, the hypothesized model was tested to examine the relationships among constructs. The predictive model was specified as follows: decision-making, assertiveness and communication skill were specified to predict its respective second order latent indicators as coping skill. Then refusal self-efficacy and coping skill were set to predict the behavior. </a:t>
            </a:r>
            <a:endParaRPr lang="en-US" dirty="0"/>
          </a:p>
        </p:txBody>
      </p:sp>
    </p:spTree>
    <p:extLst>
      <p:ext uri="{BB962C8B-B14F-4D97-AF65-F5344CB8AC3E}">
        <p14:creationId xmlns:p14="http://schemas.microsoft.com/office/powerpoint/2010/main" val="414970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down)">
                                      <p:cBhvr>
                                        <p:cTn id="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029" y="1828800"/>
            <a:ext cx="8839200" cy="4247317"/>
          </a:xfrm>
          <a:prstGeom prst="rect">
            <a:avLst/>
          </a:prstGeom>
          <a:noFill/>
        </p:spPr>
        <p:txBody>
          <a:bodyPr wrap="square" rtlCol="0">
            <a:spAutoFit/>
          </a:bodyPr>
          <a:lstStyle/>
          <a:p>
            <a:r>
              <a:rPr lang="en-US" b="1" dirty="0" smtClean="0"/>
              <a:t>Result:</a:t>
            </a:r>
          </a:p>
          <a:p>
            <a:endParaRPr lang="en-US" b="1" dirty="0" smtClean="0"/>
          </a:p>
          <a:p>
            <a:r>
              <a:rPr lang="en-US" b="1" dirty="0" smtClean="0"/>
              <a:t>3.2</a:t>
            </a:r>
            <a:r>
              <a:rPr lang="en-US" b="1" dirty="0"/>
              <a:t>. Measurement model</a:t>
            </a:r>
          </a:p>
          <a:p>
            <a:r>
              <a:rPr lang="en-US" b="1" dirty="0"/>
              <a:t>Four latent variables were specified in the first order measurement model (Fig. 2). The refusal self-efficacy contained four observable variables and had loadings ranging from .84 to .90. The decision-making contained four observable variables and had loadings ranging from .71 to .84. The assertiveness factor contained five observable variables and had loadings ranging from .60 to .74 and communication skill contained five observable variables and had loading ranging from .65 to .86</a:t>
            </a:r>
            <a:r>
              <a:rPr lang="en-US" b="1" dirty="0" smtClean="0"/>
              <a:t>.</a:t>
            </a:r>
          </a:p>
          <a:p>
            <a:endParaRPr lang="en-US" b="1" dirty="0" smtClean="0"/>
          </a:p>
          <a:p>
            <a:r>
              <a:rPr lang="en-US" b="1" dirty="0" smtClean="0"/>
              <a:t> </a:t>
            </a:r>
            <a:r>
              <a:rPr lang="en-US" b="1" dirty="0"/>
              <a:t>Interpretation of the factor loadings was based on the guidelines set forth by </a:t>
            </a:r>
            <a:r>
              <a:rPr lang="en-US" b="1" dirty="0" err="1"/>
              <a:t>Comrey</a:t>
            </a:r>
            <a:r>
              <a:rPr lang="en-US" b="1" dirty="0"/>
              <a:t> and Lee (</a:t>
            </a:r>
            <a:r>
              <a:rPr lang="en-US" b="1" dirty="0">
                <a:hlinkClick r:id="rId2" action="ppaction://hlinkfile" tooltip="Comrey, 1992 #77"/>
              </a:rPr>
              <a:t>26</a:t>
            </a:r>
            <a:r>
              <a:rPr lang="en-US" b="1" dirty="0"/>
              <a:t>). They suggested the loadings greater than 0.71 should be considered excellent, 0.63 very good, 0.55 good, and 0.45 fair and 0.32 poor. Accordingly, we had acceptable factor loadings in our model </a:t>
            </a:r>
          </a:p>
          <a:p>
            <a:endParaRPr lang="en-US" b="1" dirty="0"/>
          </a:p>
        </p:txBody>
      </p:sp>
    </p:spTree>
    <p:extLst>
      <p:ext uri="{BB962C8B-B14F-4D97-AF65-F5344CB8AC3E}">
        <p14:creationId xmlns:p14="http://schemas.microsoft.com/office/powerpoint/2010/main" val="1731425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3481</TotalTime>
  <Words>2051</Words>
  <Application>Microsoft Office PowerPoint</Application>
  <PresentationFormat>On-screen Show (4:3)</PresentationFormat>
  <Paragraphs>131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Bookman Old Style</vt:lpstr>
      <vt:lpstr>Calibri</vt:lpstr>
      <vt:lpstr>Times New Roman</vt:lpstr>
      <vt:lpstr>Office Theme</vt:lpstr>
      <vt:lpstr>Title: The relationship between self –efficacy, coping skill and substance use in adolescent: based on Structural equation modeling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Windows User</cp:lastModifiedBy>
  <cp:revision>162</cp:revision>
  <cp:lastPrinted>2015-05-17T20:30:55Z</cp:lastPrinted>
  <dcterms:created xsi:type="dcterms:W3CDTF">2015-04-27T09:57:24Z</dcterms:created>
  <dcterms:modified xsi:type="dcterms:W3CDTF">2015-05-17T20:35:05Z</dcterms:modified>
</cp:coreProperties>
</file>