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8" r:id="rId4"/>
    <p:sldId id="266" r:id="rId5"/>
    <p:sldId id="262" r:id="rId6"/>
    <p:sldId id="263" r:id="rId7"/>
    <p:sldId id="259" r:id="rId8"/>
    <p:sldId id="270" r:id="rId9"/>
    <p:sldId id="267" r:id="rId10"/>
    <p:sldId id="260" r:id="rId11"/>
    <p:sldId id="268" r:id="rId12"/>
    <p:sldId id="261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79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EE27-DA4E-41A9-BDFC-7C800B6CA29D}" type="datetimeFigureOut">
              <a:rPr lang="en-US" smtClean="0"/>
              <a:pPr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BD3FD-155B-4C0E-BAE2-5D53F58119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152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EE27-DA4E-41A9-BDFC-7C800B6CA29D}" type="datetimeFigureOut">
              <a:rPr lang="en-US" smtClean="0"/>
              <a:pPr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BD3FD-155B-4C0E-BAE2-5D53F58119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20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EE27-DA4E-41A9-BDFC-7C800B6CA29D}" type="datetimeFigureOut">
              <a:rPr lang="en-US" smtClean="0"/>
              <a:pPr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BD3FD-155B-4C0E-BAE2-5D53F58119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710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42671-AE7F-48A9-AFCA-2ADF11DC8DEF}" type="datetime1">
              <a:rPr lang="en-US"/>
              <a:pPr>
                <a:defRPr/>
              </a:pPr>
              <a:t>5/18/2015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059D3-63C2-4C6C-8089-9C5264634B17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20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EE27-DA4E-41A9-BDFC-7C800B6CA29D}" type="datetimeFigureOut">
              <a:rPr lang="en-US" smtClean="0"/>
              <a:pPr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BD3FD-155B-4C0E-BAE2-5D53F58119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71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EE27-DA4E-41A9-BDFC-7C800B6CA29D}" type="datetimeFigureOut">
              <a:rPr lang="en-US" smtClean="0"/>
              <a:pPr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BD3FD-155B-4C0E-BAE2-5D53F58119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892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EE27-DA4E-41A9-BDFC-7C800B6CA29D}" type="datetimeFigureOut">
              <a:rPr lang="en-US" smtClean="0"/>
              <a:pPr/>
              <a:t>5/18/2015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BD3FD-155B-4C0E-BAE2-5D53F58119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92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EE27-DA4E-41A9-BDFC-7C800B6CA29D}" type="datetimeFigureOut">
              <a:rPr lang="en-US" smtClean="0"/>
              <a:pPr/>
              <a:t>5/18/2015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BD3FD-155B-4C0E-BAE2-5D53F58119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65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EE27-DA4E-41A9-BDFC-7C800B6CA29D}" type="datetimeFigureOut">
              <a:rPr lang="en-US" smtClean="0"/>
              <a:pPr/>
              <a:t>5/18/2015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BD3FD-155B-4C0E-BAE2-5D53F58119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35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EE27-DA4E-41A9-BDFC-7C800B6CA29D}" type="datetimeFigureOut">
              <a:rPr lang="en-US" smtClean="0"/>
              <a:pPr/>
              <a:t>5/18/2015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BD3FD-155B-4C0E-BAE2-5D53F58119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84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EE27-DA4E-41A9-BDFC-7C800B6CA29D}" type="datetimeFigureOut">
              <a:rPr lang="en-US" smtClean="0"/>
              <a:pPr/>
              <a:t>5/18/2015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BD3FD-155B-4C0E-BAE2-5D53F58119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475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EE27-DA4E-41A9-BDFC-7C800B6CA29D}" type="datetimeFigureOut">
              <a:rPr lang="en-US" smtClean="0"/>
              <a:pPr/>
              <a:t>5/18/2015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BD3FD-155B-4C0E-BAE2-5D53F58119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02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5EE27-DA4E-41A9-BDFC-7C800B6CA29D}" type="datetimeFigureOut">
              <a:rPr lang="en-US" smtClean="0"/>
              <a:pPr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BD3FD-155B-4C0E-BAE2-5D53F58119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1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kh.rastgar@yahoo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a-IR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a-IR" smtClean="0">
              <a:ea typeface="Majalla U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7686FD-3C74-4EA9-BF2C-D9E525897BEC}" type="slidenum">
              <a:rPr lang="fa-IR" altLang="en-US" smtClean="0"/>
              <a:pPr>
                <a:defRPr/>
              </a:pPr>
              <a:t>1</a:t>
            </a:fld>
            <a:endParaRPr lang="en-GB" altLang="en-US"/>
          </a:p>
        </p:txBody>
      </p:sp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9905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  <a:cs typeface="+mj-cs"/>
              </a:rPr>
              <a:t>Results</a:t>
            </a:r>
            <a:r>
              <a:rPr lang="en-US" b="1" dirty="0" smtClean="0">
                <a:solidFill>
                  <a:srgbClr val="C00000"/>
                </a:solidFill>
                <a:cs typeface="+mj-cs"/>
              </a:rPr>
              <a:t>:</a:t>
            </a:r>
          </a:p>
          <a:p>
            <a:endParaRPr lang="en-US" b="1" dirty="0">
              <a:solidFill>
                <a:srgbClr val="C00000"/>
              </a:solidFill>
              <a:cs typeface="+mj-cs"/>
            </a:endParaRPr>
          </a:p>
          <a:p>
            <a:r>
              <a:rPr lang="en-US" b="1" u="sng" dirty="0" smtClean="0">
                <a:solidFill>
                  <a:srgbClr val="C00000"/>
                </a:solidFill>
                <a:cs typeface="+mj-cs"/>
              </a:rPr>
              <a:t>Positive </a:t>
            </a:r>
            <a:r>
              <a:rPr lang="en-US" b="1" u="sng" dirty="0">
                <a:solidFill>
                  <a:srgbClr val="C00000"/>
                </a:solidFill>
                <a:cs typeface="+mj-cs"/>
              </a:rPr>
              <a:t>enabling factors </a:t>
            </a:r>
            <a:r>
              <a:rPr lang="en-US" b="1" dirty="0">
                <a:cs typeface="+mj-cs"/>
              </a:rPr>
              <a:t>were oral health poster in health system and effects of mass media. </a:t>
            </a:r>
            <a:endParaRPr lang="en-US" b="1" dirty="0" smtClean="0">
              <a:cs typeface="+mj-cs"/>
            </a:endParaRPr>
          </a:p>
          <a:p>
            <a:r>
              <a:rPr lang="en-US" b="1" u="sng" dirty="0" smtClean="0">
                <a:solidFill>
                  <a:srgbClr val="C00000"/>
                </a:solidFill>
                <a:cs typeface="+mj-cs"/>
              </a:rPr>
              <a:t>Negative </a:t>
            </a:r>
            <a:r>
              <a:rPr lang="en-US" b="1" u="sng" dirty="0">
                <a:solidFill>
                  <a:srgbClr val="C00000"/>
                </a:solidFill>
                <a:cs typeface="+mj-cs"/>
              </a:rPr>
              <a:t>enabling factors </a:t>
            </a:r>
            <a:r>
              <a:rPr lang="en-US" b="1" dirty="0">
                <a:cs typeface="+mj-cs"/>
              </a:rPr>
              <a:t>included easy access to drug for self- medication and cost of dental services</a:t>
            </a:r>
            <a:r>
              <a:rPr lang="en-US" b="1" dirty="0" smtClean="0">
                <a:cs typeface="+mj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065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  <a:cs typeface="+mj-cs"/>
              </a:rPr>
              <a:t>Results:</a:t>
            </a:r>
          </a:p>
          <a:p>
            <a:r>
              <a:rPr lang="en-US" b="1" u="sng" dirty="0" smtClean="0">
                <a:solidFill>
                  <a:srgbClr val="C00000"/>
                </a:solidFill>
                <a:cs typeface="+mj-cs"/>
              </a:rPr>
              <a:t>Positive </a:t>
            </a:r>
            <a:r>
              <a:rPr lang="en-US" b="1" u="sng" dirty="0">
                <a:solidFill>
                  <a:srgbClr val="C00000"/>
                </a:solidFill>
                <a:cs typeface="+mj-cs"/>
              </a:rPr>
              <a:t>reinforcing factors </a:t>
            </a:r>
            <a:r>
              <a:rPr lang="en-US" b="1" dirty="0">
                <a:cs typeface="+mj-cs"/>
              </a:rPr>
              <a:t>included obedience of </a:t>
            </a:r>
            <a:r>
              <a:rPr lang="en-US" b="1" dirty="0" err="1">
                <a:cs typeface="+mj-cs"/>
              </a:rPr>
              <a:t>behvarz</a:t>
            </a:r>
            <a:r>
              <a:rPr lang="en-US" b="1" dirty="0">
                <a:cs typeface="+mj-cs"/>
              </a:rPr>
              <a:t> and </a:t>
            </a:r>
            <a:endParaRPr lang="en-US" b="1" dirty="0" smtClean="0">
              <a:cs typeface="+mj-cs"/>
            </a:endParaRPr>
          </a:p>
          <a:p>
            <a:r>
              <a:rPr lang="en-US" b="1" u="sng" dirty="0" smtClean="0">
                <a:solidFill>
                  <a:srgbClr val="C00000"/>
                </a:solidFill>
                <a:cs typeface="+mj-cs"/>
              </a:rPr>
              <a:t>negative </a:t>
            </a:r>
            <a:r>
              <a:rPr lang="en-US" b="1" u="sng" dirty="0">
                <a:solidFill>
                  <a:srgbClr val="C00000"/>
                </a:solidFill>
                <a:cs typeface="+mj-cs"/>
              </a:rPr>
              <a:t>factors </a:t>
            </a:r>
            <a:r>
              <a:rPr lang="en-US" b="1" dirty="0">
                <a:cs typeface="+mj-cs"/>
              </a:rPr>
              <a:t>were advice to self- medication by relation. </a:t>
            </a:r>
            <a:endParaRPr lang="en-US" b="1" dirty="0" smtClean="0">
              <a:cs typeface="+mj-cs"/>
            </a:endParaRPr>
          </a:p>
          <a:p>
            <a:r>
              <a:rPr lang="en-US" b="1" u="sng" dirty="0" smtClean="0">
                <a:solidFill>
                  <a:srgbClr val="C00000"/>
                </a:solidFill>
                <a:cs typeface="+mj-cs"/>
              </a:rPr>
              <a:t>Neutral </a:t>
            </a:r>
            <a:r>
              <a:rPr lang="en-US" b="1" u="sng" dirty="0">
                <a:solidFill>
                  <a:srgbClr val="C00000"/>
                </a:solidFill>
                <a:cs typeface="+mj-cs"/>
              </a:rPr>
              <a:t>behaviors </a:t>
            </a:r>
            <a:r>
              <a:rPr lang="en-US" b="1" dirty="0">
                <a:cs typeface="+mj-cs"/>
              </a:rPr>
              <a:t>were the use of traditional herbal medicines to reduce tooth pain. </a:t>
            </a:r>
          </a:p>
          <a:p>
            <a:endParaRPr lang="fa-IR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8457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cs typeface="+mj-cs"/>
              </a:rPr>
              <a:t>discussion:</a:t>
            </a:r>
          </a:p>
          <a:p>
            <a:r>
              <a:rPr lang="en-US" b="1" dirty="0">
                <a:cs typeface="+mj-cs"/>
              </a:rPr>
              <a:t> Culture plays a vital role in determining the level of health of the individual, the family and the community. </a:t>
            </a:r>
            <a:endParaRPr lang="en-US" b="1" dirty="0" smtClean="0">
              <a:cs typeface="+mj-cs"/>
            </a:endParaRPr>
          </a:p>
          <a:p>
            <a:r>
              <a:rPr lang="en-US" b="1" dirty="0" smtClean="0">
                <a:cs typeface="+mj-cs"/>
              </a:rPr>
              <a:t>By </a:t>
            </a:r>
            <a:r>
              <a:rPr lang="en-US" b="1" dirty="0">
                <a:cs typeface="+mj-cs"/>
              </a:rPr>
              <a:t>using culturally inclusive planning models such as PEN-3, health educators and other personnel can </a:t>
            </a:r>
            <a:r>
              <a:rPr lang="en-US" b="1" dirty="0" smtClean="0">
                <a:cs typeface="+mj-cs"/>
              </a:rPr>
              <a:t>develop </a:t>
            </a:r>
            <a:r>
              <a:rPr lang="en-US" b="1" dirty="0">
                <a:cs typeface="+mj-cs"/>
              </a:rPr>
              <a:t>more relative and empowering oral health education programs.</a:t>
            </a:r>
          </a:p>
          <a:p>
            <a:endParaRPr lang="fa-IR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5316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667000"/>
            <a:ext cx="4082970" cy="1347787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sz="2800" b="1" dirty="0" smtClean="0">
                <a:ea typeface="Majalla UI"/>
                <a:cs typeface="+mj-cs"/>
              </a:rPr>
              <a:t>Thanks For Your Attention </a:t>
            </a:r>
          </a:p>
        </p:txBody>
      </p:sp>
      <p:pic>
        <p:nvPicPr>
          <p:cNvPr id="65539" name="Picture 8" descr="4mklb8k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70275" y="2438400"/>
            <a:ext cx="3816350" cy="4000500"/>
          </a:xfrm>
        </p:spPr>
      </p:pic>
      <p:pic>
        <p:nvPicPr>
          <p:cNvPr id="65540" name="Picture 3" descr="odgkpns8qko4655obzl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285750"/>
            <a:ext cx="47148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744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9800"/>
            <a:ext cx="7772400" cy="1470025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Using </a:t>
            </a:r>
            <a:r>
              <a:rPr lang="en-US" sz="2400" b="1" dirty="0"/>
              <a:t>the PEN-3 Model to Assess Sociocultural Factors About Oral Health Among Rural Women- </a:t>
            </a:r>
            <a:r>
              <a:rPr lang="en-US" sz="2400" b="1" dirty="0" err="1"/>
              <a:t>Hamedan</a:t>
            </a:r>
            <a:r>
              <a:rPr lang="en-US" sz="2400" b="1" dirty="0"/>
              <a:t> ,2013</a:t>
            </a:r>
            <a:br>
              <a:rPr lang="en-US" sz="2400" b="1" dirty="0"/>
            </a:br>
            <a:r>
              <a:rPr lang="en-US" sz="2400" b="1" dirty="0"/>
              <a:t> </a:t>
            </a:r>
            <a:r>
              <a:rPr lang="en-US" sz="2400" b="1" dirty="0" smtClean="0">
                <a:latin typeface="Bookman Old Style" pitchFamily="18" charset="0"/>
              </a:rPr>
              <a:t> </a:t>
            </a:r>
            <a:endParaRPr lang="en-US" sz="2400" b="1" dirty="0">
              <a:latin typeface="Bookman Old Styl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4114800"/>
            <a:ext cx="8686800" cy="169046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en-US" b="1" dirty="0" err="1" smtClean="0">
                <a:solidFill>
                  <a:schemeClr val="tx1"/>
                </a:solidFill>
              </a:rPr>
              <a:t>Khadije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Ezzati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Rrastegar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baseline="30000" dirty="0">
                <a:solidFill>
                  <a:schemeClr val="tx1"/>
                </a:solidFill>
              </a:rPr>
              <a:t>1*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r>
              <a:rPr lang="en-US" b="1" dirty="0" err="1">
                <a:solidFill>
                  <a:schemeClr val="tx1"/>
                </a:solidFill>
              </a:rPr>
              <a:t>Mitra</a:t>
            </a:r>
            <a:r>
              <a:rPr lang="en-US" b="1" dirty="0">
                <a:solidFill>
                  <a:schemeClr val="tx1"/>
                </a:solidFill>
              </a:rPr>
              <a:t> Dogonch</a:t>
            </a:r>
            <a:r>
              <a:rPr lang="en-US" b="1" baseline="30000" dirty="0">
                <a:solidFill>
                  <a:schemeClr val="tx1"/>
                </a:solidFill>
              </a:rPr>
              <a:t>2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r>
              <a:rPr lang="en-US" b="1" dirty="0" err="1">
                <a:solidFill>
                  <a:schemeClr val="tx1"/>
                </a:solidFill>
              </a:rPr>
              <a:t>Elham</a:t>
            </a:r>
            <a:r>
              <a:rPr lang="en-US" b="1" dirty="0">
                <a:solidFill>
                  <a:schemeClr val="tx1"/>
                </a:solidFill>
              </a:rPr>
              <a:t> Ghesvandi</a:t>
            </a:r>
            <a:r>
              <a:rPr lang="en-US" b="1" baseline="30000" dirty="0">
                <a:solidFill>
                  <a:schemeClr val="tx1"/>
                </a:solidFill>
              </a:rPr>
              <a:t>3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70000"/>
              </a:lnSpc>
            </a:pPr>
            <a:r>
              <a:rPr lang="en-US" b="1" dirty="0" err="1" smtClean="0">
                <a:solidFill>
                  <a:schemeClr val="tx1"/>
                </a:solidFill>
              </a:rPr>
              <a:t>Nooshin</a:t>
            </a:r>
            <a:r>
              <a:rPr lang="en-US" b="1" dirty="0" smtClean="0">
                <a:solidFill>
                  <a:schemeClr val="tx1"/>
                </a:solidFill>
              </a:rPr>
              <a:t> Salimi</a:t>
            </a:r>
            <a:r>
              <a:rPr lang="en-US" b="1" baseline="30000" dirty="0" smtClean="0">
                <a:solidFill>
                  <a:schemeClr val="tx1"/>
                </a:solidFill>
              </a:rPr>
              <a:t>4</a:t>
            </a:r>
          </a:p>
          <a:p>
            <a:pPr>
              <a:lnSpc>
                <a:spcPct val="170000"/>
              </a:lnSpc>
            </a:pPr>
            <a:r>
              <a:rPr lang="en-US" dirty="0" smtClean="0">
                <a:solidFill>
                  <a:schemeClr val="tx1"/>
                </a:solidFill>
              </a:rPr>
              <a:t>Email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u="sng" dirty="0">
                <a:solidFill>
                  <a:schemeClr val="tx1"/>
                </a:solidFill>
                <a:hlinkClick r:id="rId3"/>
              </a:rPr>
              <a:t>kh.rastgar@yahoo.com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119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C00000"/>
                </a:solidFill>
                <a:cs typeface="+mj-cs"/>
              </a:rPr>
              <a:t>Introduction:</a:t>
            </a:r>
          </a:p>
          <a:p>
            <a:r>
              <a:rPr lang="en-US" b="1" dirty="0">
                <a:cs typeface="+mj-cs"/>
              </a:rPr>
              <a:t>Oral disease may lead to pain and teeth loss, a condition that Affects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cs typeface="+mj-cs"/>
              </a:rPr>
              <a:t>appearance</a:t>
            </a:r>
            <a:r>
              <a:rPr lang="en-US" b="1" dirty="0">
                <a:cs typeface="+mj-cs"/>
              </a:rPr>
              <a:t>,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cs typeface="+mj-cs"/>
              </a:rPr>
              <a:t>quality of life</a:t>
            </a:r>
            <a:r>
              <a:rPr lang="en-US" b="1" dirty="0">
                <a:cs typeface="+mj-cs"/>
              </a:rPr>
              <a:t>,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cs typeface="+mj-cs"/>
              </a:rPr>
              <a:t>nutritional</a:t>
            </a:r>
            <a:r>
              <a:rPr lang="en-US" b="1" dirty="0">
                <a:cs typeface="+mj-cs"/>
              </a:rPr>
              <a:t> intake, and as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cs typeface="+mj-cs"/>
              </a:rPr>
              <a:t>pattern</a:t>
            </a:r>
            <a:r>
              <a:rPr lang="en-US" b="1" dirty="0">
                <a:cs typeface="+mj-cs"/>
              </a:rPr>
              <a:t> for children. </a:t>
            </a:r>
            <a:endParaRPr lang="en-US" b="1" dirty="0" smtClean="0">
              <a:cs typeface="+mj-cs"/>
            </a:endParaRPr>
          </a:p>
          <a:p>
            <a:r>
              <a:rPr lang="en-US" b="1" dirty="0" smtClean="0">
                <a:cs typeface="+mj-cs"/>
              </a:rPr>
              <a:t>The </a:t>
            </a:r>
            <a:r>
              <a:rPr lang="en-US" b="1" dirty="0">
                <a:cs typeface="+mj-cs"/>
              </a:rPr>
              <a:t>purpose of this article is using the PEN-3 model to assess knowledge, attitudes, and beliefs about dental health among rural women in Hamadan.</a:t>
            </a:r>
          </a:p>
          <a:p>
            <a:r>
              <a:rPr lang="en-US" b="1" dirty="0">
                <a:cs typeface="+mj-cs"/>
              </a:rPr>
              <a:t>. The PEN-3 model was developed by Collins </a:t>
            </a:r>
            <a:r>
              <a:rPr lang="en-US" b="1" dirty="0" err="1">
                <a:cs typeface="+mj-cs"/>
              </a:rPr>
              <a:t>Airhihenbuwa</a:t>
            </a:r>
            <a:r>
              <a:rPr lang="en-US" b="1" dirty="0">
                <a:cs typeface="+mj-cs"/>
              </a:rPr>
              <a:t>, and it focuses on placing culture at the forefront of health promotion. </a:t>
            </a:r>
            <a:endParaRPr lang="fa-IR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7425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4525963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cs typeface="+mj-cs"/>
              </a:rPr>
              <a:t>He say : I contend that when you arrive in a community to address a health issue, you should begin with some- thing positive that the community does correctly - their assets. </a:t>
            </a:r>
          </a:p>
          <a:p>
            <a:r>
              <a:rPr lang="en-US" b="1" dirty="0" smtClean="0">
                <a:cs typeface="+mj-cs"/>
              </a:rPr>
              <a:t>If you cannot identify something positive, then you should not remain in the community, otherwise you are likely to focus only on their problems and may in fact become a part of their problems.</a:t>
            </a:r>
            <a:endParaRPr lang="fa-IR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1747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39" name="Rectangle 15"/>
          <p:cNvSpPr>
            <a:spLocks noChangeArrowheads="1"/>
          </p:cNvSpPr>
          <p:nvPr/>
        </p:nvSpPr>
        <p:spPr bwMode="auto">
          <a:xfrm>
            <a:off x="153988" y="1600200"/>
            <a:ext cx="56356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en-US" sz="3200" b="1" dirty="0">
                <a:solidFill>
                  <a:srgbClr val="C00000"/>
                </a:solidFill>
                <a:cs typeface="+mj-cs"/>
              </a:rPr>
              <a:t>From work of PEN-3 Model</a:t>
            </a:r>
            <a:endParaRPr lang="en-GB" sz="3200" b="1" dirty="0">
              <a:solidFill>
                <a:srgbClr val="C00000"/>
              </a:solidFill>
              <a:cs typeface="+mj-cs"/>
            </a:endParaRPr>
          </a:p>
        </p:txBody>
      </p:sp>
      <p:sp>
        <p:nvSpPr>
          <p:cNvPr id="769053" name="Oval 29"/>
          <p:cNvSpPr>
            <a:spLocks noChangeArrowheads="1"/>
          </p:cNvSpPr>
          <p:nvPr/>
        </p:nvSpPr>
        <p:spPr bwMode="auto">
          <a:xfrm>
            <a:off x="2700338" y="3644900"/>
            <a:ext cx="2368550" cy="2351088"/>
          </a:xfrm>
          <a:prstGeom prst="ellipse">
            <a:avLst/>
          </a:prstGeom>
          <a:solidFill>
            <a:srgbClr val="FF99CC">
              <a:alpha val="50000"/>
            </a:srgbClr>
          </a:solidFill>
          <a:ln w="25400">
            <a:solidFill>
              <a:srgbClr val="FF99CC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 rtl="0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769045" name="Oval 21"/>
          <p:cNvSpPr>
            <a:spLocks noChangeArrowheads="1"/>
          </p:cNvSpPr>
          <p:nvPr/>
        </p:nvSpPr>
        <p:spPr bwMode="auto">
          <a:xfrm>
            <a:off x="3419475" y="2276475"/>
            <a:ext cx="2370138" cy="2351088"/>
          </a:xfrm>
          <a:prstGeom prst="ellipse">
            <a:avLst/>
          </a:prstGeom>
          <a:solidFill>
            <a:schemeClr val="hlink">
              <a:alpha val="50000"/>
            </a:schemeClr>
          </a:solidFill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 rtl="0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769046" name="Oval 22"/>
          <p:cNvSpPr>
            <a:spLocks noChangeArrowheads="1"/>
          </p:cNvSpPr>
          <p:nvPr/>
        </p:nvSpPr>
        <p:spPr bwMode="auto">
          <a:xfrm>
            <a:off x="4356100" y="3644900"/>
            <a:ext cx="2366963" cy="2352675"/>
          </a:xfrm>
          <a:prstGeom prst="ellipse">
            <a:avLst/>
          </a:prstGeom>
          <a:solidFill>
            <a:srgbClr val="FFFF00">
              <a:alpha val="50000"/>
            </a:srgbClr>
          </a:solidFill>
          <a:ln w="254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 rtl="0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769059" name="Rectangle 35"/>
          <p:cNvSpPr>
            <a:spLocks noChangeArrowheads="1"/>
          </p:cNvSpPr>
          <p:nvPr/>
        </p:nvSpPr>
        <p:spPr bwMode="auto">
          <a:xfrm>
            <a:off x="2571750" y="4572000"/>
            <a:ext cx="2233613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 b="1" dirty="0">
                <a:solidFill>
                  <a:schemeClr val="tx1"/>
                </a:solidFill>
              </a:rPr>
              <a:t>Health Education</a:t>
            </a:r>
            <a:endParaRPr lang="fa-IR" sz="2400" b="1" dirty="0">
              <a:solidFill>
                <a:schemeClr val="tx1"/>
              </a:solidFill>
              <a:ea typeface="Majalla UI"/>
              <a:cs typeface="Majalla UI"/>
            </a:endParaRPr>
          </a:p>
        </p:txBody>
      </p:sp>
      <p:sp>
        <p:nvSpPr>
          <p:cNvPr id="769061" name="Rectangle 37"/>
          <p:cNvSpPr>
            <a:spLocks noChangeArrowheads="1"/>
          </p:cNvSpPr>
          <p:nvPr/>
        </p:nvSpPr>
        <p:spPr bwMode="auto">
          <a:xfrm>
            <a:off x="3643313" y="2714625"/>
            <a:ext cx="2073275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 b="1" dirty="0">
                <a:solidFill>
                  <a:schemeClr val="tx1"/>
                </a:solidFill>
                <a:cs typeface="+mj-cs"/>
              </a:rPr>
              <a:t>Cultural Adaptation</a:t>
            </a:r>
            <a:endParaRPr lang="fa-IR" sz="2400" b="1" dirty="0">
              <a:solidFill>
                <a:schemeClr val="tx1"/>
              </a:solidFill>
              <a:ea typeface="Majalla UI"/>
              <a:cs typeface="+mj-cs"/>
            </a:endParaRPr>
          </a:p>
        </p:txBody>
      </p:sp>
      <p:sp>
        <p:nvSpPr>
          <p:cNvPr id="769062" name="Rectangle 38"/>
          <p:cNvSpPr>
            <a:spLocks noChangeArrowheads="1"/>
          </p:cNvSpPr>
          <p:nvPr/>
        </p:nvSpPr>
        <p:spPr bwMode="auto">
          <a:xfrm>
            <a:off x="4572000" y="4214813"/>
            <a:ext cx="2000250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 b="1" dirty="0">
                <a:solidFill>
                  <a:schemeClr val="tx1"/>
                </a:solidFill>
              </a:rPr>
              <a:t>Educational diagnosis</a:t>
            </a:r>
            <a:endParaRPr lang="fa-IR" sz="2400" b="1" dirty="0">
              <a:solidFill>
                <a:schemeClr val="tx1"/>
              </a:solidFill>
              <a:ea typeface="Majalla UI"/>
              <a:cs typeface="Majalla UI"/>
            </a:endParaRPr>
          </a:p>
        </p:txBody>
      </p:sp>
    </p:spTree>
    <p:extLst>
      <p:ext uri="{BB962C8B-B14F-4D97-AF65-F5344CB8AC3E}">
        <p14:creationId xmlns:p14="http://schemas.microsoft.com/office/powerpoint/2010/main" val="242893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7690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7690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7690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76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26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690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690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690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69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69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69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240"/>
                            </p:stCondLst>
                            <p:childTnLst>
                              <p:par>
                                <p:cTn id="3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1000" autoRev="1" fill="hold"/>
                                        <p:tgtEl>
                                          <p:spTgt spid="7690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1000" autoRev="1" fill="hold"/>
                                        <p:tgtEl>
                                          <p:spTgt spid="7690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1000" autoRev="1" fill="hold"/>
                                        <p:tgtEl>
                                          <p:spTgt spid="7690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autoRev="1" fill="hold"/>
                                        <p:tgtEl>
                                          <p:spTgt spid="7690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0" autoRev="1" fill="hold"/>
                                        <p:tgtEl>
                                          <p:spTgt spid="7690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1000" autoRev="1" fill="hold"/>
                                        <p:tgtEl>
                                          <p:spTgt spid="7690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0" autoRev="1" fill="hold"/>
                                        <p:tgtEl>
                                          <p:spTgt spid="7690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0" autoRev="1" fill="hold"/>
                                        <p:tgtEl>
                                          <p:spTgt spid="7690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1000" autoRev="1" fill="hold"/>
                                        <p:tgtEl>
                                          <p:spTgt spid="7690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4" dur="1000" autoRev="1" fill="hold"/>
                                        <p:tgtEl>
                                          <p:spTgt spid="7690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5" dur="1000" autoRev="1" fill="hold"/>
                                        <p:tgtEl>
                                          <p:spTgt spid="7690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0" autoRev="1" fill="hold"/>
                                        <p:tgtEl>
                                          <p:spTgt spid="7690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240"/>
                            </p:stCondLst>
                            <p:childTnLst>
                              <p:par>
                                <p:cTn id="48" presetID="20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9" dur="500" autoRev="1" fill="hold"/>
                                        <p:tgtEl>
                                          <p:spTgt spid="7690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autoRev="1" fill="hold"/>
                                        <p:tgtEl>
                                          <p:spTgt spid="7690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autoRev="1" fill="hold"/>
                                        <p:tgtEl>
                                          <p:spTgt spid="7690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3" dur="500" autoRev="1" fill="hold"/>
                                        <p:tgtEl>
                                          <p:spTgt spid="7690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 autoRev="1" fill="hold"/>
                                        <p:tgtEl>
                                          <p:spTgt spid="7690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autoRev="1" fill="hold"/>
                                        <p:tgtEl>
                                          <p:spTgt spid="7690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7" dur="500" autoRev="1" fill="hold"/>
                                        <p:tgtEl>
                                          <p:spTgt spid="769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500" autoRev="1" fill="hold"/>
                                        <p:tgtEl>
                                          <p:spTgt spid="769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500" autoRev="1" fill="hold"/>
                                        <p:tgtEl>
                                          <p:spTgt spid="769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9053" grpId="0" animBg="1"/>
      <p:bldP spid="769053" grpId="1" animBg="1"/>
      <p:bldP spid="769045" grpId="0" animBg="1"/>
      <p:bldP spid="769045" grpId="1" animBg="1"/>
      <p:bldP spid="769046" grpId="0" animBg="1"/>
      <p:bldP spid="769046" grpId="1" animBg="1"/>
      <p:bldP spid="769059" grpId="0"/>
      <p:bldP spid="769059" grpId="1"/>
      <p:bldP spid="769061" grpId="0"/>
      <p:bldP spid="769061" grpId="1"/>
      <p:bldP spid="769062" grpId="0"/>
      <p:bldP spid="76906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3" name="Line 3"/>
          <p:cNvSpPr>
            <a:spLocks noChangeShapeType="1"/>
          </p:cNvSpPr>
          <p:nvPr/>
        </p:nvSpPr>
        <p:spPr bwMode="auto">
          <a:xfrm>
            <a:off x="5943600" y="4586617"/>
            <a:ext cx="279400" cy="0"/>
          </a:xfrm>
          <a:prstGeom prst="line">
            <a:avLst/>
          </a:prstGeom>
          <a:noFill/>
          <a:ln w="635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algn="ctr" rtl="0">
              <a:spcBef>
                <a:spcPct val="50000"/>
              </a:spcBef>
              <a:defRPr/>
            </a:pP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762886" name="Oval 6"/>
          <p:cNvSpPr>
            <a:spLocks noChangeArrowheads="1"/>
          </p:cNvSpPr>
          <p:nvPr/>
        </p:nvSpPr>
        <p:spPr bwMode="auto">
          <a:xfrm>
            <a:off x="3059113" y="1633867"/>
            <a:ext cx="3097212" cy="1800225"/>
          </a:xfrm>
          <a:prstGeom prst="ellipse">
            <a:avLst/>
          </a:prstGeom>
          <a:solidFill>
            <a:schemeClr val="bg1">
              <a:alpha val="50195"/>
            </a:schemeClr>
          </a:solidFill>
          <a:ln w="25400">
            <a:solidFill>
              <a:schemeClr val="accent1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marL="342900" indent="-342900" algn="ctr" rtl="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US" sz="2400" b="1" kern="0" dirty="0">
                <a:cs typeface="+mn-cs"/>
              </a:rPr>
              <a:t>Person</a:t>
            </a:r>
          </a:p>
          <a:p>
            <a:pPr marL="342900" indent="-342900" algn="ctr" rtl="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US" sz="2400" b="1" kern="0" dirty="0">
                <a:cs typeface="+mn-cs"/>
              </a:rPr>
              <a:t>Extend Family</a:t>
            </a:r>
          </a:p>
          <a:p>
            <a:pPr marL="342900" indent="-342900" algn="ctr" rtl="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US" sz="2400" b="1" kern="0" dirty="0">
                <a:cs typeface="+mn-cs"/>
              </a:rPr>
              <a:t>Neighborhood</a:t>
            </a:r>
            <a:endParaRPr lang="en-US" sz="2400" b="1" dirty="0">
              <a:latin typeface="Arial" pitchFamily="34" charset="0"/>
              <a:cs typeface="+mn-cs"/>
            </a:endParaRPr>
          </a:p>
        </p:txBody>
      </p:sp>
      <p:sp>
        <p:nvSpPr>
          <p:cNvPr id="762887" name="Oval 7"/>
          <p:cNvSpPr>
            <a:spLocks noChangeArrowheads="1"/>
          </p:cNvSpPr>
          <p:nvPr/>
        </p:nvSpPr>
        <p:spPr bwMode="auto">
          <a:xfrm>
            <a:off x="6224588" y="3649992"/>
            <a:ext cx="2740025" cy="1800225"/>
          </a:xfrm>
          <a:prstGeom prst="ellipse">
            <a:avLst/>
          </a:prstGeom>
          <a:solidFill>
            <a:schemeClr val="bg1">
              <a:alpha val="50195"/>
            </a:schemeClr>
          </a:solidFill>
          <a:ln w="25400">
            <a:solidFill>
              <a:schemeClr val="accent1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rtl="0">
              <a:spcBef>
                <a:spcPct val="50000"/>
              </a:spcBef>
            </a:pPr>
            <a:r>
              <a:rPr lang="en-US" sz="2400" b="1"/>
              <a:t>Perceptions</a:t>
            </a:r>
          </a:p>
          <a:p>
            <a:pPr algn="ctr" rtl="0">
              <a:spcBef>
                <a:spcPct val="50000"/>
              </a:spcBef>
            </a:pPr>
            <a:r>
              <a:rPr lang="en-US" sz="2400" b="1"/>
              <a:t>Enablers</a:t>
            </a:r>
          </a:p>
          <a:p>
            <a:pPr algn="ctr" rtl="0">
              <a:spcBef>
                <a:spcPct val="50000"/>
              </a:spcBef>
            </a:pPr>
            <a:r>
              <a:rPr lang="en-US" sz="2400" b="1"/>
              <a:t>Nurturers</a:t>
            </a:r>
          </a:p>
        </p:txBody>
      </p:sp>
      <p:sp>
        <p:nvSpPr>
          <p:cNvPr id="762888" name="Oval 8"/>
          <p:cNvSpPr>
            <a:spLocks noChangeArrowheads="1"/>
          </p:cNvSpPr>
          <p:nvPr/>
        </p:nvSpPr>
        <p:spPr bwMode="auto">
          <a:xfrm>
            <a:off x="179388" y="3649992"/>
            <a:ext cx="2740025" cy="1871662"/>
          </a:xfrm>
          <a:prstGeom prst="ellipse">
            <a:avLst/>
          </a:prstGeom>
          <a:solidFill>
            <a:schemeClr val="bg1">
              <a:alpha val="50195"/>
            </a:schemeClr>
          </a:solidFill>
          <a:ln w="25400">
            <a:solidFill>
              <a:schemeClr val="accent1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marL="342900" indent="-342900" algn="ctr" rtl="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US" sz="2400" b="1" kern="0" dirty="0">
                <a:cs typeface="+mn-cs"/>
              </a:rPr>
              <a:t>Positive </a:t>
            </a:r>
          </a:p>
          <a:p>
            <a:pPr marL="342900" indent="-342900" algn="ctr" rtl="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US" sz="2400" b="1" kern="0" dirty="0">
                <a:cs typeface="+mn-cs"/>
              </a:rPr>
              <a:t>Negative</a:t>
            </a:r>
          </a:p>
          <a:p>
            <a:pPr marL="342900" indent="-342900" algn="ctr" rtl="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US" sz="2400" b="1" kern="0" dirty="0">
                <a:cs typeface="+mn-cs"/>
              </a:rPr>
              <a:t>Nurturers </a:t>
            </a:r>
          </a:p>
        </p:txBody>
      </p:sp>
      <p:sp>
        <p:nvSpPr>
          <p:cNvPr id="762889" name="Oval 9"/>
          <p:cNvSpPr>
            <a:spLocks noChangeArrowheads="1"/>
          </p:cNvSpPr>
          <p:nvPr/>
        </p:nvSpPr>
        <p:spPr bwMode="auto">
          <a:xfrm>
            <a:off x="3201988" y="3865892"/>
            <a:ext cx="2740025" cy="1441450"/>
          </a:xfrm>
          <a:prstGeom prst="ellipse">
            <a:avLst/>
          </a:prstGeom>
          <a:solidFill>
            <a:schemeClr val="bg1">
              <a:alpha val="50195"/>
            </a:schemeClr>
          </a:solidFill>
          <a:ln w="25400">
            <a:solidFill>
              <a:schemeClr val="accent1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rtl="0"/>
            <a:r>
              <a:rPr lang="en-US" sz="2400" b="1" dirty="0">
                <a:latin typeface="Arial" pitchFamily="34" charset="0"/>
              </a:rPr>
              <a:t>PEN-3 Model</a:t>
            </a:r>
            <a:endParaRPr lang="en-GB" sz="2400" b="1" dirty="0">
              <a:latin typeface="Arial" pitchFamily="34" charset="0"/>
            </a:endParaRPr>
          </a:p>
        </p:txBody>
      </p:sp>
      <p:sp>
        <p:nvSpPr>
          <p:cNvPr id="762890" name="Line 10"/>
          <p:cNvSpPr>
            <a:spLocks noChangeShapeType="1"/>
          </p:cNvSpPr>
          <p:nvPr/>
        </p:nvSpPr>
        <p:spPr bwMode="auto">
          <a:xfrm rot="5400000">
            <a:off x="4388644" y="3650786"/>
            <a:ext cx="433387" cy="0"/>
          </a:xfrm>
          <a:prstGeom prst="line">
            <a:avLst/>
          </a:prstGeom>
          <a:noFill/>
          <a:ln w="635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algn="ctr" rtl="0">
              <a:spcBef>
                <a:spcPct val="50000"/>
              </a:spcBef>
              <a:defRPr/>
            </a:pP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762892" name="Line 12"/>
          <p:cNvSpPr>
            <a:spLocks noChangeShapeType="1"/>
          </p:cNvSpPr>
          <p:nvPr/>
        </p:nvSpPr>
        <p:spPr bwMode="auto">
          <a:xfrm>
            <a:off x="2921000" y="4586617"/>
            <a:ext cx="279400" cy="0"/>
          </a:xfrm>
          <a:prstGeom prst="line">
            <a:avLst/>
          </a:prstGeom>
          <a:noFill/>
          <a:ln w="635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algn="ctr" rtl="0">
              <a:spcBef>
                <a:spcPct val="50000"/>
              </a:spcBef>
              <a:defRPr/>
            </a:pP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" name="Right Arrow 10"/>
          <p:cNvSpPr/>
          <p:nvPr/>
        </p:nvSpPr>
        <p:spPr>
          <a:xfrm rot="1059044">
            <a:off x="1195388" y="1825954"/>
            <a:ext cx="1944687" cy="130175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>
              <a:spcBef>
                <a:spcPct val="50000"/>
              </a:spcBef>
              <a:defRPr/>
            </a:pPr>
            <a:r>
              <a:rPr lang="en-US" sz="1800" b="1" dirty="0">
                <a:solidFill>
                  <a:schemeClr val="tx1"/>
                </a:solidFill>
              </a:rPr>
              <a:t>Health Education</a:t>
            </a:r>
            <a:endParaRPr lang="fa-IR" sz="1800" b="1" dirty="0">
              <a:solidFill>
                <a:schemeClr val="tx1"/>
              </a:solidFill>
            </a:endParaRPr>
          </a:p>
        </p:txBody>
      </p:sp>
      <p:sp>
        <p:nvSpPr>
          <p:cNvPr id="12" name="Left Arrow 11"/>
          <p:cNvSpPr/>
          <p:nvPr/>
        </p:nvSpPr>
        <p:spPr>
          <a:xfrm rot="2379585">
            <a:off x="2166316" y="5318194"/>
            <a:ext cx="1680610" cy="1133997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>
              <a:spcBef>
                <a:spcPct val="50000"/>
              </a:spcBef>
              <a:defRPr/>
            </a:pPr>
            <a:r>
              <a:rPr lang="en-US" sz="1800" b="1" dirty="0">
                <a:solidFill>
                  <a:schemeClr val="tx1"/>
                </a:solidFill>
              </a:rPr>
              <a:t>Cultural Adaptation</a:t>
            </a:r>
            <a:endParaRPr lang="fa-IR" sz="1800" b="1" dirty="0">
              <a:solidFill>
                <a:schemeClr val="tx1"/>
              </a:solidFill>
            </a:endParaRPr>
          </a:p>
        </p:txBody>
      </p:sp>
      <p:sp>
        <p:nvSpPr>
          <p:cNvPr id="14" name="Left Arrow 13"/>
          <p:cNvSpPr/>
          <p:nvPr/>
        </p:nvSpPr>
        <p:spPr>
          <a:xfrm rot="18413383">
            <a:off x="7125837" y="2437142"/>
            <a:ext cx="1895475" cy="1254125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>
              <a:spcBef>
                <a:spcPct val="50000"/>
              </a:spcBef>
              <a:defRPr/>
            </a:pPr>
            <a:r>
              <a:rPr lang="en-US" sz="1800" b="1" dirty="0">
                <a:solidFill>
                  <a:schemeClr val="tx1"/>
                </a:solidFill>
              </a:rPr>
              <a:t>Educational </a:t>
            </a:r>
            <a:r>
              <a:rPr lang="en-US" sz="2000" b="1" dirty="0">
                <a:solidFill>
                  <a:schemeClr val="tx1"/>
                </a:solidFill>
              </a:rPr>
              <a:t>Diagnosis</a:t>
            </a:r>
            <a:endParaRPr lang="fa-IR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76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762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76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76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76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6" dur="500"/>
                                        <p:tgtEl>
                                          <p:spTgt spid="762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0" dur="500"/>
                                        <p:tgtEl>
                                          <p:spTgt spid="76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2886" grpId="0" animBg="1"/>
      <p:bldP spid="762887" grpId="0" animBg="1"/>
      <p:bldP spid="762888" grpId="0" animBg="1"/>
      <p:bldP spid="76288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cs typeface="+mj-cs"/>
              </a:rPr>
              <a:t>Materials and methods:</a:t>
            </a:r>
          </a:p>
          <a:p>
            <a:r>
              <a:rPr lang="en-US" b="1" dirty="0">
                <a:cs typeface="+mj-cs"/>
              </a:rPr>
              <a:t> Data was collected by way of quantitative surveys and 6 focus groups. </a:t>
            </a:r>
            <a:endParaRPr lang="en-US" b="1" dirty="0" smtClean="0">
              <a:cs typeface="+mj-cs"/>
            </a:endParaRPr>
          </a:p>
          <a:p>
            <a:r>
              <a:rPr lang="en-US" b="1" dirty="0" smtClean="0">
                <a:cs typeface="+mj-cs"/>
              </a:rPr>
              <a:t> </a:t>
            </a:r>
            <a:r>
              <a:rPr lang="en-US" b="1" dirty="0">
                <a:cs typeface="+mj-cs"/>
              </a:rPr>
              <a:t>A volunteer sample of  54 women who living in village and agreed to participate in the research.  </a:t>
            </a:r>
            <a:endParaRPr lang="en-US" b="1" dirty="0" smtClean="0">
              <a:cs typeface="+mj-cs"/>
            </a:endParaRPr>
          </a:p>
          <a:p>
            <a:endParaRPr lang="en-US" b="1" dirty="0">
              <a:cs typeface="+mj-cs"/>
            </a:endParaRPr>
          </a:p>
          <a:p>
            <a:endParaRPr lang="fa-IR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1863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0"/>
            <a:ext cx="8686800" cy="3657600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 Narrow" pitchFamily="34" charset="0"/>
              </a:rPr>
              <a:t>Recording devices</a:t>
            </a:r>
          </a:p>
          <a:p>
            <a:r>
              <a:rPr lang="en-US" b="1" dirty="0">
                <a:latin typeface="Arial Narrow" pitchFamily="34" charset="0"/>
              </a:rPr>
              <a:t>Transcribing equipment</a:t>
            </a:r>
          </a:p>
          <a:p>
            <a:r>
              <a:rPr lang="en-US" altLang="zh-TW" dirty="0" smtClean="0">
                <a:solidFill>
                  <a:srgbClr val="C00000"/>
                </a:solidFill>
                <a:latin typeface="Arial Black" pitchFamily="34" charset="0"/>
                <a:ea typeface="PMingLiU" pitchFamily="18" charset="-120"/>
              </a:rPr>
              <a:t>Analysis :</a:t>
            </a:r>
          </a:p>
          <a:p>
            <a:r>
              <a:rPr lang="en-US" altLang="zh-TW" dirty="0" smtClean="0">
                <a:solidFill>
                  <a:srgbClr val="C00000"/>
                </a:solidFill>
                <a:latin typeface="Arial Black" pitchFamily="34" charset="0"/>
                <a:ea typeface="PMingLiU" pitchFamily="18" charset="-120"/>
              </a:rPr>
              <a:t> </a:t>
            </a:r>
            <a:r>
              <a:rPr lang="en-US" altLang="zh-TW" b="1" dirty="0">
                <a:latin typeface="Times New Roman" pitchFamily="18" charset="0"/>
                <a:ea typeface="PMingLiU" pitchFamily="18" charset="-120"/>
              </a:rPr>
              <a:t>Narrative description and interpretation</a:t>
            </a:r>
            <a:endParaRPr lang="en-US" altLang="zh-TW" dirty="0">
              <a:ea typeface="PMingLiU" pitchFamily="18" charset="-120"/>
            </a:endParaRPr>
          </a:p>
          <a:p>
            <a:r>
              <a:rPr lang="en-US" b="1" dirty="0">
                <a:latin typeface="Arial Narrow" pitchFamily="34" charset="0"/>
              </a:rPr>
              <a:t>Member checks participants</a:t>
            </a:r>
          </a:p>
          <a:p>
            <a:endParaRPr lang="en-US" b="1" dirty="0">
              <a:latin typeface="Arial Narrow" pitchFamily="34" charset="0"/>
            </a:endParaRP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24000"/>
            <a:ext cx="7772400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Resources:</a:t>
            </a:r>
            <a:endParaRPr lang="en-US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53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C00000"/>
                </a:solidFill>
                <a:cs typeface="+mj-cs"/>
              </a:rPr>
              <a:t>Results</a:t>
            </a:r>
            <a:r>
              <a:rPr lang="en-US" b="1" dirty="0" smtClean="0">
                <a:solidFill>
                  <a:srgbClr val="C00000"/>
                </a:solidFill>
                <a:cs typeface="+mj-cs"/>
              </a:rPr>
              <a:t>:</a:t>
            </a:r>
          </a:p>
          <a:p>
            <a:endParaRPr lang="en-US" b="1" dirty="0">
              <a:solidFill>
                <a:srgbClr val="C00000"/>
              </a:solidFill>
              <a:cs typeface="+mj-cs"/>
            </a:endParaRPr>
          </a:p>
          <a:p>
            <a:r>
              <a:rPr lang="en-US" b="1" dirty="0">
                <a:cs typeface="+mj-cs"/>
              </a:rPr>
              <a:t>According to qualitative results</a:t>
            </a:r>
            <a:r>
              <a:rPr lang="en-US" b="1" dirty="0" smtClean="0">
                <a:cs typeface="+mj-cs"/>
              </a:rPr>
              <a:t>,</a:t>
            </a:r>
          </a:p>
          <a:p>
            <a:r>
              <a:rPr lang="en-US" b="1" dirty="0" smtClean="0">
                <a:solidFill>
                  <a:srgbClr val="C00000"/>
                </a:solidFill>
                <a:cs typeface="+mj-cs"/>
              </a:rPr>
              <a:t> </a:t>
            </a:r>
            <a:r>
              <a:rPr lang="en-US" b="1" u="sng" dirty="0">
                <a:solidFill>
                  <a:srgbClr val="C00000"/>
                </a:solidFill>
                <a:cs typeface="+mj-cs"/>
              </a:rPr>
              <a:t>positive perceptions </a:t>
            </a:r>
            <a:r>
              <a:rPr lang="en-US" b="1" dirty="0">
                <a:cs typeface="+mj-cs"/>
              </a:rPr>
              <a:t>were dental health effects in personality, effect of fruit and milk on dental health and negative role of smoking on tooth decay. </a:t>
            </a:r>
            <a:endParaRPr lang="en-US" b="1" dirty="0" smtClean="0">
              <a:cs typeface="+mj-cs"/>
            </a:endParaRPr>
          </a:p>
          <a:p>
            <a:r>
              <a:rPr lang="en-US" b="1" u="sng" dirty="0" smtClean="0">
                <a:solidFill>
                  <a:srgbClr val="C00000"/>
                </a:solidFill>
                <a:cs typeface="+mj-cs"/>
              </a:rPr>
              <a:t>Negative </a:t>
            </a:r>
            <a:r>
              <a:rPr lang="en-US" b="1" u="sng" dirty="0">
                <a:solidFill>
                  <a:srgbClr val="C00000"/>
                </a:solidFill>
                <a:cs typeface="+mj-cs"/>
              </a:rPr>
              <a:t>perception </a:t>
            </a:r>
            <a:r>
              <a:rPr lang="en-US" b="1" dirty="0">
                <a:cs typeface="+mj-cs"/>
              </a:rPr>
              <a:t>were the important of tooth type is more than brushing, not brushing due to the lack of time, healthy teed is a sign of dental health and tablet and anesthetic sprays instead of going to the dentist. </a:t>
            </a:r>
            <a:endParaRPr lang="en-US" b="1" dirty="0" smtClean="0">
              <a:cs typeface="+mj-cs"/>
            </a:endParaRPr>
          </a:p>
          <a:p>
            <a:endParaRPr lang="fa-IR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8062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3316</TotalTime>
  <Words>467</Words>
  <Application>Microsoft Office PowerPoint</Application>
  <PresentationFormat>On-screen Show (4:3)</PresentationFormat>
  <Paragraphs>54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Using the PEN-3 Model to Assess Sociocultural Factors About Oral Health Among Rural Women- Hamedan ,2013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Resources: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</dc:title>
  <dc:creator>web master</dc:creator>
  <cp:lastModifiedBy>ezzati</cp:lastModifiedBy>
  <cp:revision>155</cp:revision>
  <dcterms:created xsi:type="dcterms:W3CDTF">2015-04-27T09:57:24Z</dcterms:created>
  <dcterms:modified xsi:type="dcterms:W3CDTF">2015-05-18T17:17:31Z</dcterms:modified>
</cp:coreProperties>
</file>