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8" r:id="rId5"/>
    <p:sldId id="259" r:id="rId6"/>
    <p:sldId id="262" r:id="rId7"/>
    <p:sldId id="260" r:id="rId8"/>
    <p:sldId id="263" r:id="rId9"/>
    <p:sldId id="265" r:id="rId10"/>
    <p:sldId id="266" r:id="rId11"/>
    <p:sldId id="267" r:id="rId12"/>
    <p:sldId id="261"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2BD3"/>
    <a:srgbClr val="FFC000"/>
    <a:srgbClr val="0E394C"/>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48"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5/25/2015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5/25/2015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5/25/2015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5/25/2015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5/25/2015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5/25/2015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5/25/2015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5/25/2015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5/25/2015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5/25/2015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5/25/2015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5/25/2015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5/25/2015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5/25/2015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5/25/2015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5/25/2015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5/25/2015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5/25/2015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9701" y="2375147"/>
            <a:ext cx="11766998" cy="2111279"/>
          </a:xfrm>
        </p:spPr>
        <p:txBody>
          <a:bodyPr>
            <a:normAutofit/>
          </a:bodyPr>
          <a:lstStyle/>
          <a:p>
            <a:pPr algn="l"/>
            <a:r>
              <a:rPr lang="en-US" sz="4800" dirty="0"/>
              <a:t>Effects of </a:t>
            </a:r>
            <a:r>
              <a:rPr lang="en-US" sz="4800" dirty="0" smtClean="0"/>
              <a:t> Functional</a:t>
            </a:r>
            <a:r>
              <a:rPr lang="en-US" sz="4800" dirty="0"/>
              <a:t>, </a:t>
            </a:r>
            <a:r>
              <a:rPr lang="en-US" sz="4800" dirty="0" smtClean="0"/>
              <a:t>Communicative </a:t>
            </a:r>
            <a:r>
              <a:rPr lang="en-US" sz="4800" dirty="0"/>
              <a:t>and </a:t>
            </a:r>
            <a:r>
              <a:rPr lang="en-US" sz="4800" dirty="0" smtClean="0"/>
              <a:t>Critical</a:t>
            </a:r>
            <a:br>
              <a:rPr lang="en-US" sz="4800" dirty="0" smtClean="0"/>
            </a:br>
            <a:r>
              <a:rPr lang="en-US" sz="4800" dirty="0" smtClean="0"/>
              <a:t>Health Literacy </a:t>
            </a:r>
            <a:r>
              <a:rPr lang="en-US" sz="4800" dirty="0"/>
              <a:t>on </a:t>
            </a:r>
            <a:r>
              <a:rPr lang="en-US" sz="4800" dirty="0" smtClean="0"/>
              <a:t>Adherence </a:t>
            </a:r>
            <a:r>
              <a:rPr lang="en-US" sz="4800" dirty="0"/>
              <a:t>to </a:t>
            </a:r>
            <a:r>
              <a:rPr lang="en-US" sz="4800" dirty="0" smtClean="0"/>
              <a:t>Self-Care Behaviors</a:t>
            </a:r>
            <a:br>
              <a:rPr lang="en-US" sz="4800" dirty="0" smtClean="0"/>
            </a:br>
            <a:r>
              <a:rPr lang="en-US" sz="4800" dirty="0" smtClean="0"/>
              <a:t>and Health Status </a:t>
            </a:r>
            <a:r>
              <a:rPr lang="en-US" sz="4800" dirty="0"/>
              <a:t>in Iranians with </a:t>
            </a:r>
            <a:r>
              <a:rPr lang="en-US" sz="4800" dirty="0" smtClean="0"/>
              <a:t>Diabetes Mellitus</a:t>
            </a:r>
            <a:endParaRPr lang="en-US" sz="4800" dirty="0"/>
          </a:p>
        </p:txBody>
      </p:sp>
      <p:sp>
        <p:nvSpPr>
          <p:cNvPr id="3" name="Rectangle 2"/>
          <p:cNvSpPr/>
          <p:nvPr/>
        </p:nvSpPr>
        <p:spPr>
          <a:xfrm>
            <a:off x="952500" y="4849893"/>
            <a:ext cx="10477500" cy="400110"/>
          </a:xfrm>
          <a:prstGeom prst="rect">
            <a:avLst/>
          </a:prstGeom>
        </p:spPr>
        <p:txBody>
          <a:bodyPr wrap="square">
            <a:spAutoFit/>
          </a:bodyPr>
          <a:lstStyle/>
          <a:p>
            <a:r>
              <a:rPr lang="en-US" sz="2000" dirty="0">
                <a:solidFill>
                  <a:schemeClr val="accent5"/>
                </a:solidFill>
                <a:latin typeface="Calibri Light" panose="020F0302020204030204" pitchFamily="34" charset="0"/>
                <a:ea typeface="Times New Roman" panose="02020603050405020304" pitchFamily="18" charset="0"/>
                <a:cs typeface="Times New Roman" panose="02020603050405020304" pitchFamily="18" charset="0"/>
              </a:rPr>
              <a:t>Mahnoush </a:t>
            </a:r>
            <a:r>
              <a:rPr lang="en-US" sz="2000" dirty="0" smtClean="0">
                <a:solidFill>
                  <a:schemeClr val="accent5"/>
                </a:solidFill>
                <a:latin typeface="Calibri Light" panose="020F0302020204030204" pitchFamily="34" charset="0"/>
                <a:ea typeface="Times New Roman" panose="02020603050405020304" pitchFamily="18" charset="0"/>
                <a:cs typeface="Times New Roman" panose="02020603050405020304" pitchFamily="18" charset="0"/>
              </a:rPr>
              <a:t>Reisi, </a:t>
            </a:r>
            <a:r>
              <a:rPr lang="en-US" sz="2000" dirty="0">
                <a:solidFill>
                  <a:schemeClr val="accent5"/>
                </a:solidFill>
                <a:latin typeface="Calibri Light" panose="020F0302020204030204" pitchFamily="34" charset="0"/>
                <a:ea typeface="Times New Roman" panose="02020603050405020304" pitchFamily="18" charset="0"/>
                <a:cs typeface="Times New Roman" panose="02020603050405020304" pitchFamily="18" charset="0"/>
              </a:rPr>
              <a:t>Firoozeh </a:t>
            </a:r>
            <a:r>
              <a:rPr lang="en-US" sz="2000" dirty="0" smtClean="0">
                <a:solidFill>
                  <a:schemeClr val="accent5"/>
                </a:solidFill>
                <a:latin typeface="Calibri Light" panose="020F0302020204030204" pitchFamily="34" charset="0"/>
                <a:ea typeface="Times New Roman" panose="02020603050405020304" pitchFamily="18" charset="0"/>
                <a:cs typeface="Times New Roman" panose="02020603050405020304" pitchFamily="18" charset="0"/>
              </a:rPr>
              <a:t>Mostafavi, </a:t>
            </a:r>
            <a:r>
              <a:rPr lang="en-US" sz="2000" dirty="0">
                <a:solidFill>
                  <a:schemeClr val="accent5"/>
                </a:solidFill>
                <a:latin typeface="Calibri Light" panose="020F0302020204030204" pitchFamily="34" charset="0"/>
                <a:ea typeface="Times New Roman" panose="02020603050405020304" pitchFamily="18" charset="0"/>
                <a:cs typeface="Times New Roman" panose="02020603050405020304" pitchFamily="18" charset="0"/>
              </a:rPr>
              <a:t>Homamodin </a:t>
            </a:r>
            <a:r>
              <a:rPr lang="en-US" sz="2000" dirty="0" smtClean="0">
                <a:solidFill>
                  <a:schemeClr val="accent5"/>
                </a:solidFill>
                <a:latin typeface="Calibri Light" panose="020F0302020204030204" pitchFamily="34" charset="0"/>
                <a:ea typeface="Times New Roman" panose="02020603050405020304" pitchFamily="18" charset="0"/>
                <a:cs typeface="Times New Roman" panose="02020603050405020304" pitchFamily="18" charset="0"/>
              </a:rPr>
              <a:t>Javadzade, </a:t>
            </a:r>
            <a:r>
              <a:rPr lang="en-US" sz="2000" dirty="0">
                <a:solidFill>
                  <a:schemeClr val="accent5"/>
                </a:solidFill>
                <a:latin typeface="Calibri Light" panose="020F0302020204030204" pitchFamily="34" charset="0"/>
                <a:ea typeface="Times New Roman" panose="02020603050405020304" pitchFamily="18" charset="0"/>
                <a:cs typeface="Times New Roman" panose="02020603050405020304" pitchFamily="18" charset="0"/>
              </a:rPr>
              <a:t>Behzad </a:t>
            </a:r>
            <a:r>
              <a:rPr lang="en-US" sz="2000" dirty="0" smtClean="0">
                <a:solidFill>
                  <a:schemeClr val="accent5"/>
                </a:solidFill>
                <a:latin typeface="Calibri Light" panose="020F0302020204030204" pitchFamily="34" charset="0"/>
                <a:ea typeface="Times New Roman" panose="02020603050405020304" pitchFamily="18" charset="0"/>
                <a:cs typeface="Times New Roman" panose="02020603050405020304" pitchFamily="18" charset="0"/>
              </a:rPr>
              <a:t>Mahaki, </a:t>
            </a:r>
            <a:r>
              <a:rPr lang="en-US" sz="2000" u="sng" dirty="0" smtClean="0">
                <a:solidFill>
                  <a:schemeClr val="accent5"/>
                </a:solidFill>
                <a:latin typeface="Calibri Light" panose="020F0302020204030204" pitchFamily="34" charset="0"/>
                <a:ea typeface="Times New Roman" panose="02020603050405020304" pitchFamily="18" charset="0"/>
                <a:cs typeface="Times New Roman" panose="02020603050405020304" pitchFamily="18" charset="0"/>
              </a:rPr>
              <a:t>Gholamreza Sharifirad</a:t>
            </a:r>
            <a:endParaRPr lang="en-US" sz="2000" dirty="0">
              <a:solidFill>
                <a:schemeClr val="accent5"/>
              </a:solidFill>
            </a:endParaRPr>
          </a:p>
        </p:txBody>
      </p:sp>
    </p:spTree>
    <p:extLst>
      <p:ext uri="{BB962C8B-B14F-4D97-AF65-F5344CB8AC3E}">
        <p14:creationId xmlns:p14="http://schemas.microsoft.com/office/powerpoint/2010/main" val="2759628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6"/>
                </a:solidFill>
              </a:rPr>
              <a:t>Health Literacy &amp; Self-Care Behavior</a:t>
            </a:r>
            <a:endParaRPr lang="en-US" sz="4000" dirty="0">
              <a:solidFill>
                <a:schemeClr val="accent6"/>
              </a:solidFill>
            </a:endParaRPr>
          </a:p>
        </p:txBody>
      </p:sp>
      <p:sp>
        <p:nvSpPr>
          <p:cNvPr id="3" name="Content Placeholder 2"/>
          <p:cNvSpPr>
            <a:spLocks noGrp="1"/>
          </p:cNvSpPr>
          <p:nvPr>
            <p:ph idx="1"/>
          </p:nvPr>
        </p:nvSpPr>
        <p:spPr/>
        <p:txBody>
          <a:bodyPr/>
          <a:lstStyle/>
          <a:p>
            <a:r>
              <a:rPr lang="en-US" dirty="0"/>
              <a:t>In multivariate regression models, Functional HL was not associated with diabetes self-care </a:t>
            </a:r>
            <a:r>
              <a:rPr lang="en-US" dirty="0" smtClean="0"/>
              <a:t>behaviors.</a:t>
            </a:r>
          </a:p>
          <a:p>
            <a:r>
              <a:rPr lang="en-US" dirty="0" smtClean="0"/>
              <a:t>Critical </a:t>
            </a:r>
            <a:r>
              <a:rPr lang="en-US" dirty="0"/>
              <a:t>HL was significantly associated with </a:t>
            </a:r>
            <a:r>
              <a:rPr lang="en-US" dirty="0" smtClean="0"/>
              <a:t>diet.</a:t>
            </a:r>
          </a:p>
          <a:p>
            <a:r>
              <a:rPr lang="en-US" dirty="0" smtClean="0"/>
              <a:t>Communicative </a:t>
            </a:r>
            <a:r>
              <a:rPr lang="en-US" dirty="0"/>
              <a:t>HL was related to all aspects of </a:t>
            </a:r>
            <a:r>
              <a:rPr lang="en-US" dirty="0" smtClean="0"/>
              <a:t>self-care behaviors</a:t>
            </a:r>
            <a:r>
              <a:rPr lang="en-US" dirty="0"/>
              <a:t>. </a:t>
            </a:r>
          </a:p>
        </p:txBody>
      </p:sp>
    </p:spTree>
    <p:extLst>
      <p:ext uri="{BB962C8B-B14F-4D97-AF65-F5344CB8AC3E}">
        <p14:creationId xmlns:p14="http://schemas.microsoft.com/office/powerpoint/2010/main" val="3792786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6"/>
                </a:solidFill>
              </a:rPr>
              <a:t>Health Literacy &amp; Health Status</a:t>
            </a:r>
            <a:endParaRPr lang="en-US" sz="4000" dirty="0">
              <a:solidFill>
                <a:schemeClr val="accent6"/>
              </a:solidFill>
            </a:endParaRPr>
          </a:p>
        </p:txBody>
      </p:sp>
      <p:sp>
        <p:nvSpPr>
          <p:cNvPr id="3" name="Content Placeholder 2"/>
          <p:cNvSpPr>
            <a:spLocks noGrp="1"/>
          </p:cNvSpPr>
          <p:nvPr>
            <p:ph idx="1"/>
          </p:nvPr>
        </p:nvSpPr>
        <p:spPr/>
        <p:txBody>
          <a:bodyPr/>
          <a:lstStyle/>
          <a:p>
            <a:pPr marL="0" indent="0">
              <a:buNone/>
            </a:pPr>
            <a:r>
              <a:rPr lang="en-US" dirty="0"/>
              <a:t>All three domains of health literacy were positively associated with self-reported health status.</a:t>
            </a:r>
          </a:p>
        </p:txBody>
      </p:sp>
    </p:spTree>
    <p:extLst>
      <p:ext uri="{BB962C8B-B14F-4D97-AF65-F5344CB8AC3E}">
        <p14:creationId xmlns:p14="http://schemas.microsoft.com/office/powerpoint/2010/main" val="4415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243612" y="5632758"/>
            <a:ext cx="4145644" cy="923330"/>
          </a:xfrm>
          <a:prstGeom prst="rect">
            <a:avLst/>
          </a:prstGeom>
          <a:noFill/>
        </p:spPr>
        <p:txBody>
          <a:bodyPr wrap="square" rtlCol="0">
            <a:spAutoFit/>
          </a:bodyPr>
          <a:lstStyle/>
          <a:p>
            <a:pPr algn="ctr"/>
            <a:r>
              <a:rPr lang="en-US" sz="5400" dirty="0" smtClean="0"/>
              <a:t>Conclusion</a:t>
            </a:r>
            <a:endParaRPr lang="en-US" sz="5400" dirty="0"/>
          </a:p>
        </p:txBody>
      </p:sp>
    </p:spTree>
    <p:extLst>
      <p:ext uri="{BB962C8B-B14F-4D97-AF65-F5344CB8AC3E}">
        <p14:creationId xmlns:p14="http://schemas.microsoft.com/office/powerpoint/2010/main" val="3571679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1120000" y="1825625"/>
            <a:ext cx="10233800" cy="4351338"/>
          </a:xfrm>
        </p:spPr>
        <p:txBody>
          <a:bodyPr/>
          <a:lstStyle/>
          <a:p>
            <a:pPr marL="0" indent="0">
              <a:buNone/>
            </a:pPr>
            <a:r>
              <a:rPr lang="en-US" dirty="0"/>
              <a:t>Skills related to functional HL are not sufficient for successful self-management and navigating more complex health systems, so communicative and critical HL skills should be taken into account</a:t>
            </a:r>
            <a:r>
              <a:rPr lang="en-US" dirty="0" smtClean="0"/>
              <a:t>.</a:t>
            </a:r>
          </a:p>
          <a:p>
            <a:pPr marL="0" indent="0">
              <a:buNone/>
            </a:pPr>
            <a:r>
              <a:rPr lang="en-US" dirty="0" smtClean="0"/>
              <a:t>It </a:t>
            </a:r>
            <a:r>
              <a:rPr lang="en-US" dirty="0"/>
              <a:t>is essential that </a:t>
            </a:r>
            <a:r>
              <a:rPr lang="en-US" dirty="0" smtClean="0"/>
              <a:t>Health-care </a:t>
            </a:r>
            <a:r>
              <a:rPr lang="en-US" dirty="0"/>
              <a:t>providers assess patient’s levels of health literacy and address this issue as part of everyday practice in order to provide relevant levels of health education to patients.</a:t>
            </a:r>
          </a:p>
        </p:txBody>
      </p:sp>
    </p:spTree>
    <p:extLst>
      <p:ext uri="{BB962C8B-B14F-4D97-AF65-F5344CB8AC3E}">
        <p14:creationId xmlns:p14="http://schemas.microsoft.com/office/powerpoint/2010/main" val="1190824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229100" y="808767"/>
            <a:ext cx="3981450" cy="923330"/>
          </a:xfrm>
          <a:prstGeom prst="rect">
            <a:avLst/>
          </a:prstGeom>
          <a:noFill/>
        </p:spPr>
        <p:txBody>
          <a:bodyPr wrap="square" rtlCol="0">
            <a:spAutoFit/>
          </a:bodyPr>
          <a:lstStyle/>
          <a:p>
            <a:pPr algn="ctr"/>
            <a:r>
              <a:rPr lang="en-US" sz="5400" dirty="0" smtClean="0"/>
              <a:t>Introduction</a:t>
            </a:r>
            <a:endParaRPr lang="en-US" sz="5400" dirty="0"/>
          </a:p>
        </p:txBody>
      </p:sp>
    </p:spTree>
    <p:extLst>
      <p:ext uri="{BB962C8B-B14F-4D97-AF65-F5344CB8AC3E}">
        <p14:creationId xmlns:p14="http://schemas.microsoft.com/office/powerpoint/2010/main" val="1832300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FFC000"/>
                </a:solidFill>
              </a:rPr>
              <a:t>Diabetes and Self-Care</a:t>
            </a:r>
            <a:endParaRPr lang="en-US" sz="4000" dirty="0">
              <a:solidFill>
                <a:srgbClr val="FFC000"/>
              </a:solidFill>
            </a:endParaRPr>
          </a:p>
        </p:txBody>
      </p:sp>
      <p:sp>
        <p:nvSpPr>
          <p:cNvPr id="3" name="Content Placeholder 2"/>
          <p:cNvSpPr>
            <a:spLocks noGrp="1"/>
          </p:cNvSpPr>
          <p:nvPr>
            <p:ph idx="1"/>
          </p:nvPr>
        </p:nvSpPr>
        <p:spPr/>
        <p:txBody>
          <a:bodyPr/>
          <a:lstStyle/>
          <a:p>
            <a:r>
              <a:rPr lang="en-US" dirty="0"/>
              <a:t>Type 2 diabetes mellitus (T2DM) is approaching epidemic proportions and  affected close to 285 million people worldwide </a:t>
            </a:r>
            <a:r>
              <a:rPr lang="en-US" dirty="0" smtClean="0"/>
              <a:t>.(1,2)</a:t>
            </a:r>
          </a:p>
          <a:p>
            <a:endParaRPr lang="en-US" dirty="0"/>
          </a:p>
          <a:p>
            <a:r>
              <a:rPr lang="en-US" dirty="0"/>
              <a:t>The outcome of diabetes control is highly dependent on the self-care activities of the patients, and it is estimated that patients are expected to conduct 95% of their own diabetes </a:t>
            </a:r>
            <a:r>
              <a:rPr lang="en-US" dirty="0" smtClean="0"/>
              <a:t>care.(3)</a:t>
            </a:r>
          </a:p>
          <a:p>
            <a:endParaRPr lang="en-US" dirty="0"/>
          </a:p>
        </p:txBody>
      </p:sp>
    </p:spTree>
    <p:extLst>
      <p:ext uri="{BB962C8B-B14F-4D97-AF65-F5344CB8AC3E}">
        <p14:creationId xmlns:p14="http://schemas.microsoft.com/office/powerpoint/2010/main" val="3753601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Recent studies suggest that health literacy (HL) plays a significant role in self-care among individuals with </a:t>
            </a:r>
            <a:r>
              <a:rPr lang="en-US" dirty="0" smtClean="0"/>
              <a:t>T2DM(4).</a:t>
            </a:r>
          </a:p>
          <a:p>
            <a:endParaRPr lang="en-US" dirty="0"/>
          </a:p>
          <a:p>
            <a:r>
              <a:rPr lang="en-US" dirty="0"/>
              <a:t>World Health Organization defines HL as “the cognitive and social skills which determine the motivation and ability of individuals to gain access to, understand, and use information in ways, which promote and maintain good health</a:t>
            </a:r>
            <a:r>
              <a:rPr lang="en-US" dirty="0" smtClean="0"/>
              <a:t>”(5). </a:t>
            </a:r>
            <a:endParaRPr lang="en-US" dirty="0"/>
          </a:p>
        </p:txBody>
      </p:sp>
      <p:sp>
        <p:nvSpPr>
          <p:cNvPr id="10" name="Title 1"/>
          <p:cNvSpPr>
            <a:spLocks noGrp="1"/>
          </p:cNvSpPr>
          <p:nvPr>
            <p:ph type="title"/>
          </p:nvPr>
        </p:nvSpPr>
        <p:spPr>
          <a:xfrm>
            <a:off x="838200" y="365125"/>
            <a:ext cx="10515600" cy="1325563"/>
          </a:xfrm>
        </p:spPr>
        <p:txBody>
          <a:bodyPr>
            <a:normAutofit/>
          </a:bodyPr>
          <a:lstStyle/>
          <a:p>
            <a:r>
              <a:rPr lang="en-US" sz="4000" dirty="0" smtClean="0">
                <a:solidFill>
                  <a:srgbClr val="FFC000"/>
                </a:solidFill>
              </a:rPr>
              <a:t>Health Literacy and Diabetes</a:t>
            </a:r>
            <a:endParaRPr lang="en-US" sz="4000" dirty="0">
              <a:solidFill>
                <a:srgbClr val="FFC000"/>
              </a:solidFill>
            </a:endParaRPr>
          </a:p>
        </p:txBody>
      </p:sp>
    </p:spTree>
    <p:extLst>
      <p:ext uri="{BB962C8B-B14F-4D97-AF65-F5344CB8AC3E}">
        <p14:creationId xmlns:p14="http://schemas.microsoft.com/office/powerpoint/2010/main" val="2530924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316185" y="2384405"/>
            <a:ext cx="4145644" cy="923330"/>
          </a:xfrm>
          <a:prstGeom prst="rect">
            <a:avLst/>
          </a:prstGeom>
          <a:noFill/>
        </p:spPr>
        <p:txBody>
          <a:bodyPr wrap="square" rtlCol="0">
            <a:spAutoFit/>
          </a:bodyPr>
          <a:lstStyle/>
          <a:p>
            <a:pPr algn="ctr"/>
            <a:r>
              <a:rPr lang="en-US" sz="5400" dirty="0" smtClean="0"/>
              <a:t>Methodology</a:t>
            </a:r>
            <a:endParaRPr lang="en-US" sz="5400" dirty="0"/>
          </a:p>
        </p:txBody>
      </p:sp>
    </p:spTree>
    <p:extLst>
      <p:ext uri="{BB962C8B-B14F-4D97-AF65-F5344CB8AC3E}">
        <p14:creationId xmlns:p14="http://schemas.microsoft.com/office/powerpoint/2010/main" val="1565477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accent6"/>
                </a:solidFill>
              </a:rPr>
              <a:t>Study Design</a:t>
            </a:r>
            <a:r>
              <a:rPr lang="en-US" dirty="0">
                <a:solidFill>
                  <a:schemeClr val="accent6"/>
                </a:solidFill>
              </a:rPr>
              <a:t>: </a:t>
            </a:r>
            <a:r>
              <a:rPr lang="en-US" dirty="0"/>
              <a:t>cross-sectional observational study </a:t>
            </a:r>
            <a:endParaRPr lang="en-US" dirty="0" smtClean="0"/>
          </a:p>
          <a:p>
            <a:r>
              <a:rPr lang="en-US" dirty="0" smtClean="0">
                <a:solidFill>
                  <a:schemeClr val="accent6"/>
                </a:solidFill>
              </a:rPr>
              <a:t>Study Sample: </a:t>
            </a:r>
            <a:r>
              <a:rPr lang="en-US" dirty="0" smtClean="0"/>
              <a:t>187 Diabetic Type-2 Patients</a:t>
            </a:r>
          </a:p>
          <a:p>
            <a:r>
              <a:rPr lang="en-US" dirty="0" smtClean="0">
                <a:solidFill>
                  <a:schemeClr val="accent6"/>
                </a:solidFill>
              </a:rPr>
              <a:t>Data Collection Instruments: </a:t>
            </a:r>
          </a:p>
          <a:p>
            <a:pPr lvl="1"/>
            <a:r>
              <a:rPr lang="en-US" dirty="0" smtClean="0"/>
              <a:t>FCCHL (Health Literacy Domains)</a:t>
            </a:r>
          </a:p>
          <a:p>
            <a:pPr lvl="1"/>
            <a:r>
              <a:rPr lang="en-US" dirty="0" smtClean="0"/>
              <a:t>SDSA (Self-Care Behaviors)</a:t>
            </a:r>
          </a:p>
          <a:p>
            <a:pPr lvl="1"/>
            <a:r>
              <a:rPr lang="en-US" dirty="0" smtClean="0"/>
              <a:t>Single Question Self-Rated Health Status Assessment</a:t>
            </a:r>
          </a:p>
          <a:p>
            <a:pPr lvl="1"/>
            <a:r>
              <a:rPr lang="en-US" dirty="0" smtClean="0"/>
              <a:t>Demographics</a:t>
            </a:r>
          </a:p>
          <a:p>
            <a:r>
              <a:rPr lang="en-US" dirty="0" smtClean="0">
                <a:solidFill>
                  <a:schemeClr val="accent6"/>
                </a:solidFill>
              </a:rPr>
              <a:t>Data Analysis: </a:t>
            </a:r>
            <a:r>
              <a:rPr lang="en-US" dirty="0"/>
              <a:t>Multivariate </a:t>
            </a:r>
            <a:r>
              <a:rPr lang="en-US" dirty="0" smtClean="0"/>
              <a:t>Regression</a:t>
            </a:r>
          </a:p>
          <a:p>
            <a:endParaRPr lang="en-US" dirty="0"/>
          </a:p>
        </p:txBody>
      </p:sp>
    </p:spTree>
    <p:extLst>
      <p:ext uri="{BB962C8B-B14F-4D97-AF65-F5344CB8AC3E}">
        <p14:creationId xmlns:p14="http://schemas.microsoft.com/office/powerpoint/2010/main" val="3976047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258127" y="4024761"/>
            <a:ext cx="4145644" cy="923330"/>
          </a:xfrm>
          <a:prstGeom prst="rect">
            <a:avLst/>
          </a:prstGeom>
          <a:noFill/>
        </p:spPr>
        <p:txBody>
          <a:bodyPr wrap="square" rtlCol="0">
            <a:spAutoFit/>
          </a:bodyPr>
          <a:lstStyle/>
          <a:p>
            <a:pPr algn="ctr"/>
            <a:r>
              <a:rPr lang="en-US" sz="5400" dirty="0" smtClean="0"/>
              <a:t>Results</a:t>
            </a:r>
            <a:endParaRPr lang="en-US" sz="5400" dirty="0"/>
          </a:p>
        </p:txBody>
      </p:sp>
    </p:spTree>
    <p:extLst>
      <p:ext uri="{BB962C8B-B14F-4D97-AF65-F5344CB8AC3E}">
        <p14:creationId xmlns:p14="http://schemas.microsoft.com/office/powerpoint/2010/main" val="1098678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6"/>
                </a:solidFill>
              </a:rPr>
              <a:t>Health Literacy (HL) Domains</a:t>
            </a:r>
            <a:endParaRPr lang="en-US" sz="4000" dirty="0">
              <a:solidFill>
                <a:schemeClr val="accent6"/>
              </a:solidFill>
            </a:endParaRPr>
          </a:p>
        </p:txBody>
      </p:sp>
      <p:sp>
        <p:nvSpPr>
          <p:cNvPr id="3" name="Content Placeholder 2"/>
          <p:cNvSpPr>
            <a:spLocks noGrp="1"/>
          </p:cNvSpPr>
          <p:nvPr>
            <p:ph idx="1"/>
          </p:nvPr>
        </p:nvSpPr>
        <p:spPr/>
        <p:txBody>
          <a:bodyPr/>
          <a:lstStyle/>
          <a:p>
            <a:pPr marL="0" indent="0">
              <a:buNone/>
            </a:pPr>
            <a:r>
              <a:rPr lang="en-US" dirty="0"/>
              <a:t>Among the three subscales of FCCHL, </a:t>
            </a:r>
            <a:r>
              <a:rPr lang="en-US" dirty="0">
                <a:solidFill>
                  <a:srgbClr val="92D050"/>
                </a:solidFill>
              </a:rPr>
              <a:t>communicative </a:t>
            </a:r>
            <a:r>
              <a:rPr lang="en-US" dirty="0" smtClean="0">
                <a:solidFill>
                  <a:srgbClr val="92D050"/>
                </a:solidFill>
              </a:rPr>
              <a:t>HL </a:t>
            </a:r>
            <a:r>
              <a:rPr lang="en-US" dirty="0" smtClean="0"/>
              <a:t>had </a:t>
            </a:r>
            <a:r>
              <a:rPr lang="en-US" dirty="0"/>
              <a:t>the </a:t>
            </a:r>
            <a:r>
              <a:rPr lang="en-US" u="sng" dirty="0"/>
              <a:t>highest</a:t>
            </a:r>
            <a:r>
              <a:rPr lang="en-US" dirty="0"/>
              <a:t> and </a:t>
            </a:r>
            <a:r>
              <a:rPr lang="en-US" dirty="0">
                <a:solidFill>
                  <a:srgbClr val="FFFF00"/>
                </a:solidFill>
              </a:rPr>
              <a:t>functional HL </a:t>
            </a:r>
            <a:r>
              <a:rPr lang="en-US" dirty="0"/>
              <a:t>had the </a:t>
            </a:r>
            <a:r>
              <a:rPr lang="en-US" u="sng" dirty="0"/>
              <a:t>lowest</a:t>
            </a:r>
            <a:r>
              <a:rPr lang="en-US" dirty="0"/>
              <a:t> mean score. </a:t>
            </a:r>
          </a:p>
        </p:txBody>
      </p:sp>
    </p:spTree>
    <p:extLst>
      <p:ext uri="{BB962C8B-B14F-4D97-AF65-F5344CB8AC3E}">
        <p14:creationId xmlns:p14="http://schemas.microsoft.com/office/powerpoint/2010/main" val="3784835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6"/>
                </a:solidFill>
              </a:rPr>
              <a:t>Health Literacy &amp; Demographics</a:t>
            </a:r>
            <a:endParaRPr lang="en-US" sz="4000" dirty="0">
              <a:solidFill>
                <a:schemeClr val="accent6"/>
              </a:solidFill>
            </a:endParaRPr>
          </a:p>
        </p:txBody>
      </p:sp>
      <p:sp>
        <p:nvSpPr>
          <p:cNvPr id="3" name="Content Placeholder 2"/>
          <p:cNvSpPr>
            <a:spLocks noGrp="1"/>
          </p:cNvSpPr>
          <p:nvPr>
            <p:ph idx="1"/>
          </p:nvPr>
        </p:nvSpPr>
        <p:spPr/>
        <p:txBody>
          <a:bodyPr/>
          <a:lstStyle/>
          <a:p>
            <a:pPr marL="0" indent="0">
              <a:buNone/>
            </a:pPr>
            <a:r>
              <a:rPr lang="en-US" dirty="0"/>
              <a:t>Limited functional, communicative and critical health literacy were more prevalent in participants with </a:t>
            </a:r>
            <a:r>
              <a:rPr lang="en-US" dirty="0">
                <a:solidFill>
                  <a:srgbClr val="FFFF00"/>
                </a:solidFill>
              </a:rPr>
              <a:t>older age</a:t>
            </a:r>
            <a:r>
              <a:rPr lang="en-US" dirty="0"/>
              <a:t>, </a:t>
            </a:r>
            <a:r>
              <a:rPr lang="en-US" dirty="0">
                <a:solidFill>
                  <a:srgbClr val="FFFF00"/>
                </a:solidFill>
              </a:rPr>
              <a:t>poorer educational attainment</a:t>
            </a:r>
            <a:r>
              <a:rPr lang="en-US" dirty="0"/>
              <a:t>, </a:t>
            </a:r>
            <a:r>
              <a:rPr lang="en-US" dirty="0">
                <a:solidFill>
                  <a:srgbClr val="FFFF00"/>
                </a:solidFill>
              </a:rPr>
              <a:t>lower income </a:t>
            </a:r>
            <a:r>
              <a:rPr lang="en-US" dirty="0"/>
              <a:t>and </a:t>
            </a:r>
            <a:r>
              <a:rPr lang="en-US" dirty="0">
                <a:solidFill>
                  <a:srgbClr val="FFFF00"/>
                </a:solidFill>
              </a:rPr>
              <a:t>living alone</a:t>
            </a:r>
            <a:r>
              <a:rPr lang="en-US" dirty="0"/>
              <a:t>.</a:t>
            </a:r>
          </a:p>
        </p:txBody>
      </p:sp>
    </p:spTree>
    <p:extLst>
      <p:ext uri="{BB962C8B-B14F-4D97-AF65-F5344CB8AC3E}">
        <p14:creationId xmlns:p14="http://schemas.microsoft.com/office/powerpoint/2010/main" val="4204560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253</TotalTime>
  <Words>371</Words>
  <Application>Microsoft Office PowerPoint</Application>
  <PresentationFormat>Widescreen</PresentationFormat>
  <Paragraphs>34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 Light</vt:lpstr>
      <vt:lpstr>Corbel</vt:lpstr>
      <vt:lpstr>Times New Roman</vt:lpstr>
      <vt:lpstr>Depth</vt:lpstr>
      <vt:lpstr>Effects of  Functional, Communicative and Critical Health Literacy on Adherence to Self-Care Behaviors and Health Status in Iranians with Diabetes Mellitus</vt:lpstr>
      <vt:lpstr>PowerPoint Presentation</vt:lpstr>
      <vt:lpstr>Diabetes and Self-Care</vt:lpstr>
      <vt:lpstr>Health Literacy and Diabetes</vt:lpstr>
      <vt:lpstr>PowerPoint Presentation</vt:lpstr>
      <vt:lpstr>PowerPoint Presentation</vt:lpstr>
      <vt:lpstr>PowerPoint Presentation</vt:lpstr>
      <vt:lpstr>Health Literacy (HL) Domains</vt:lpstr>
      <vt:lpstr>Health Literacy &amp; Demographics</vt:lpstr>
      <vt:lpstr>Health Literacy &amp; Self-Care Behavior</vt:lpstr>
      <vt:lpstr>Health Literacy &amp; Health Status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Effects of  Functional, Communicative and Critical  Health Literacy on Adherence to Self-Care Behaviors  and Health Status in Iranians with Diabetes Mellitus</dc:title>
  <dc:creator>PhD H,</dc:creator>
  <cp:lastModifiedBy>PhD H,</cp:lastModifiedBy>
  <cp:revision>43</cp:revision>
  <dcterms:created xsi:type="dcterms:W3CDTF">2015-05-15T13:34:50Z</dcterms:created>
  <dcterms:modified xsi:type="dcterms:W3CDTF">2015-05-25T19:07:13Z</dcterms:modified>
</cp:coreProperties>
</file>