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theme/theme11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684" r:id="rId3"/>
    <p:sldMasterId id="2147483696" r:id="rId4"/>
    <p:sldMasterId id="2147483720" r:id="rId5"/>
    <p:sldMasterId id="2147483732" r:id="rId6"/>
    <p:sldMasterId id="2147483744" r:id="rId7"/>
    <p:sldMasterId id="2147483756" r:id="rId8"/>
    <p:sldMasterId id="2147483768" r:id="rId9"/>
    <p:sldMasterId id="2147483780" r:id="rId10"/>
  </p:sldMasterIdLst>
  <p:notesMasterIdLst>
    <p:notesMasterId r:id="rId31"/>
  </p:notesMasterIdLst>
  <p:sldIdLst>
    <p:sldId id="256" r:id="rId11"/>
    <p:sldId id="257" r:id="rId12"/>
    <p:sldId id="259" r:id="rId13"/>
    <p:sldId id="260" r:id="rId14"/>
    <p:sldId id="271" r:id="rId15"/>
    <p:sldId id="273" r:id="rId16"/>
    <p:sldId id="262" r:id="rId17"/>
    <p:sldId id="274" r:id="rId18"/>
    <p:sldId id="276" r:id="rId19"/>
    <p:sldId id="275" r:id="rId20"/>
    <p:sldId id="277" r:id="rId21"/>
    <p:sldId id="278" r:id="rId22"/>
    <p:sldId id="279" r:id="rId23"/>
    <p:sldId id="264" r:id="rId24"/>
    <p:sldId id="280" r:id="rId25"/>
    <p:sldId id="281" r:id="rId26"/>
    <p:sldId id="282" r:id="rId27"/>
    <p:sldId id="261" r:id="rId28"/>
    <p:sldId id="266" r:id="rId29"/>
    <p:sldId id="270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CC"/>
    <a:srgbClr val="FFD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7" autoAdjust="0"/>
    <p:restoredTop sz="94660"/>
  </p:normalViewPr>
  <p:slideViewPr>
    <p:cSldViewPr>
      <p:cViewPr>
        <p:scale>
          <a:sx n="60" d="100"/>
          <a:sy n="60" d="100"/>
        </p:scale>
        <p:origin x="-1452" y="-3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slide" Target="slides/slide16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1.xml"/><Relationship Id="rId34" Type="http://schemas.openxmlformats.org/officeDocument/2006/relationships/theme" Target="theme/theme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slide" Target="slides/slide15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1.xml"/><Relationship Id="rId24" Type="http://schemas.openxmlformats.org/officeDocument/2006/relationships/slide" Target="slides/slide14.xml"/><Relationship Id="rId32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slide" Target="slides/slide18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9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slide" Target="slides/slide17.xml"/><Relationship Id="rId30" Type="http://schemas.openxmlformats.org/officeDocument/2006/relationships/slide" Target="slides/slide20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164013-3153-44DB-A5BE-9713976F825D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F73D36-AAF8-4D7B-95C7-34D32F104A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6258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F73D36-AAF8-4D7B-95C7-34D32F104A7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9388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5EE27-DA4E-41A9-BDFC-7C800B6CA29D}" type="datetimeFigureOut">
              <a:rPr lang="en-US" smtClean="0"/>
              <a:pPr/>
              <a:t>5/20/2015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BD3FD-155B-4C0E-BAE2-5D53F58119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152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5EE27-DA4E-41A9-BDFC-7C800B6CA29D}" type="datetimeFigureOut">
              <a:rPr lang="en-US" smtClean="0"/>
              <a:pPr/>
              <a:t>5/20/2015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BD3FD-155B-4C0E-BAE2-5D53F58119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720449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5EE27-DA4E-41A9-BDFC-7C800B6CA29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BD3FD-155B-4C0E-BAE2-5D53F58119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4056750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5EE27-DA4E-41A9-BDFC-7C800B6CA29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BD3FD-155B-4C0E-BAE2-5D53F58119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9142638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5EE27-DA4E-41A9-BDFC-7C800B6CA29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BD3FD-155B-4C0E-BAE2-5D53F58119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460980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5EE27-DA4E-41A9-BDFC-7C800B6CA29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BD3FD-155B-4C0E-BAE2-5D53F58119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8857919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5EE27-DA4E-41A9-BDFC-7C800B6CA29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BD3FD-155B-4C0E-BAE2-5D53F58119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6312553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5EE27-DA4E-41A9-BDFC-7C800B6CA29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BD3FD-155B-4C0E-BAE2-5D53F58119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4269320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5EE27-DA4E-41A9-BDFC-7C800B6CA29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BD3FD-155B-4C0E-BAE2-5D53F58119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8894854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5EE27-DA4E-41A9-BDFC-7C800B6CA29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BD3FD-155B-4C0E-BAE2-5D53F58119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2749061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5EE27-DA4E-41A9-BDFC-7C800B6CA29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BD3FD-155B-4C0E-BAE2-5D53F58119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2286155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5EE27-DA4E-41A9-BDFC-7C800B6CA29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BD3FD-155B-4C0E-BAE2-5D53F58119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2756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5EE27-DA4E-41A9-BDFC-7C800B6CA29D}" type="datetimeFigureOut">
              <a:rPr lang="en-US" smtClean="0"/>
              <a:pPr/>
              <a:t>5/20/2015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BD3FD-155B-4C0E-BAE2-5D53F58119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710950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5EE27-DA4E-41A9-BDFC-7C800B6CA29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BD3FD-155B-4C0E-BAE2-5D53F58119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20947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5EE27-DA4E-41A9-BDFC-7C800B6CA29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BD3FD-155B-4C0E-BAE2-5D53F58119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02095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5EE27-DA4E-41A9-BDFC-7C800B6CA29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BD3FD-155B-4C0E-BAE2-5D53F58119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33122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5EE27-DA4E-41A9-BDFC-7C800B6CA29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BD3FD-155B-4C0E-BAE2-5D53F58119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63637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5EE27-DA4E-41A9-BDFC-7C800B6CA29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BD3FD-155B-4C0E-BAE2-5D53F58119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76676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5EE27-DA4E-41A9-BDFC-7C800B6CA29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BD3FD-155B-4C0E-BAE2-5D53F58119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84237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5EE27-DA4E-41A9-BDFC-7C800B6CA29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BD3FD-155B-4C0E-BAE2-5D53F58119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96028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5EE27-DA4E-41A9-BDFC-7C800B6CA29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BD3FD-155B-4C0E-BAE2-5D53F58119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490993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5EE27-DA4E-41A9-BDFC-7C800B6CA29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BD3FD-155B-4C0E-BAE2-5D53F58119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7203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5EE27-DA4E-41A9-BDFC-7C800B6CA29D}" type="datetimeFigureOut">
              <a:rPr lang="en-US" smtClean="0"/>
              <a:pPr/>
              <a:t>5/20/2015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BD3FD-155B-4C0E-BAE2-5D53F58119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6716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5EE27-DA4E-41A9-BDFC-7C800B6CA29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BD3FD-155B-4C0E-BAE2-5D53F58119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489865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5EE27-DA4E-41A9-BDFC-7C800B6CA29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BD3FD-155B-4C0E-BAE2-5D53F58119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407931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5EE27-DA4E-41A9-BDFC-7C800B6CA29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BD3FD-155B-4C0E-BAE2-5D53F58119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506032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5EE27-DA4E-41A9-BDFC-7C800B6CA29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BD3FD-155B-4C0E-BAE2-5D53F58119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170621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5EE27-DA4E-41A9-BDFC-7C800B6CA29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BD3FD-155B-4C0E-BAE2-5D53F58119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368368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5EE27-DA4E-41A9-BDFC-7C800B6CA29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BD3FD-155B-4C0E-BAE2-5D53F58119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726925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5EE27-DA4E-41A9-BDFC-7C800B6CA29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BD3FD-155B-4C0E-BAE2-5D53F58119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016614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5EE27-DA4E-41A9-BDFC-7C800B6CA29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BD3FD-155B-4C0E-BAE2-5D53F58119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393433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5EE27-DA4E-41A9-BDFC-7C800B6CA29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BD3FD-155B-4C0E-BAE2-5D53F58119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292573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5EE27-DA4E-41A9-BDFC-7C800B6CA29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BD3FD-155B-4C0E-BAE2-5D53F58119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0363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5EE27-DA4E-41A9-BDFC-7C800B6CA29D}" type="datetimeFigureOut">
              <a:rPr lang="en-US" smtClean="0"/>
              <a:pPr/>
              <a:t>5/20/2015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BD3FD-155B-4C0E-BAE2-5D53F58119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89268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5EE27-DA4E-41A9-BDFC-7C800B6CA29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BD3FD-155B-4C0E-BAE2-5D53F58119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526730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5EE27-DA4E-41A9-BDFC-7C800B6CA29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BD3FD-155B-4C0E-BAE2-5D53F58119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292248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5EE27-DA4E-41A9-BDFC-7C800B6CA29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BD3FD-155B-4C0E-BAE2-5D53F58119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291995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5EE27-DA4E-41A9-BDFC-7C800B6CA29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BD3FD-155B-4C0E-BAE2-5D53F58119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99487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5EE27-DA4E-41A9-BDFC-7C800B6CA29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BD3FD-155B-4C0E-BAE2-5D53F58119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246468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5EE27-DA4E-41A9-BDFC-7C800B6CA29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BD3FD-155B-4C0E-BAE2-5D53F58119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257143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5EE27-DA4E-41A9-BDFC-7C800B6CA29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BD3FD-155B-4C0E-BAE2-5D53F58119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92373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5EE27-DA4E-41A9-BDFC-7C800B6CA29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BD3FD-155B-4C0E-BAE2-5D53F58119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201915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5EE27-DA4E-41A9-BDFC-7C800B6CA29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BD3FD-155B-4C0E-BAE2-5D53F58119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954500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5EE27-DA4E-41A9-BDFC-7C800B6CA29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BD3FD-155B-4C0E-BAE2-5D53F58119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2944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5EE27-DA4E-41A9-BDFC-7C800B6CA29D}" type="datetimeFigureOut">
              <a:rPr lang="en-US" smtClean="0"/>
              <a:pPr/>
              <a:t>5/20/2015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BD3FD-155B-4C0E-BAE2-5D53F58119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79223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5EE27-DA4E-41A9-BDFC-7C800B6CA29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BD3FD-155B-4C0E-BAE2-5D53F58119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71867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5EE27-DA4E-41A9-BDFC-7C800B6CA29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BD3FD-155B-4C0E-BAE2-5D53F58119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42169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5EE27-DA4E-41A9-BDFC-7C800B6CA29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BD3FD-155B-4C0E-BAE2-5D53F58119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578643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5EE27-DA4E-41A9-BDFC-7C800B6CA29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BD3FD-155B-4C0E-BAE2-5D53F58119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31105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5EE27-DA4E-41A9-BDFC-7C800B6CA29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BD3FD-155B-4C0E-BAE2-5D53F58119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537791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5EE27-DA4E-41A9-BDFC-7C800B6CA29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BD3FD-155B-4C0E-BAE2-5D53F58119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543363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5EE27-DA4E-41A9-BDFC-7C800B6CA29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BD3FD-155B-4C0E-BAE2-5D53F58119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416535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5EE27-DA4E-41A9-BDFC-7C800B6CA29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BD3FD-155B-4C0E-BAE2-5D53F58119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1601157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5EE27-DA4E-41A9-BDFC-7C800B6CA29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BD3FD-155B-4C0E-BAE2-5D53F58119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662331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5EE27-DA4E-41A9-BDFC-7C800B6CA29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BD3FD-155B-4C0E-BAE2-5D53F58119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5801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5EE27-DA4E-41A9-BDFC-7C800B6CA29D}" type="datetimeFigureOut">
              <a:rPr lang="en-US" smtClean="0"/>
              <a:pPr/>
              <a:t>5/20/2015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BD3FD-155B-4C0E-BAE2-5D53F58119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365273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5EE27-DA4E-41A9-BDFC-7C800B6CA29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BD3FD-155B-4C0E-BAE2-5D53F58119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5447406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5EE27-DA4E-41A9-BDFC-7C800B6CA29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BD3FD-155B-4C0E-BAE2-5D53F58119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328317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5EE27-DA4E-41A9-BDFC-7C800B6CA29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BD3FD-155B-4C0E-BAE2-5D53F58119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765318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5EE27-DA4E-41A9-BDFC-7C800B6CA29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BD3FD-155B-4C0E-BAE2-5D53F58119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619225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5EE27-DA4E-41A9-BDFC-7C800B6CA29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BD3FD-155B-4C0E-BAE2-5D53F58119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6980296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5EE27-DA4E-41A9-BDFC-7C800B6CA29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BD3FD-155B-4C0E-BAE2-5D53F58119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2055115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5EE27-DA4E-41A9-BDFC-7C800B6CA29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BD3FD-155B-4C0E-BAE2-5D53F58119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6676670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5EE27-DA4E-41A9-BDFC-7C800B6CA29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BD3FD-155B-4C0E-BAE2-5D53F58119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7217891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5EE27-DA4E-41A9-BDFC-7C800B6CA29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BD3FD-155B-4C0E-BAE2-5D53F58119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820268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5EE27-DA4E-41A9-BDFC-7C800B6CA29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BD3FD-155B-4C0E-BAE2-5D53F58119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4560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5EE27-DA4E-41A9-BDFC-7C800B6CA29D}" type="datetimeFigureOut">
              <a:rPr lang="en-US" smtClean="0"/>
              <a:pPr/>
              <a:t>5/20/2015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BD3FD-155B-4C0E-BAE2-5D53F58119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535544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5EE27-DA4E-41A9-BDFC-7C800B6CA29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BD3FD-155B-4C0E-BAE2-5D53F58119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2339499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5EE27-DA4E-41A9-BDFC-7C800B6CA29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BD3FD-155B-4C0E-BAE2-5D53F58119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9299683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5EE27-DA4E-41A9-BDFC-7C800B6CA29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BD3FD-155B-4C0E-BAE2-5D53F58119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5158096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5EE27-DA4E-41A9-BDFC-7C800B6CA29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BD3FD-155B-4C0E-BAE2-5D53F58119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3623131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5EE27-DA4E-41A9-BDFC-7C800B6CA29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BD3FD-155B-4C0E-BAE2-5D53F58119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8886155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5EE27-DA4E-41A9-BDFC-7C800B6CA29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BD3FD-155B-4C0E-BAE2-5D53F58119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9141911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5EE27-DA4E-41A9-BDFC-7C800B6CA29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BD3FD-155B-4C0E-BAE2-5D53F58119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8484793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5EE27-DA4E-41A9-BDFC-7C800B6CA29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BD3FD-155B-4C0E-BAE2-5D53F58119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5258833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5EE27-DA4E-41A9-BDFC-7C800B6CA29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BD3FD-155B-4C0E-BAE2-5D53F58119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0861317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5EE27-DA4E-41A9-BDFC-7C800B6CA29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BD3FD-155B-4C0E-BAE2-5D53F58119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3851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5EE27-DA4E-41A9-BDFC-7C800B6CA29D}" type="datetimeFigureOut">
              <a:rPr lang="en-US" smtClean="0"/>
              <a:pPr/>
              <a:t>5/20/2015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BD3FD-155B-4C0E-BAE2-5D53F58119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984899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5EE27-DA4E-41A9-BDFC-7C800B6CA29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BD3FD-155B-4C0E-BAE2-5D53F58119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2689051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5EE27-DA4E-41A9-BDFC-7C800B6CA29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BD3FD-155B-4C0E-BAE2-5D53F58119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6997529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5EE27-DA4E-41A9-BDFC-7C800B6CA29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BD3FD-155B-4C0E-BAE2-5D53F58119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4703841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5EE27-DA4E-41A9-BDFC-7C800B6CA29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BD3FD-155B-4C0E-BAE2-5D53F58119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5822447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5EE27-DA4E-41A9-BDFC-7C800B6CA29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BD3FD-155B-4C0E-BAE2-5D53F58119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5409487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5EE27-DA4E-41A9-BDFC-7C800B6CA29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BD3FD-155B-4C0E-BAE2-5D53F58119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7550293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5EE27-DA4E-41A9-BDFC-7C800B6CA29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BD3FD-155B-4C0E-BAE2-5D53F58119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0732282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5EE27-DA4E-41A9-BDFC-7C800B6CA29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BD3FD-155B-4C0E-BAE2-5D53F58119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2781872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5EE27-DA4E-41A9-BDFC-7C800B6CA29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BD3FD-155B-4C0E-BAE2-5D53F58119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1611556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5EE27-DA4E-41A9-BDFC-7C800B6CA29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BD3FD-155B-4C0E-BAE2-5D53F58119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1587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5EE27-DA4E-41A9-BDFC-7C800B6CA29D}" type="datetimeFigureOut">
              <a:rPr lang="en-US" smtClean="0"/>
              <a:pPr/>
              <a:t>5/20/2015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BD3FD-155B-4C0E-BAE2-5D53F58119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475657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5EE27-DA4E-41A9-BDFC-7C800B6CA29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BD3FD-155B-4C0E-BAE2-5D53F58119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1622951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5EE27-DA4E-41A9-BDFC-7C800B6CA29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BD3FD-155B-4C0E-BAE2-5D53F58119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3227276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5EE27-DA4E-41A9-BDFC-7C800B6CA29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BD3FD-155B-4C0E-BAE2-5D53F58119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3373444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5EE27-DA4E-41A9-BDFC-7C800B6CA29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BD3FD-155B-4C0E-BAE2-5D53F58119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045335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5EE27-DA4E-41A9-BDFC-7C800B6CA29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BD3FD-155B-4C0E-BAE2-5D53F58119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1272870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5EE27-DA4E-41A9-BDFC-7C800B6CA29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BD3FD-155B-4C0E-BAE2-5D53F58119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1724664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5EE27-DA4E-41A9-BDFC-7C800B6CA29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BD3FD-155B-4C0E-BAE2-5D53F58119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2963020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5EE27-DA4E-41A9-BDFC-7C800B6CA29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BD3FD-155B-4C0E-BAE2-5D53F58119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5106867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5EE27-DA4E-41A9-BDFC-7C800B6CA29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BD3FD-155B-4C0E-BAE2-5D53F58119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2339777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5EE27-DA4E-41A9-BDFC-7C800B6CA29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BD3FD-155B-4C0E-BAE2-5D53F58119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9626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5EE27-DA4E-41A9-BDFC-7C800B6CA29D}" type="datetimeFigureOut">
              <a:rPr lang="en-US" smtClean="0"/>
              <a:pPr/>
              <a:t>5/20/2015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BD3FD-155B-4C0E-BAE2-5D53F58119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602933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5EE27-DA4E-41A9-BDFC-7C800B6CA29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BD3FD-155B-4C0E-BAE2-5D53F58119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7854602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5EE27-DA4E-41A9-BDFC-7C800B6CA29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BD3FD-155B-4C0E-BAE2-5D53F58119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410822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5EE27-DA4E-41A9-BDFC-7C800B6CA29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BD3FD-155B-4C0E-BAE2-5D53F58119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2052184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5EE27-DA4E-41A9-BDFC-7C800B6CA29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BD3FD-155B-4C0E-BAE2-5D53F58119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6576677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5EE27-DA4E-41A9-BDFC-7C800B6CA29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BD3FD-155B-4C0E-BAE2-5D53F58119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9894603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5EE27-DA4E-41A9-BDFC-7C800B6CA29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BD3FD-155B-4C0E-BAE2-5D53F58119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5166464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5EE27-DA4E-41A9-BDFC-7C800B6CA29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BD3FD-155B-4C0E-BAE2-5D53F58119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8889727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5EE27-DA4E-41A9-BDFC-7C800B6CA29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BD3FD-155B-4C0E-BAE2-5D53F58119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6861468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5EE27-DA4E-41A9-BDFC-7C800B6CA29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BD3FD-155B-4C0E-BAE2-5D53F58119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8651751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5EE27-DA4E-41A9-BDFC-7C800B6CA29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BD3FD-155B-4C0E-BAE2-5D53F58119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0927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55EE27-DA4E-41A9-BDFC-7C800B6CA29D}" type="datetimeFigureOut">
              <a:rPr lang="en-US" smtClean="0"/>
              <a:pPr/>
              <a:t>5/20/2015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BD3FD-155B-4C0E-BAE2-5D53F58119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416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55EE27-DA4E-41A9-BDFC-7C800B6CA29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BD3FD-155B-4C0E-BAE2-5D53F58119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5885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55EE27-DA4E-41A9-BDFC-7C800B6CA29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BD3FD-155B-4C0E-BAE2-5D53F58119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8072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55EE27-DA4E-41A9-BDFC-7C800B6CA29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BD3FD-155B-4C0E-BAE2-5D53F58119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5767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55EE27-DA4E-41A9-BDFC-7C800B6CA29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BD3FD-155B-4C0E-BAE2-5D53F58119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5766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55EE27-DA4E-41A9-BDFC-7C800B6CA29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BD3FD-155B-4C0E-BAE2-5D53F58119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433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55EE27-DA4E-41A9-BDFC-7C800B6CA29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BD3FD-155B-4C0E-BAE2-5D53F58119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8587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55EE27-DA4E-41A9-BDFC-7C800B6CA29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BD3FD-155B-4C0E-BAE2-5D53F58119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0793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55EE27-DA4E-41A9-BDFC-7C800B6CA29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BD3FD-155B-4C0E-BAE2-5D53F58119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543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55EE27-DA4E-41A9-BDFC-7C800B6CA29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BD3FD-155B-4C0E-BAE2-5D53F58119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851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8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819400"/>
            <a:ext cx="8686800" cy="1470025"/>
          </a:xfrm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Autofit/>
          </a:bodyPr>
          <a:lstStyle/>
          <a:p>
            <a:pPr rtl="1">
              <a:lnSpc>
                <a:spcPct val="150000"/>
              </a:lnSpc>
            </a:pPr>
            <a:r>
              <a:rPr lang="en-US" sz="3600" dirty="0">
                <a:latin typeface="+mn-lt"/>
                <a:ea typeface="Cambria Math" pitchFamily="18" charset="0"/>
                <a:cs typeface="Calibri" pitchFamily="34" charset="0"/>
              </a:rPr>
              <a:t>Development and Validation of </a:t>
            </a:r>
            <a:r>
              <a:rPr lang="en-US" sz="3600" dirty="0" smtClean="0">
                <a:latin typeface="+mn-lt"/>
                <a:ea typeface="Cambria Math" pitchFamily="18" charset="0"/>
                <a:cs typeface="Calibri" pitchFamily="34" charset="0"/>
              </a:rPr>
              <a:t/>
            </a:r>
            <a:br>
              <a:rPr lang="en-US" sz="3600" dirty="0" smtClean="0">
                <a:latin typeface="+mn-lt"/>
                <a:ea typeface="Cambria Math" pitchFamily="18" charset="0"/>
                <a:cs typeface="Calibri" pitchFamily="34" charset="0"/>
              </a:rPr>
            </a:br>
            <a:r>
              <a:rPr lang="en-US" sz="3600" dirty="0" smtClean="0">
                <a:latin typeface="+mn-lt"/>
                <a:ea typeface="Cambria Math" pitchFamily="18" charset="0"/>
                <a:cs typeface="Calibri" pitchFamily="34" charset="0"/>
              </a:rPr>
              <a:t>Elder’s </a:t>
            </a:r>
            <a:r>
              <a:rPr lang="en-US" sz="3600" dirty="0">
                <a:latin typeface="+mn-lt"/>
                <a:ea typeface="Cambria Math" pitchFamily="18" charset="0"/>
                <a:cs typeface="Calibri" pitchFamily="34" charset="0"/>
              </a:rPr>
              <a:t>Satisfaction Questionnaire </a:t>
            </a:r>
            <a:r>
              <a:rPr lang="en-US" sz="3600" dirty="0" smtClean="0">
                <a:latin typeface="+mn-lt"/>
                <a:ea typeface="Cambria Math" pitchFamily="18" charset="0"/>
                <a:cs typeface="Calibri" pitchFamily="34" charset="0"/>
              </a:rPr>
              <a:t/>
            </a:r>
            <a:br>
              <a:rPr lang="en-US" sz="3600" dirty="0" smtClean="0">
                <a:latin typeface="+mn-lt"/>
                <a:ea typeface="Cambria Math" pitchFamily="18" charset="0"/>
                <a:cs typeface="Calibri" pitchFamily="34" charset="0"/>
              </a:rPr>
            </a:br>
            <a:r>
              <a:rPr lang="en-US" sz="3600" dirty="0" smtClean="0">
                <a:latin typeface="+mn-lt"/>
                <a:ea typeface="Cambria Math" pitchFamily="18" charset="0"/>
                <a:cs typeface="Calibri" pitchFamily="34" charset="0"/>
              </a:rPr>
              <a:t>for </a:t>
            </a:r>
            <a:r>
              <a:rPr lang="en-US" sz="3600" dirty="0">
                <a:latin typeface="+mn-lt"/>
                <a:ea typeface="Cambria Math" pitchFamily="18" charset="0"/>
                <a:cs typeface="Calibri" pitchFamily="34" charset="0"/>
              </a:rPr>
              <a:t>patients Attending </a:t>
            </a:r>
            <a:r>
              <a:rPr lang="en-US" sz="3600" dirty="0" smtClean="0">
                <a:latin typeface="+mn-lt"/>
                <a:ea typeface="Cambria Math" pitchFamily="18" charset="0"/>
                <a:cs typeface="Calibri" pitchFamily="34" charset="0"/>
              </a:rPr>
              <a:t>Dental Clinics</a:t>
            </a:r>
            <a:r>
              <a:rPr lang="en-US" sz="3600" dirty="0">
                <a:latin typeface="+mn-lt"/>
                <a:ea typeface="Cambria Math" pitchFamily="18" charset="0"/>
                <a:cs typeface="Calibri" pitchFamily="34" charset="0"/>
              </a:rPr>
              <a:t/>
            </a:r>
            <a:br>
              <a:rPr lang="en-US" sz="3600" dirty="0">
                <a:latin typeface="+mn-lt"/>
                <a:ea typeface="Cambria Math" pitchFamily="18" charset="0"/>
                <a:cs typeface="Calibri" pitchFamily="34" charset="0"/>
              </a:rPr>
            </a:br>
            <a:r>
              <a:rPr lang="en-US" sz="4000" b="1" dirty="0" smtClean="0">
                <a:latin typeface="Cambria Math" pitchFamily="18" charset="0"/>
                <a:ea typeface="Cambria Math" pitchFamily="18" charset="0"/>
                <a:cs typeface="Calibri" pitchFamily="34" charset="0"/>
              </a:rPr>
              <a:t> </a:t>
            </a:r>
            <a:endParaRPr lang="en-US" sz="4000" b="1" dirty="0">
              <a:latin typeface="Cambria Math" pitchFamily="18" charset="0"/>
              <a:ea typeface="Cambria Math" pitchFamily="18" charset="0"/>
              <a:cs typeface="Calibri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4572000"/>
            <a:ext cx="8991600" cy="1152128"/>
          </a:xfrm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</a:rPr>
              <a:t>By: </a:t>
            </a:r>
          </a:p>
          <a:p>
            <a:r>
              <a:rPr lang="en-US" sz="2400" b="1" i="1" dirty="0">
                <a:solidFill>
                  <a:schemeClr val="accent4">
                    <a:lumMod val="75000"/>
                  </a:schemeClr>
                </a:solidFill>
                <a:cs typeface="Traditional Arabic" pitchFamily="18" charset="-78"/>
              </a:rPr>
              <a:t>Marjan Haghi </a:t>
            </a:r>
            <a:endParaRPr lang="en-US" sz="2400" b="1" i="1" dirty="0" smtClean="0">
              <a:solidFill>
                <a:schemeClr val="accent4">
                  <a:lumMod val="75000"/>
                </a:schemeClr>
              </a:solidFill>
              <a:cs typeface="Traditional Arabic" pitchFamily="18" charset="-78"/>
            </a:endParaRPr>
          </a:p>
          <a:p>
            <a:r>
              <a:rPr lang="en-US" sz="2400" i="1" dirty="0" smtClean="0">
                <a:solidFill>
                  <a:schemeClr val="accent4">
                    <a:lumMod val="75000"/>
                  </a:schemeClr>
                </a:solidFill>
                <a:cs typeface="Traditional Arabic" pitchFamily="18" charset="-78"/>
              </a:rPr>
              <a:t>PhD student in Gerontology</a:t>
            </a:r>
          </a:p>
          <a:p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</a:rPr>
              <a:t>University of Social Welfare and Rehabilitation Sciences, Tehran, Iran</a:t>
            </a:r>
          </a:p>
          <a:p>
            <a:endParaRPr lang="en-US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1196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6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6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5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762000"/>
            <a:ext cx="4296103" cy="584775"/>
          </a:xfrm>
          <a:prstGeom prst="rect">
            <a:avLst/>
          </a:prstGeom>
          <a:solidFill>
            <a:srgbClr val="FF66CC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3200" b="1" i="1" dirty="0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Variance explanation</a:t>
            </a:r>
            <a:endParaRPr lang="en-US" sz="3200" i="1" dirty="0">
              <a:solidFill>
                <a:srgbClr val="002060"/>
              </a:solidFill>
              <a:latin typeface="Cambria Math" pitchFamily="18" charset="0"/>
              <a:ea typeface="Cambria Math" pitchFamily="18" charset="0"/>
            </a:endParaRP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589690"/>
            <a:ext cx="7830207" cy="5250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98263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5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198246"/>
            <a:ext cx="3810000" cy="584775"/>
          </a:xfrm>
          <a:prstGeom prst="rect">
            <a:avLst/>
          </a:prstGeom>
          <a:solidFill>
            <a:srgbClr val="FF66CC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3200" b="1" i="1" dirty="0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Component Matrix</a:t>
            </a:r>
            <a:endParaRPr lang="en-US" sz="3200" i="1" dirty="0">
              <a:solidFill>
                <a:srgbClr val="002060"/>
              </a:solidFill>
              <a:latin typeface="Cambria Math" pitchFamily="18" charset="0"/>
              <a:ea typeface="Cambria Math" pitchFamily="18" charset="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955675"/>
            <a:ext cx="4457700" cy="590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98263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5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198246"/>
            <a:ext cx="3810000" cy="584775"/>
          </a:xfrm>
          <a:prstGeom prst="rect">
            <a:avLst/>
          </a:prstGeom>
          <a:solidFill>
            <a:srgbClr val="FF66CC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3200" b="1" i="1" dirty="0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Rotated Matrix</a:t>
            </a:r>
            <a:endParaRPr lang="en-US" sz="3200" i="1" dirty="0">
              <a:solidFill>
                <a:srgbClr val="002060"/>
              </a:solidFill>
              <a:latin typeface="Cambria Math" pitchFamily="18" charset="0"/>
              <a:ea typeface="Cambria Math" pitchFamily="18" charset="0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738835"/>
            <a:ext cx="4718984" cy="60850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82353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5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52400" y="1524000"/>
            <a:ext cx="89916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</a:rPr>
              <a:t>The questionnaire with 17 items were </a:t>
            </a:r>
            <a:r>
              <a:rPr lang="en-US" sz="2800" dirty="0">
                <a:solidFill>
                  <a:prstClr val="black"/>
                </a:solidFill>
              </a:rPr>
              <a:t>administered to </a:t>
            </a:r>
            <a:r>
              <a:rPr lang="en-US" sz="2800" dirty="0" smtClean="0">
                <a:solidFill>
                  <a:prstClr val="black"/>
                </a:solidFill>
              </a:rPr>
              <a:t>94 </a:t>
            </a:r>
            <a:r>
              <a:rPr lang="en-US" sz="2800" dirty="0">
                <a:solidFill>
                  <a:prstClr val="black"/>
                </a:solidFill>
              </a:rPr>
              <a:t>elders (age&gt;=60 years old) at the dental </a:t>
            </a:r>
            <a:r>
              <a:rPr lang="en-US" sz="2800" dirty="0" smtClean="0">
                <a:solidFill>
                  <a:prstClr val="black"/>
                </a:solidFill>
              </a:rPr>
              <a:t>clinics.</a:t>
            </a:r>
          </a:p>
          <a:p>
            <a:endParaRPr lang="en-US" sz="2800" dirty="0" smtClean="0">
              <a:solidFill>
                <a:prstClr val="black"/>
              </a:solidFill>
            </a:endParaRPr>
          </a:p>
          <a:p>
            <a:r>
              <a:rPr lang="en-US" sz="2800" dirty="0">
                <a:solidFill>
                  <a:prstClr val="black"/>
                </a:solidFill>
              </a:rPr>
              <a:t>Confirmatory factor analysis was down by using AMOS 8.0. </a:t>
            </a:r>
          </a:p>
          <a:p>
            <a:endParaRPr lang="en-US" sz="2800" dirty="0">
              <a:solidFill>
                <a:prstClr val="black"/>
              </a:solidFill>
            </a:endParaRPr>
          </a:p>
          <a:p>
            <a:r>
              <a:rPr lang="en-US" sz="2800" dirty="0" smtClean="0">
                <a:solidFill>
                  <a:prstClr val="black"/>
                </a:solidFill>
              </a:rPr>
              <a:t> The fitness of model was evaluate by parsimony indices, absolute indices and …</a:t>
            </a:r>
          </a:p>
          <a:p>
            <a:endParaRPr lang="en-US" sz="2800" dirty="0" smtClean="0">
              <a:solidFill>
                <a:prstClr val="black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3400" y="762000"/>
            <a:ext cx="2590800" cy="584775"/>
          </a:xfrm>
          <a:prstGeom prst="rect">
            <a:avLst/>
          </a:prstGeom>
          <a:solidFill>
            <a:srgbClr val="FF66CC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3200" b="1" i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Results</a:t>
            </a:r>
            <a:endParaRPr lang="en-US" sz="3200" i="1" dirty="0">
              <a:solidFill>
                <a:srgbClr val="002060"/>
              </a:solidFill>
              <a:latin typeface="Cambria Math" pitchFamily="18" charset="0"/>
              <a:ea typeface="Cambria Math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0921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5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762000"/>
            <a:ext cx="2590800" cy="584775"/>
          </a:xfrm>
          <a:prstGeom prst="rect">
            <a:avLst/>
          </a:prstGeom>
          <a:solidFill>
            <a:srgbClr val="FF66CC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3200" b="1" i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Results</a:t>
            </a:r>
            <a:endParaRPr lang="en-US" sz="3200" i="1" dirty="0">
              <a:solidFill>
                <a:srgbClr val="002060"/>
              </a:solidFill>
              <a:latin typeface="Cambria Math" pitchFamily="18" charset="0"/>
              <a:ea typeface="Cambria Math" pitchFamily="18" charset="0"/>
            </a:endParaRPr>
          </a:p>
        </p:txBody>
      </p:sp>
      <p:pic>
        <p:nvPicPr>
          <p:cNvPr id="2051" name="Picture 3" descr="C:\Users\Bijan\Desktop\tem\Marj1393\A Congress\Instument\Powerpoint\Mod Marj.bmp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31531"/>
            <a:ext cx="5867400" cy="6972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2631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5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3400" y="762000"/>
            <a:ext cx="2590800" cy="584775"/>
          </a:xfrm>
          <a:prstGeom prst="rect">
            <a:avLst/>
          </a:prstGeom>
          <a:solidFill>
            <a:srgbClr val="FF66CC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3200" b="1" i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Results</a:t>
            </a:r>
            <a:endParaRPr lang="en-US" sz="3200" i="1" dirty="0">
              <a:solidFill>
                <a:srgbClr val="002060"/>
              </a:solidFill>
              <a:latin typeface="Cambria Math" pitchFamily="18" charset="0"/>
              <a:ea typeface="Cambria Math" pitchFamily="18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7420985"/>
              </p:ext>
            </p:extLst>
          </p:nvPr>
        </p:nvGraphicFramePr>
        <p:xfrm>
          <a:off x="457200" y="2720181"/>
          <a:ext cx="8229600" cy="2560320"/>
        </p:xfrm>
        <a:graphic>
          <a:graphicData uri="http://schemas.openxmlformats.org/drawingml/2006/table">
            <a:tbl>
              <a:tblPr/>
              <a:tblGrid>
                <a:gridCol w="2133600"/>
                <a:gridCol w="1219200"/>
                <a:gridCol w="1600200"/>
                <a:gridCol w="1066800"/>
                <a:gridCol w="838200"/>
                <a:gridCol w="1371600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/>
                        <a:t>Model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/>
                        <a:t>NPAR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/>
                        <a:t>CMIN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/>
                        <a:t>DF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/>
                        <a:t>P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/>
                        <a:t>CMIN/DF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66CC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/>
                        <a:t>Default model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/>
                        <a:t>29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/>
                        <a:t>62.940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/>
                        <a:t>49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/>
                        <a:t>.087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/>
                        <a:t>1.284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66CC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/>
                        <a:t>Saturated model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/>
                        <a:t>78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/>
                        <a:t>.000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/>
                        <a:t>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/>
                    </a:p>
                  </a:txBody>
                  <a:tcPr>
                    <a:lnL>
                      <a:noFill/>
                    </a:lnL>
                    <a:lnT>
                      <a:noFill/>
                    </a:lnT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/>
                    </a:p>
                  </a:txBody>
                  <a:tcPr>
                    <a:lnT>
                      <a:noFill/>
                    </a:lnT>
                    <a:solidFill>
                      <a:srgbClr val="FF66CC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/>
                        <a:t>Independence model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/>
                        <a:t>12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/>
                        <a:t>801.892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/>
                        <a:t>66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/>
                        <a:t>.000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B>
                      <a:noFill/>
                    </a:lnB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12.150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B>
                      <a:noFill/>
                    </a:lnB>
                    <a:solidFill>
                      <a:srgbClr val="FF66CC"/>
                    </a:solidFill>
                  </a:tcPr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522890" y="1905000"/>
            <a:ext cx="20660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Model Fit Summary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5624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5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6651283"/>
              </p:ext>
            </p:extLst>
          </p:nvPr>
        </p:nvGraphicFramePr>
        <p:xfrm>
          <a:off x="457200" y="897058"/>
          <a:ext cx="8229600" cy="2011680"/>
        </p:xfrm>
        <a:graphic>
          <a:graphicData uri="http://schemas.openxmlformats.org/drawingml/2006/table">
            <a:tbl>
              <a:tblPr/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Model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RMR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GFI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AGFI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PGFI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66CC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Default model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.082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.902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.844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.566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66CC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Saturated model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.000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1.000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66CC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Independence model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.539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.318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.194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.269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66C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0519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5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8008093"/>
              </p:ext>
            </p:extLst>
          </p:nvPr>
        </p:nvGraphicFramePr>
        <p:xfrm>
          <a:off x="228600" y="4114800"/>
          <a:ext cx="8229600" cy="1371600"/>
        </p:xfrm>
        <a:graphic>
          <a:graphicData uri="http://schemas.openxmlformats.org/drawingml/2006/table">
            <a:tbl>
              <a:tblPr/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Model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RMSEA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LO 90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HI 90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PCLOSE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66CC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Default model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.055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.000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.092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.392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66CC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Independence model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.346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.325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.368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.000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66C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2866741"/>
              </p:ext>
            </p:extLst>
          </p:nvPr>
        </p:nvGraphicFramePr>
        <p:xfrm>
          <a:off x="381000" y="1905000"/>
          <a:ext cx="8229600" cy="1371600"/>
        </p:xfrm>
        <a:graphic>
          <a:graphicData uri="http://schemas.openxmlformats.org/drawingml/2006/table">
            <a:tbl>
              <a:tblPr/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Model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RMSEA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LO 90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HI 90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PCLOSE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66CC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Default model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.055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.000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.092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.392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66CC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Independence model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.346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.325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.368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.000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66CC"/>
                    </a:solidFill>
                  </a:tcPr>
                </a:tc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457200" y="1219200"/>
            <a:ext cx="30891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Parsimony-Adjusted Measures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0485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5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762000"/>
            <a:ext cx="2590800" cy="584775"/>
          </a:xfrm>
          <a:prstGeom prst="rect">
            <a:avLst/>
          </a:prstGeom>
          <a:solidFill>
            <a:srgbClr val="FF66CC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3200" b="1" i="1" dirty="0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Reliability</a:t>
            </a:r>
            <a:endParaRPr lang="en-US" sz="3200" i="1" dirty="0">
              <a:solidFill>
                <a:srgbClr val="002060"/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1000" y="1752600"/>
            <a:ext cx="86106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>
                <a:solidFill>
                  <a:prstClr val="black"/>
                </a:solidFill>
              </a:rPr>
              <a:t>The final instrument with 12 items representing three dimensions of patient satisfaction was developed. </a:t>
            </a:r>
            <a:endParaRPr lang="en-US" sz="2800" dirty="0" smtClean="0">
              <a:solidFill>
                <a:prstClr val="black"/>
              </a:solidFill>
            </a:endParaRPr>
          </a:p>
          <a:p>
            <a:pPr algn="just"/>
            <a:endParaRPr lang="en-US" sz="2800" dirty="0">
              <a:solidFill>
                <a:prstClr val="black"/>
              </a:solidFill>
            </a:endParaRP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en-US" sz="2800" dirty="0" smtClean="0">
                <a:solidFill>
                  <a:prstClr val="black"/>
                </a:solidFill>
              </a:rPr>
              <a:t>Three </a:t>
            </a:r>
            <a:r>
              <a:rPr lang="en-US" sz="2800" dirty="0">
                <a:solidFill>
                  <a:prstClr val="black"/>
                </a:solidFill>
              </a:rPr>
              <a:t>items assessing satisfaction with availability of services (</a:t>
            </a:r>
            <a:r>
              <a:rPr lang="en-US" sz="2800" dirty="0" err="1">
                <a:solidFill>
                  <a:prstClr val="black"/>
                </a:solidFill>
              </a:rPr>
              <a:t>Cronbach's</a:t>
            </a:r>
            <a:r>
              <a:rPr lang="en-US" sz="2800" dirty="0">
                <a:solidFill>
                  <a:prstClr val="black"/>
                </a:solidFill>
              </a:rPr>
              <a:t> alpha = .92</a:t>
            </a:r>
            <a:r>
              <a:rPr lang="en-US" sz="2800" dirty="0" smtClean="0">
                <a:solidFill>
                  <a:prstClr val="black"/>
                </a:solidFill>
              </a:rPr>
              <a:t>).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en-US" sz="2800" dirty="0" smtClean="0">
                <a:solidFill>
                  <a:prstClr val="black"/>
                </a:solidFill>
              </a:rPr>
              <a:t>Four </a:t>
            </a:r>
            <a:r>
              <a:rPr lang="en-US" sz="2800" dirty="0">
                <a:solidFill>
                  <a:prstClr val="black"/>
                </a:solidFill>
              </a:rPr>
              <a:t>items assessing satisfaction with environmental conditions of clinic (</a:t>
            </a:r>
            <a:r>
              <a:rPr lang="en-US" sz="2800" dirty="0" err="1">
                <a:solidFill>
                  <a:prstClr val="black"/>
                </a:solidFill>
              </a:rPr>
              <a:t>Cronbach's</a:t>
            </a:r>
            <a:r>
              <a:rPr lang="en-US" sz="2800" dirty="0">
                <a:solidFill>
                  <a:prstClr val="black"/>
                </a:solidFill>
              </a:rPr>
              <a:t> alpha = .87</a:t>
            </a:r>
            <a:r>
              <a:rPr lang="en-US" sz="2800" dirty="0" smtClean="0">
                <a:solidFill>
                  <a:prstClr val="black"/>
                </a:solidFill>
              </a:rPr>
              <a:t>).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en-US" sz="2800" dirty="0" smtClean="0">
                <a:solidFill>
                  <a:prstClr val="black"/>
                </a:solidFill>
              </a:rPr>
              <a:t>Five </a:t>
            </a:r>
            <a:r>
              <a:rPr lang="en-US" sz="2800" dirty="0">
                <a:solidFill>
                  <a:prstClr val="black"/>
                </a:solidFill>
              </a:rPr>
              <a:t>items assessing satisfaction with dentist behavior (</a:t>
            </a:r>
            <a:r>
              <a:rPr lang="en-US" sz="2800" dirty="0" err="1">
                <a:solidFill>
                  <a:prstClr val="black"/>
                </a:solidFill>
              </a:rPr>
              <a:t>Cronbach's</a:t>
            </a:r>
            <a:r>
              <a:rPr lang="en-US" sz="2800" dirty="0">
                <a:solidFill>
                  <a:prstClr val="black"/>
                </a:solidFill>
              </a:rPr>
              <a:t> alpha = 0.82). </a:t>
            </a:r>
          </a:p>
        </p:txBody>
      </p:sp>
    </p:spTree>
    <p:extLst>
      <p:ext uri="{BB962C8B-B14F-4D97-AF65-F5344CB8AC3E}">
        <p14:creationId xmlns:p14="http://schemas.microsoft.com/office/powerpoint/2010/main" val="161377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5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762000"/>
            <a:ext cx="2590800" cy="584775"/>
          </a:xfrm>
          <a:prstGeom prst="rect">
            <a:avLst/>
          </a:prstGeom>
          <a:solidFill>
            <a:srgbClr val="FF66CC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3200" i="1" dirty="0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Conclusion</a:t>
            </a:r>
            <a:endParaRPr lang="en-US" sz="3200" i="1" dirty="0">
              <a:solidFill>
                <a:srgbClr val="002060"/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0" y="1723919"/>
            <a:ext cx="8763000" cy="39035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800" dirty="0">
                <a:solidFill>
                  <a:prstClr val="black"/>
                </a:solidFill>
              </a:rPr>
              <a:t>This study has validated a new instrument assessing elder`s satisfaction of oral and dental care. </a:t>
            </a:r>
            <a:endParaRPr lang="en-US" sz="2800" dirty="0" smtClean="0">
              <a:solidFill>
                <a:prstClr val="black"/>
              </a:solidFill>
            </a:endParaRPr>
          </a:p>
          <a:p>
            <a:pPr algn="just">
              <a:lnSpc>
                <a:spcPct val="150000"/>
              </a:lnSpc>
            </a:pPr>
            <a:endParaRPr lang="en-US" sz="2800" dirty="0">
              <a:solidFill>
                <a:prstClr val="black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n-US" sz="2800" dirty="0" smtClean="0">
                <a:solidFill>
                  <a:prstClr val="black"/>
                </a:solidFill>
              </a:rPr>
              <a:t>The </a:t>
            </a:r>
            <a:r>
              <a:rPr lang="en-US" sz="2800" dirty="0">
                <a:solidFill>
                  <a:prstClr val="black"/>
                </a:solidFill>
              </a:rPr>
              <a:t>multidimensional structure of instrument allows </a:t>
            </a:r>
            <a:r>
              <a:rPr lang="en-US" sz="2800" dirty="0" smtClean="0">
                <a:solidFill>
                  <a:prstClr val="black"/>
                </a:solidFill>
              </a:rPr>
              <a:t>to </a:t>
            </a:r>
            <a:r>
              <a:rPr lang="en-US" sz="2800" dirty="0">
                <a:solidFill>
                  <a:prstClr val="black"/>
                </a:solidFill>
              </a:rPr>
              <a:t>be used as a clinical tool for improving satisfaction of patients by appropriate interventional programs.</a:t>
            </a:r>
          </a:p>
        </p:txBody>
      </p:sp>
    </p:spTree>
    <p:extLst>
      <p:ext uri="{BB962C8B-B14F-4D97-AF65-F5344CB8AC3E}">
        <p14:creationId xmlns:p14="http://schemas.microsoft.com/office/powerpoint/2010/main" val="1259071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5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762000"/>
            <a:ext cx="2667000" cy="584775"/>
          </a:xfrm>
          <a:prstGeom prst="rect">
            <a:avLst/>
          </a:prstGeom>
          <a:solidFill>
            <a:srgbClr val="FF66CC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3200" b="1" i="1" dirty="0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Introduction</a:t>
            </a:r>
            <a:endParaRPr lang="en-US" sz="3200" i="1" dirty="0">
              <a:solidFill>
                <a:srgbClr val="002060"/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6200" y="1676400"/>
            <a:ext cx="8763000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400" dirty="0"/>
              <a:t>Quickly aging populations constitute a </a:t>
            </a:r>
            <a:r>
              <a:rPr lang="en-US" sz="2400" dirty="0"/>
              <a:t>critical </a:t>
            </a:r>
            <a:r>
              <a:rPr lang="en-US" sz="2400" dirty="0" smtClean="0"/>
              <a:t>issue </a:t>
            </a:r>
            <a:r>
              <a:rPr lang="en-US" sz="2400" dirty="0"/>
              <a:t>health care deliveries</a:t>
            </a:r>
            <a:r>
              <a:rPr lang="en-US" sz="2400" dirty="0" smtClean="0"/>
              <a:t>.</a:t>
            </a:r>
            <a:endParaRPr lang="en-US" sz="2400" dirty="0" smtClean="0"/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400" dirty="0" smtClean="0"/>
              <a:t> Nearly </a:t>
            </a:r>
            <a:r>
              <a:rPr lang="en-US" sz="2400" dirty="0"/>
              <a:t>one-third of </a:t>
            </a:r>
            <a:r>
              <a:rPr lang="en-US" sz="2400" dirty="0" smtClean="0"/>
              <a:t>persons 65 </a:t>
            </a:r>
            <a:r>
              <a:rPr lang="en-US" sz="2400" dirty="0"/>
              <a:t>years of age </a:t>
            </a:r>
            <a:r>
              <a:rPr lang="en-US" sz="2400" dirty="0" smtClean="0"/>
              <a:t>and older </a:t>
            </a:r>
            <a:r>
              <a:rPr lang="en-US" sz="2400" dirty="0"/>
              <a:t>have untreated </a:t>
            </a:r>
            <a:r>
              <a:rPr lang="en-US" sz="2400" dirty="0" smtClean="0"/>
              <a:t>dental </a:t>
            </a:r>
            <a:r>
              <a:rPr lang="en-US" sz="2400" dirty="0" smtClean="0"/>
              <a:t>problems.</a:t>
            </a:r>
            <a:endParaRPr lang="en-US" sz="2400" dirty="0" smtClean="0"/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400" dirty="0"/>
              <a:t>Slightly more than </a:t>
            </a:r>
            <a:r>
              <a:rPr lang="en-US" sz="2400" dirty="0" smtClean="0"/>
              <a:t>one-half of noninstitutionalized persons </a:t>
            </a:r>
            <a:r>
              <a:rPr lang="en-US" sz="2400" dirty="0"/>
              <a:t>65 years of age </a:t>
            </a:r>
            <a:r>
              <a:rPr lang="en-US" sz="2400" dirty="0" smtClean="0"/>
              <a:t>and older </a:t>
            </a:r>
            <a:r>
              <a:rPr lang="en-US" sz="2400" dirty="0" smtClean="0"/>
              <a:t>had </a:t>
            </a:r>
            <a:r>
              <a:rPr lang="en-US" sz="2400" dirty="0"/>
              <a:t>a </a:t>
            </a:r>
            <a:r>
              <a:rPr lang="en-US" sz="2400" dirty="0" smtClean="0"/>
              <a:t>dental visit </a:t>
            </a:r>
            <a:r>
              <a:rPr lang="en-US" sz="2400"/>
              <a:t>in </a:t>
            </a:r>
            <a:r>
              <a:rPr lang="en-US" sz="2400" smtClean="0"/>
              <a:t>a </a:t>
            </a:r>
            <a:r>
              <a:rPr lang="en-US" sz="2400" dirty="0"/>
              <a:t>year</a:t>
            </a:r>
            <a:r>
              <a:rPr lang="en-US" sz="2400" dirty="0" smtClean="0"/>
              <a:t>.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400" dirty="0" smtClean="0"/>
              <a:t>Improving </a:t>
            </a:r>
            <a:r>
              <a:rPr lang="en-US" sz="2400" dirty="0"/>
              <a:t>patients' satisfaction with oral health and dental clinics is </a:t>
            </a:r>
            <a:r>
              <a:rPr lang="en-US" sz="2400" dirty="0" smtClean="0"/>
              <a:t>essential</a:t>
            </a:r>
            <a:r>
              <a:rPr lang="en-US" sz="2400" dirty="0"/>
              <a:t> </a:t>
            </a:r>
            <a:r>
              <a:rPr lang="en-US" sz="2400" dirty="0" smtClean="0"/>
              <a:t>in all age.</a:t>
            </a:r>
          </a:p>
          <a:p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390356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5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733800" y="3124200"/>
            <a:ext cx="2590800" cy="584775"/>
          </a:xfrm>
          <a:prstGeom prst="rect">
            <a:avLst/>
          </a:prstGeom>
          <a:solidFill>
            <a:srgbClr val="FF66CC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3200" b="1" i="1" dirty="0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END</a:t>
            </a:r>
            <a:endParaRPr lang="en-US" sz="3200" i="1" dirty="0">
              <a:solidFill>
                <a:srgbClr val="002060"/>
              </a:solidFill>
              <a:latin typeface="Cambria Math" pitchFamily="18" charset="0"/>
              <a:ea typeface="Cambria Math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9071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5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762000"/>
            <a:ext cx="2590800" cy="584775"/>
          </a:xfrm>
          <a:prstGeom prst="rect">
            <a:avLst/>
          </a:prstGeom>
          <a:solidFill>
            <a:srgbClr val="FF66CC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3200" b="1" i="1" dirty="0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Objective</a:t>
            </a:r>
            <a:endParaRPr lang="en-US" sz="3200" i="1" dirty="0">
              <a:solidFill>
                <a:srgbClr val="002060"/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1000" y="1828800"/>
            <a:ext cx="8610600" cy="1695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sz="2800" b="1" dirty="0" smtClean="0"/>
              <a:t>Develop </a:t>
            </a:r>
            <a:r>
              <a:rPr lang="en-US" sz="2800" b="1" dirty="0"/>
              <a:t>a validate and reliable questionnaire </a:t>
            </a:r>
            <a:r>
              <a:rPr lang="en-US" sz="2800" b="1" dirty="0" smtClean="0"/>
              <a:t>for </a:t>
            </a:r>
            <a:r>
              <a:rPr lang="en-US" sz="2800" b="1" dirty="0"/>
              <a:t>elder`s satisfaction </a:t>
            </a:r>
            <a:r>
              <a:rPr lang="en-US" sz="2800" b="1" dirty="0" smtClean="0"/>
              <a:t>assessment of </a:t>
            </a:r>
            <a:r>
              <a:rPr lang="en-US" sz="2800" b="1" dirty="0"/>
              <a:t>oral and dental </a:t>
            </a:r>
            <a:r>
              <a:rPr lang="en-US" sz="2800" b="1" dirty="0" smtClean="0"/>
              <a:t>care.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311468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5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762000"/>
            <a:ext cx="2590800" cy="584775"/>
          </a:xfrm>
          <a:prstGeom prst="rect">
            <a:avLst/>
          </a:prstGeom>
          <a:solidFill>
            <a:srgbClr val="FF66CC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3200" b="1" i="1" dirty="0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Methods</a:t>
            </a:r>
            <a:endParaRPr lang="en-US" sz="3200" i="1" dirty="0">
              <a:solidFill>
                <a:srgbClr val="002060"/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6200" y="1828800"/>
            <a:ext cx="89154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en-US" sz="2800" b="1" dirty="0" smtClean="0"/>
              <a:t>This is a Methodological research.</a:t>
            </a:r>
          </a:p>
          <a:p>
            <a:pPr marL="457200" indent="-45720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en-US" sz="2800" b="1" dirty="0" smtClean="0"/>
              <a:t>A </a:t>
            </a:r>
            <a:r>
              <a:rPr lang="en-US" sz="2800" b="1" dirty="0"/>
              <a:t>content analyses of </a:t>
            </a:r>
            <a:r>
              <a:rPr lang="en-US" sz="2800" b="1" dirty="0" smtClean="0"/>
              <a:t>:</a:t>
            </a:r>
          </a:p>
          <a:p>
            <a:pPr>
              <a:lnSpc>
                <a:spcPct val="200000"/>
              </a:lnSpc>
            </a:pPr>
            <a:r>
              <a:rPr lang="en-US" sz="2800" b="1" dirty="0" smtClean="0"/>
              <a:t>	</a:t>
            </a:r>
            <a:r>
              <a:rPr lang="en-US" sz="2400" b="1" dirty="0" smtClean="0"/>
              <a:t>qualitative </a:t>
            </a:r>
            <a:r>
              <a:rPr lang="en-US" sz="2400" b="1" dirty="0"/>
              <a:t>interviews with elderly </a:t>
            </a:r>
            <a:r>
              <a:rPr lang="en-US" sz="2400" b="1" dirty="0" smtClean="0"/>
              <a:t>patients &amp;</a:t>
            </a:r>
          </a:p>
          <a:p>
            <a:pPr>
              <a:lnSpc>
                <a:spcPct val="200000"/>
              </a:lnSpc>
            </a:pPr>
            <a:r>
              <a:rPr lang="en-US" sz="2400" b="1" dirty="0"/>
              <a:t>	</a:t>
            </a:r>
            <a:r>
              <a:rPr lang="en-US" sz="2400" b="1" dirty="0" smtClean="0"/>
              <a:t>items </a:t>
            </a:r>
            <a:r>
              <a:rPr lang="en-US" sz="2400" b="1" dirty="0"/>
              <a:t>from existing dental </a:t>
            </a:r>
            <a:r>
              <a:rPr lang="en-US" sz="2400" b="1" dirty="0" smtClean="0"/>
              <a:t>satisfaction questionnaires</a:t>
            </a:r>
            <a:r>
              <a:rPr lang="en-US" sz="2800" b="1" dirty="0" smtClean="0"/>
              <a:t> </a:t>
            </a:r>
          </a:p>
          <a:p>
            <a:pPr>
              <a:lnSpc>
                <a:spcPct val="200000"/>
              </a:lnSpc>
            </a:pPr>
            <a:r>
              <a:rPr lang="en-US" sz="2800" b="1" dirty="0"/>
              <a:t> </a:t>
            </a:r>
            <a:r>
              <a:rPr lang="en-US" sz="2800" b="1" dirty="0" smtClean="0"/>
              <a:t> were </a:t>
            </a:r>
            <a:r>
              <a:rPr lang="en-US" sz="2800" b="1" dirty="0"/>
              <a:t>used to develop </a:t>
            </a:r>
            <a:r>
              <a:rPr lang="en-US" sz="2800" b="1" dirty="0" smtClean="0"/>
              <a:t>our </a:t>
            </a:r>
            <a:r>
              <a:rPr lang="en-US" sz="2800" b="1" dirty="0"/>
              <a:t>questionnaire. </a:t>
            </a:r>
          </a:p>
        </p:txBody>
      </p:sp>
    </p:spTree>
    <p:extLst>
      <p:ext uri="{BB962C8B-B14F-4D97-AF65-F5344CB8AC3E}">
        <p14:creationId xmlns:p14="http://schemas.microsoft.com/office/powerpoint/2010/main" val="477034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5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762000"/>
            <a:ext cx="2590800" cy="584775"/>
          </a:xfrm>
          <a:prstGeom prst="rect">
            <a:avLst/>
          </a:prstGeom>
          <a:solidFill>
            <a:srgbClr val="FF66CC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3200" b="1" i="1" dirty="0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Methods</a:t>
            </a:r>
            <a:endParaRPr lang="en-US" sz="3200" i="1" dirty="0">
              <a:solidFill>
                <a:srgbClr val="002060"/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2400" y="1524000"/>
            <a:ext cx="8763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en-US" sz="2800" dirty="0">
                <a:solidFill>
                  <a:prstClr val="black"/>
                </a:solidFill>
              </a:rPr>
              <a:t>The psychometric properties of the questionnaire in terms of face validity, content validity, and construct validity were assessed. 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endParaRPr lang="en-US" sz="2800" dirty="0" smtClean="0">
              <a:solidFill>
                <a:prstClr val="black"/>
              </a:solidFill>
            </a:endParaRP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en-US" sz="2800" dirty="0" smtClean="0">
                <a:solidFill>
                  <a:prstClr val="black"/>
                </a:solidFill>
              </a:rPr>
              <a:t>The </a:t>
            </a:r>
            <a:r>
              <a:rPr lang="en-US" sz="2800" dirty="0">
                <a:solidFill>
                  <a:prstClr val="black"/>
                </a:solidFill>
              </a:rPr>
              <a:t>five-point Likert </a:t>
            </a:r>
            <a:r>
              <a:rPr lang="en-US" sz="2800" dirty="0" smtClean="0">
                <a:solidFill>
                  <a:prstClr val="black"/>
                </a:solidFill>
              </a:rPr>
              <a:t>scale was used to design questionnaire.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endParaRPr lang="en-US" sz="2800" dirty="0" smtClean="0">
              <a:solidFill>
                <a:prstClr val="black"/>
              </a:solidFill>
            </a:endParaRP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en-US" sz="2800" dirty="0" smtClean="0">
                <a:solidFill>
                  <a:prstClr val="black"/>
                </a:solidFill>
              </a:rPr>
              <a:t>The items were </a:t>
            </a:r>
            <a:r>
              <a:rPr lang="en-US" sz="2800" dirty="0">
                <a:solidFill>
                  <a:prstClr val="black"/>
                </a:solidFill>
              </a:rPr>
              <a:t>administered to </a:t>
            </a:r>
            <a:r>
              <a:rPr lang="en-US" sz="2800" dirty="0" smtClean="0">
                <a:solidFill>
                  <a:prstClr val="black"/>
                </a:solidFill>
              </a:rPr>
              <a:t>188 </a:t>
            </a:r>
            <a:r>
              <a:rPr lang="en-US" sz="2800" dirty="0">
                <a:solidFill>
                  <a:prstClr val="black"/>
                </a:solidFill>
              </a:rPr>
              <a:t>elders (age&gt;=60 years old) at the dental </a:t>
            </a:r>
            <a:r>
              <a:rPr lang="en-US" sz="2800" dirty="0" smtClean="0">
                <a:solidFill>
                  <a:prstClr val="black"/>
                </a:solidFill>
              </a:rPr>
              <a:t>clinics.</a:t>
            </a:r>
            <a:endParaRPr lang="en-US" sz="2800" dirty="0">
              <a:solidFill>
                <a:prstClr val="black"/>
              </a:solidFill>
            </a:endParaRPr>
          </a:p>
          <a:p>
            <a:pPr algn="just"/>
            <a:endParaRPr lang="en-US" sz="2800" dirty="0" smtClean="0">
              <a:solidFill>
                <a:prstClr val="black"/>
              </a:solidFill>
            </a:endParaRP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en-US" sz="2800" dirty="0" smtClean="0">
                <a:solidFill>
                  <a:prstClr val="black"/>
                </a:solidFill>
              </a:rPr>
              <a:t>Exploratory </a:t>
            </a:r>
            <a:r>
              <a:rPr lang="en-US" sz="2800" dirty="0">
                <a:solidFill>
                  <a:prstClr val="black"/>
                </a:solidFill>
              </a:rPr>
              <a:t>and confirmatory factor analysis was down by using SPSS 18 and AMOS 8.0, respectively. </a:t>
            </a:r>
          </a:p>
        </p:txBody>
      </p:sp>
    </p:spTree>
    <p:extLst>
      <p:ext uri="{BB962C8B-B14F-4D97-AF65-F5344CB8AC3E}">
        <p14:creationId xmlns:p14="http://schemas.microsoft.com/office/powerpoint/2010/main" val="1357839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5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762000"/>
            <a:ext cx="2590800" cy="584775"/>
          </a:xfrm>
          <a:prstGeom prst="rect">
            <a:avLst/>
          </a:prstGeom>
          <a:solidFill>
            <a:srgbClr val="FF66CC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3200" b="1" i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Results</a:t>
            </a:r>
            <a:endParaRPr lang="en-US" sz="3200" i="1" dirty="0">
              <a:solidFill>
                <a:srgbClr val="002060"/>
              </a:solidFill>
              <a:latin typeface="Cambria Math" pitchFamily="18" charset="0"/>
              <a:ea typeface="Cambria Math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475186"/>
            <a:ext cx="8778540" cy="2477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00994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5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762000"/>
            <a:ext cx="2590800" cy="584775"/>
          </a:xfrm>
          <a:prstGeom prst="rect">
            <a:avLst/>
          </a:prstGeom>
          <a:solidFill>
            <a:srgbClr val="FF66CC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3200" b="1" i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Results</a:t>
            </a:r>
            <a:endParaRPr lang="en-US" sz="3200" i="1" dirty="0">
              <a:solidFill>
                <a:srgbClr val="002060"/>
              </a:solidFill>
              <a:latin typeface="Cambria Math" pitchFamily="18" charset="0"/>
              <a:ea typeface="Cambria Math" pitchFamily="18" charset="0"/>
            </a:endParaRPr>
          </a:p>
        </p:txBody>
      </p:sp>
      <p:pic>
        <p:nvPicPr>
          <p:cNvPr id="3074" name="Picture 2" descr="C:\Users\Bijan\Desktop\tem\Marj1393\A Congress\Instument\Powerpoint\Gender.bmp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914399"/>
            <a:ext cx="5341002" cy="59518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0379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5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762000"/>
            <a:ext cx="3505200" cy="584775"/>
          </a:xfrm>
          <a:prstGeom prst="rect">
            <a:avLst/>
          </a:prstGeom>
          <a:solidFill>
            <a:srgbClr val="FF66CC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3200" b="1" i="1" dirty="0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Factor Analysis</a:t>
            </a:r>
            <a:endParaRPr lang="en-US" sz="3200" b="1" i="1" dirty="0">
              <a:solidFill>
                <a:srgbClr val="002060"/>
              </a:solidFill>
              <a:latin typeface="Cambria Math" pitchFamily="18" charset="0"/>
              <a:ea typeface="Cambria Math" pitchFamily="18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027240"/>
            <a:ext cx="5181600" cy="1669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4207" y="740979"/>
            <a:ext cx="4778902" cy="57228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88950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5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762000"/>
            <a:ext cx="2590800" cy="584775"/>
          </a:xfrm>
          <a:prstGeom prst="rect">
            <a:avLst/>
          </a:prstGeom>
          <a:solidFill>
            <a:srgbClr val="FF66CC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3200" b="1" i="1" dirty="0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Scree plot</a:t>
            </a:r>
            <a:endParaRPr lang="en-US" sz="3200" i="1" dirty="0">
              <a:solidFill>
                <a:srgbClr val="002060"/>
              </a:solidFill>
              <a:latin typeface="Cambria Math" pitchFamily="18" charset="0"/>
              <a:ea typeface="Cambria Math" pitchFamily="18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799" y="762000"/>
            <a:ext cx="7495264" cy="6000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98263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9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6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7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8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3735</TotalTime>
  <Words>466</Words>
  <Application>Microsoft Office PowerPoint</Application>
  <PresentationFormat>On-screen Show (4:3)</PresentationFormat>
  <Paragraphs>125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10</vt:i4>
      </vt:variant>
      <vt:variant>
        <vt:lpstr>Slide Titles</vt:lpstr>
      </vt:variant>
      <vt:variant>
        <vt:i4>20</vt:i4>
      </vt:variant>
    </vt:vector>
  </HeadingPairs>
  <TitlesOfParts>
    <vt:vector size="30" baseType="lpstr">
      <vt:lpstr>Office Theme</vt:lpstr>
      <vt:lpstr>2_Office Theme</vt:lpstr>
      <vt:lpstr>1_Office Theme</vt:lpstr>
      <vt:lpstr>3_Office Theme</vt:lpstr>
      <vt:lpstr>5_Office Theme</vt:lpstr>
      <vt:lpstr>6_Office Theme</vt:lpstr>
      <vt:lpstr>7_Office Theme</vt:lpstr>
      <vt:lpstr>8_Office Theme</vt:lpstr>
      <vt:lpstr>4_Office Theme</vt:lpstr>
      <vt:lpstr>9_Office Theme</vt:lpstr>
      <vt:lpstr>Development and Validation of  Elder’s Satisfaction Questionnaire  for patients Attending Dental Clinics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Title:</dc:title>
  <dc:creator>web master</dc:creator>
  <cp:lastModifiedBy>Bijan</cp:lastModifiedBy>
  <cp:revision>212</cp:revision>
  <dcterms:created xsi:type="dcterms:W3CDTF">2015-04-27T09:57:24Z</dcterms:created>
  <dcterms:modified xsi:type="dcterms:W3CDTF">2015-05-20T07:58:17Z</dcterms:modified>
</cp:coreProperties>
</file>