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</p:sldMasterIdLst>
  <p:notesMasterIdLst>
    <p:notesMasterId r:id="rId31"/>
  </p:notesMasterIdLst>
  <p:sldIdLst>
    <p:sldId id="256" r:id="rId11"/>
    <p:sldId id="257" r:id="rId12"/>
    <p:sldId id="259" r:id="rId13"/>
    <p:sldId id="260" r:id="rId14"/>
    <p:sldId id="271" r:id="rId15"/>
    <p:sldId id="273" r:id="rId16"/>
    <p:sldId id="262" r:id="rId17"/>
    <p:sldId id="274" r:id="rId18"/>
    <p:sldId id="276" r:id="rId19"/>
    <p:sldId id="275" r:id="rId20"/>
    <p:sldId id="277" r:id="rId21"/>
    <p:sldId id="278" r:id="rId22"/>
    <p:sldId id="279" r:id="rId23"/>
    <p:sldId id="264" r:id="rId24"/>
    <p:sldId id="280" r:id="rId25"/>
    <p:sldId id="281" r:id="rId26"/>
    <p:sldId id="282" r:id="rId27"/>
    <p:sldId id="261" r:id="rId28"/>
    <p:sldId id="266" r:id="rId29"/>
    <p:sldId id="2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60" d="100"/>
          <a:sy n="60" d="100"/>
        </p:scale>
        <p:origin x="-145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64013-3153-44DB-A5BE-9713976F825D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73D36-AAF8-4D7B-95C7-34D32F104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2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73D36-AAF8-4D7B-95C7-34D32F104A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3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5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2044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05675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4263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098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5791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125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6932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948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4906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8615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5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1095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9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09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1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363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6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23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02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09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0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71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98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79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60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06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83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269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166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34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25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6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92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67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22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9199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48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646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714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237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191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450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4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922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8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216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7864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10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779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33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653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011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233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80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652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474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831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531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922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802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551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766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178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202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6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355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3394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996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580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62313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861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419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847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588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613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48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68905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975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038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224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094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502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3228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8187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1155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8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756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2295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2727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734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453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27287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7246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6302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068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397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2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0293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546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082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521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766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946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1664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88972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86146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517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2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1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8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7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6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6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3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8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9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4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819400"/>
            <a:ext cx="8686800" cy="147002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en-US" sz="3600" dirty="0">
                <a:latin typeface="+mn-lt"/>
                <a:ea typeface="Cambria Math" pitchFamily="18" charset="0"/>
                <a:cs typeface="Calibri" pitchFamily="34" charset="0"/>
              </a:rPr>
              <a:t>Development and Validation of </a:t>
            </a:r>
            <a: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  <a:t/>
            </a:r>
            <a:b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</a:br>
            <a: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  <a:t>Elder’s </a:t>
            </a:r>
            <a:r>
              <a:rPr lang="en-US" sz="3600" dirty="0">
                <a:latin typeface="+mn-lt"/>
                <a:ea typeface="Cambria Math" pitchFamily="18" charset="0"/>
                <a:cs typeface="Calibri" pitchFamily="34" charset="0"/>
              </a:rPr>
              <a:t>Satisfaction Questionnaire </a:t>
            </a:r>
            <a: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  <a:t/>
            </a:r>
            <a:b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</a:br>
            <a: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  <a:t>for </a:t>
            </a:r>
            <a:r>
              <a:rPr lang="en-US" sz="3600" dirty="0">
                <a:latin typeface="+mn-lt"/>
                <a:ea typeface="Cambria Math" pitchFamily="18" charset="0"/>
                <a:cs typeface="Calibri" pitchFamily="34" charset="0"/>
              </a:rPr>
              <a:t>patients Attending </a:t>
            </a:r>
            <a:r>
              <a:rPr lang="en-US" sz="3600" dirty="0" smtClean="0">
                <a:latin typeface="+mn-lt"/>
                <a:ea typeface="Cambria Math" pitchFamily="18" charset="0"/>
                <a:cs typeface="Calibri" pitchFamily="34" charset="0"/>
              </a:rPr>
              <a:t>Dental Clinics</a:t>
            </a:r>
            <a:r>
              <a:rPr lang="en-US" sz="3600" dirty="0">
                <a:latin typeface="+mn-lt"/>
                <a:ea typeface="Cambria Math" pitchFamily="18" charset="0"/>
                <a:cs typeface="Calibri" pitchFamily="34" charset="0"/>
              </a:rPr>
              <a:t/>
            </a:r>
            <a:br>
              <a:rPr lang="en-US" sz="3600" dirty="0">
                <a:latin typeface="+mn-lt"/>
                <a:ea typeface="Cambria Math" pitchFamily="18" charset="0"/>
                <a:cs typeface="Calibri" pitchFamily="34" charset="0"/>
              </a:rPr>
            </a:b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Calibri" pitchFamily="34" charset="0"/>
              </a:rPr>
              <a:t> </a:t>
            </a:r>
            <a:endParaRPr lang="en-US" sz="4000" b="1" dirty="0">
              <a:latin typeface="Cambria Math" pitchFamily="18" charset="0"/>
              <a:ea typeface="Cambria Math" pitchFamily="18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572000"/>
            <a:ext cx="8991600" cy="115212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By: </a:t>
            </a:r>
          </a:p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cs typeface="Traditional Arabic" pitchFamily="18" charset="-78"/>
              </a:rPr>
              <a:t>Marjan Haghi </a:t>
            </a:r>
            <a:endParaRPr lang="en-US" sz="2400" b="1" i="1" dirty="0" smtClean="0">
              <a:solidFill>
                <a:schemeClr val="accent4">
                  <a:lumMod val="75000"/>
                </a:schemeClr>
              </a:solidFill>
              <a:cs typeface="Traditional Arabic" pitchFamily="18" charset="-78"/>
            </a:endParaRPr>
          </a:p>
          <a:p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cs typeface="Traditional Arabic" pitchFamily="18" charset="-78"/>
              </a:rPr>
              <a:t>PhD student in Gerontology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University of Social Welfare and Rehabilitation Sciences, Tehran, Iran</a:t>
            </a:r>
          </a:p>
          <a:p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6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4296103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Variance explanation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89690"/>
            <a:ext cx="7830207" cy="525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8246"/>
            <a:ext cx="38100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Component Matrix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55675"/>
            <a:ext cx="4457700" cy="59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8246"/>
            <a:ext cx="38100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Rotated Matrix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738835"/>
            <a:ext cx="4718984" cy="6085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3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524000"/>
            <a:ext cx="8991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The questionnaire with 17 items were </a:t>
            </a:r>
            <a:r>
              <a:rPr lang="en-US" sz="2800" dirty="0">
                <a:solidFill>
                  <a:prstClr val="black"/>
                </a:solidFill>
              </a:rPr>
              <a:t>administered to </a:t>
            </a:r>
            <a:r>
              <a:rPr lang="en-US" sz="2800" dirty="0" smtClean="0">
                <a:solidFill>
                  <a:prstClr val="black"/>
                </a:solidFill>
              </a:rPr>
              <a:t>94 </a:t>
            </a:r>
            <a:r>
              <a:rPr lang="en-US" sz="2800" dirty="0">
                <a:solidFill>
                  <a:prstClr val="black"/>
                </a:solidFill>
              </a:rPr>
              <a:t>elders (age&gt;=60 years old) at the dental </a:t>
            </a:r>
            <a:r>
              <a:rPr lang="en-US" sz="2800" dirty="0" smtClean="0">
                <a:solidFill>
                  <a:prstClr val="black"/>
                </a:solidFill>
              </a:rPr>
              <a:t>clinics.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Confirmatory factor analysis was down by using AMOS 8.0. 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 The fitness of model was evaluate by parsimony indices, absolute indices and …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Results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2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Results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1" name="Picture 3" descr="C:\Users\Bijan\Desktop\tem\Marj1393\A Congress\Instument\Powerpoint\Mod Marj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531"/>
            <a:ext cx="5867400" cy="69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6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Results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20985"/>
              </p:ext>
            </p:extLst>
          </p:nvPr>
        </p:nvGraphicFramePr>
        <p:xfrm>
          <a:off x="457200" y="2720181"/>
          <a:ext cx="8229600" cy="2560320"/>
        </p:xfrm>
        <a:graphic>
          <a:graphicData uri="http://schemas.openxmlformats.org/drawingml/2006/table">
            <a:tbl>
              <a:tblPr/>
              <a:tblGrid>
                <a:gridCol w="2133600"/>
                <a:gridCol w="1219200"/>
                <a:gridCol w="1600200"/>
                <a:gridCol w="1066800"/>
                <a:gridCol w="838200"/>
                <a:gridCol w="13716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NPAR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CMIN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DF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CMIN/DF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Default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29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62.940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49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.087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1.284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Saturated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78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>
                    <a:lnT>
                      <a:noFill/>
                    </a:lnT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Independence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801.892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12.150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2890" y="1905000"/>
            <a:ext cx="2066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Model Fit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51283"/>
              </p:ext>
            </p:extLst>
          </p:nvPr>
        </p:nvGraphicFramePr>
        <p:xfrm>
          <a:off x="457200" y="897058"/>
          <a:ext cx="8229600" cy="201168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RMR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GFI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AGFI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PGFI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Default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.082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.902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.844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.566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Saturated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Independence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.539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.318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.194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.269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08093"/>
              </p:ext>
            </p:extLst>
          </p:nvPr>
        </p:nvGraphicFramePr>
        <p:xfrm>
          <a:off x="228600" y="4114800"/>
          <a:ext cx="8229600" cy="137160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RMSEA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LO 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HI 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PCLOSE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Default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Independence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.368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66741"/>
              </p:ext>
            </p:extLst>
          </p:nvPr>
        </p:nvGraphicFramePr>
        <p:xfrm>
          <a:off x="381000" y="1905000"/>
          <a:ext cx="8229600" cy="1371600"/>
        </p:xfrm>
        <a:graphic>
          <a:graphicData uri="http://schemas.openxmlformats.org/drawingml/2006/table">
            <a:tbl>
              <a:tblPr/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RMSEA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LO 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HI 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PCLOSE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Default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.092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Independence model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.368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.000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7200" y="1219200"/>
            <a:ext cx="308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Parsimony-Adjusted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Reliability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</a:rPr>
              <a:t>The final instrument with 12 items representing three dimensions of patient satisfaction was developed. </a:t>
            </a:r>
            <a:endParaRPr lang="en-US" sz="2800" dirty="0" smtClean="0">
              <a:solidFill>
                <a:prstClr val="black"/>
              </a:solidFill>
            </a:endParaRPr>
          </a:p>
          <a:p>
            <a:pPr algn="just"/>
            <a:endParaRPr lang="en-US" sz="2800" dirty="0">
              <a:solidFill>
                <a:prstClr val="black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Three </a:t>
            </a:r>
            <a:r>
              <a:rPr lang="en-US" sz="2800" dirty="0">
                <a:solidFill>
                  <a:prstClr val="black"/>
                </a:solidFill>
              </a:rPr>
              <a:t>items assessing satisfaction with availability of services (</a:t>
            </a:r>
            <a:r>
              <a:rPr lang="en-US" sz="2800" dirty="0" err="1">
                <a:solidFill>
                  <a:prstClr val="black"/>
                </a:solidFill>
              </a:rPr>
              <a:t>Cronbach's</a:t>
            </a:r>
            <a:r>
              <a:rPr lang="en-US" sz="2800" dirty="0">
                <a:solidFill>
                  <a:prstClr val="black"/>
                </a:solidFill>
              </a:rPr>
              <a:t> alpha = .92</a:t>
            </a:r>
            <a:r>
              <a:rPr lang="en-US" sz="2800" dirty="0" smtClean="0">
                <a:solidFill>
                  <a:prstClr val="black"/>
                </a:solidFill>
              </a:rPr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Four </a:t>
            </a:r>
            <a:r>
              <a:rPr lang="en-US" sz="2800" dirty="0">
                <a:solidFill>
                  <a:prstClr val="black"/>
                </a:solidFill>
              </a:rPr>
              <a:t>items assessing satisfaction with environmental conditions of clinic (</a:t>
            </a:r>
            <a:r>
              <a:rPr lang="en-US" sz="2800" dirty="0" err="1">
                <a:solidFill>
                  <a:prstClr val="black"/>
                </a:solidFill>
              </a:rPr>
              <a:t>Cronbach's</a:t>
            </a:r>
            <a:r>
              <a:rPr lang="en-US" sz="2800" dirty="0">
                <a:solidFill>
                  <a:prstClr val="black"/>
                </a:solidFill>
              </a:rPr>
              <a:t> alpha = .87</a:t>
            </a:r>
            <a:r>
              <a:rPr lang="en-US" sz="2800" dirty="0" smtClean="0">
                <a:solidFill>
                  <a:prstClr val="black"/>
                </a:solidFill>
              </a:rPr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Five </a:t>
            </a:r>
            <a:r>
              <a:rPr lang="en-US" sz="2800" dirty="0">
                <a:solidFill>
                  <a:prstClr val="black"/>
                </a:solidFill>
              </a:rPr>
              <a:t>items assessing satisfaction with dentist behavior (</a:t>
            </a:r>
            <a:r>
              <a:rPr lang="en-US" sz="2800" dirty="0" err="1">
                <a:solidFill>
                  <a:prstClr val="black"/>
                </a:solidFill>
              </a:rPr>
              <a:t>Cronbach's</a:t>
            </a:r>
            <a:r>
              <a:rPr lang="en-US" sz="2800" dirty="0">
                <a:solidFill>
                  <a:prstClr val="black"/>
                </a:solidFill>
              </a:rPr>
              <a:t> alpha = 0.82). </a:t>
            </a:r>
          </a:p>
        </p:txBody>
      </p:sp>
    </p:spTree>
    <p:extLst>
      <p:ext uri="{BB962C8B-B14F-4D97-AF65-F5344CB8AC3E}">
        <p14:creationId xmlns:p14="http://schemas.microsoft.com/office/powerpoint/2010/main" val="1613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Conclusion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723919"/>
            <a:ext cx="87630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</a:rPr>
              <a:t>This study has validated a new instrument assessing elder`s satisfaction of oral and dental care. </a:t>
            </a:r>
            <a:endParaRPr lang="en-US" sz="2800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multidimensional structure of instrument allows </a:t>
            </a:r>
            <a:r>
              <a:rPr lang="en-US" sz="2800" dirty="0" smtClean="0">
                <a:solidFill>
                  <a:prstClr val="black"/>
                </a:solidFill>
              </a:rPr>
              <a:t>to </a:t>
            </a:r>
            <a:r>
              <a:rPr lang="en-US" sz="2800" dirty="0">
                <a:solidFill>
                  <a:prstClr val="black"/>
                </a:solidFill>
              </a:rPr>
              <a:t>be used as a clinical tool for improving satisfaction of patients by appropriate interventional programs.</a:t>
            </a:r>
          </a:p>
        </p:txBody>
      </p:sp>
    </p:spTree>
    <p:extLst>
      <p:ext uri="{BB962C8B-B14F-4D97-AF65-F5344CB8AC3E}">
        <p14:creationId xmlns:p14="http://schemas.microsoft.com/office/powerpoint/2010/main" val="12590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6670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Introduction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676400"/>
            <a:ext cx="8763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Quickly aging populations constitute a </a:t>
            </a:r>
            <a:r>
              <a:rPr lang="en-US" sz="2400" dirty="0"/>
              <a:t>critical </a:t>
            </a:r>
            <a:r>
              <a:rPr lang="en-US" sz="2400" dirty="0" smtClean="0"/>
              <a:t>issue </a:t>
            </a:r>
            <a:r>
              <a:rPr lang="en-US" sz="2400" dirty="0"/>
              <a:t>health care deliveries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Nearly </a:t>
            </a:r>
            <a:r>
              <a:rPr lang="en-US" sz="2400" dirty="0"/>
              <a:t>one-third of </a:t>
            </a:r>
            <a:r>
              <a:rPr lang="en-US" sz="2400" dirty="0" smtClean="0"/>
              <a:t>persons 65 </a:t>
            </a:r>
            <a:r>
              <a:rPr lang="en-US" sz="2400" dirty="0"/>
              <a:t>years of age </a:t>
            </a:r>
            <a:r>
              <a:rPr lang="en-US" sz="2400" dirty="0" smtClean="0"/>
              <a:t>and older </a:t>
            </a:r>
            <a:r>
              <a:rPr lang="en-US" sz="2400" dirty="0"/>
              <a:t>have untreated </a:t>
            </a:r>
            <a:r>
              <a:rPr lang="en-US" sz="2400" dirty="0" smtClean="0"/>
              <a:t>dental </a:t>
            </a:r>
            <a:r>
              <a:rPr lang="en-US" sz="2400" dirty="0" smtClean="0"/>
              <a:t>problems.</a:t>
            </a: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Slightly more than </a:t>
            </a:r>
            <a:r>
              <a:rPr lang="en-US" sz="2400" dirty="0" smtClean="0"/>
              <a:t>one-half of noninstitutionalized persons </a:t>
            </a:r>
            <a:r>
              <a:rPr lang="en-US" sz="2400" dirty="0"/>
              <a:t>65 years of age </a:t>
            </a:r>
            <a:r>
              <a:rPr lang="en-US" sz="2400" dirty="0" smtClean="0"/>
              <a:t>and older </a:t>
            </a:r>
            <a:r>
              <a:rPr lang="en-US" sz="2400" dirty="0" smtClean="0"/>
              <a:t>had </a:t>
            </a:r>
            <a:r>
              <a:rPr lang="en-US" sz="2400" dirty="0"/>
              <a:t>a </a:t>
            </a:r>
            <a:r>
              <a:rPr lang="en-US" sz="2400" dirty="0" smtClean="0"/>
              <a:t>dental visit </a:t>
            </a:r>
            <a:r>
              <a:rPr lang="en-US" sz="2400"/>
              <a:t>in </a:t>
            </a:r>
            <a:r>
              <a:rPr lang="en-US" sz="2400" smtClean="0"/>
              <a:t>a </a:t>
            </a:r>
            <a:r>
              <a:rPr lang="en-US" sz="2400" dirty="0"/>
              <a:t>year</a:t>
            </a:r>
            <a:r>
              <a:rPr lang="en-US" sz="2400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Improving </a:t>
            </a:r>
            <a:r>
              <a:rPr lang="en-US" sz="2400" dirty="0"/>
              <a:t>patients' satisfaction with oral health and dental clinics is </a:t>
            </a:r>
            <a:r>
              <a:rPr lang="en-US" sz="2400" dirty="0" smtClean="0"/>
              <a:t>essential</a:t>
            </a:r>
            <a:r>
              <a:rPr lang="en-US" sz="2400" dirty="0"/>
              <a:t> </a:t>
            </a:r>
            <a:r>
              <a:rPr lang="en-US" sz="2400" dirty="0" smtClean="0"/>
              <a:t>in all age.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903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31242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END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Objective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828800"/>
            <a:ext cx="8610600" cy="1695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/>
              <a:t>Develop </a:t>
            </a:r>
            <a:r>
              <a:rPr lang="en-US" sz="2800" b="1" dirty="0"/>
              <a:t>a validate and reliable questionnaire </a:t>
            </a:r>
            <a:r>
              <a:rPr lang="en-US" sz="2800" b="1" dirty="0" smtClean="0"/>
              <a:t>for </a:t>
            </a:r>
            <a:r>
              <a:rPr lang="en-US" sz="2800" b="1" dirty="0"/>
              <a:t>elder`s satisfaction </a:t>
            </a:r>
            <a:r>
              <a:rPr lang="en-US" sz="2800" b="1" dirty="0" smtClean="0"/>
              <a:t>assessment of </a:t>
            </a:r>
            <a:r>
              <a:rPr lang="en-US" sz="2800" b="1" dirty="0"/>
              <a:t>oral and dental </a:t>
            </a:r>
            <a:r>
              <a:rPr lang="en-US" sz="2800" b="1" dirty="0" smtClean="0"/>
              <a:t>care.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14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Methods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828800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This is a Methodological research.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A </a:t>
            </a:r>
            <a:r>
              <a:rPr lang="en-US" sz="2800" b="1" dirty="0"/>
              <a:t>content analyses of </a:t>
            </a:r>
            <a:r>
              <a:rPr lang="en-US" sz="2800" b="1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/>
              <a:t>	</a:t>
            </a:r>
            <a:r>
              <a:rPr lang="en-US" sz="2400" b="1" dirty="0" smtClean="0"/>
              <a:t>qualitative </a:t>
            </a:r>
            <a:r>
              <a:rPr lang="en-US" sz="2400" b="1" dirty="0"/>
              <a:t>interviews with elderly </a:t>
            </a:r>
            <a:r>
              <a:rPr lang="en-US" sz="2400" b="1" dirty="0" smtClean="0"/>
              <a:t>patients &amp;</a:t>
            </a:r>
          </a:p>
          <a:p>
            <a:pPr>
              <a:lnSpc>
                <a:spcPct val="200000"/>
              </a:lnSpc>
            </a:pPr>
            <a:r>
              <a:rPr lang="en-US" sz="2400" b="1" dirty="0"/>
              <a:t>	</a:t>
            </a:r>
            <a:r>
              <a:rPr lang="en-US" sz="2400" b="1" dirty="0" smtClean="0"/>
              <a:t>items </a:t>
            </a:r>
            <a:r>
              <a:rPr lang="en-US" sz="2400" b="1" dirty="0"/>
              <a:t>from existing dental </a:t>
            </a:r>
            <a:r>
              <a:rPr lang="en-US" sz="2400" b="1" dirty="0" smtClean="0"/>
              <a:t>satisfaction questionnaires</a:t>
            </a:r>
            <a:r>
              <a:rPr lang="en-US" sz="2800" b="1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US" sz="2800" b="1" dirty="0"/>
              <a:t> </a:t>
            </a:r>
            <a:r>
              <a:rPr lang="en-US" sz="2800" b="1" dirty="0" smtClean="0"/>
              <a:t> were </a:t>
            </a:r>
            <a:r>
              <a:rPr lang="en-US" sz="2800" b="1" dirty="0"/>
              <a:t>used to develop </a:t>
            </a:r>
            <a:r>
              <a:rPr lang="en-US" sz="2800" b="1" dirty="0" smtClean="0"/>
              <a:t>our </a:t>
            </a:r>
            <a:r>
              <a:rPr lang="en-US" sz="2800" b="1" dirty="0"/>
              <a:t>questionnaire. </a:t>
            </a:r>
          </a:p>
        </p:txBody>
      </p:sp>
    </p:spTree>
    <p:extLst>
      <p:ext uri="{BB962C8B-B14F-4D97-AF65-F5344CB8AC3E}">
        <p14:creationId xmlns:p14="http://schemas.microsoft.com/office/powerpoint/2010/main" val="47703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Methods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240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The psychometric properties of the questionnaire in terms of face validity, content validity, and construct validity were assessed.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five-point Likert </a:t>
            </a:r>
            <a:r>
              <a:rPr lang="en-US" sz="2800" dirty="0" smtClean="0">
                <a:solidFill>
                  <a:prstClr val="black"/>
                </a:solidFill>
              </a:rPr>
              <a:t>scale was used to design questionnaire.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The items were </a:t>
            </a:r>
            <a:r>
              <a:rPr lang="en-US" sz="2800" dirty="0">
                <a:solidFill>
                  <a:prstClr val="black"/>
                </a:solidFill>
              </a:rPr>
              <a:t>administered to </a:t>
            </a:r>
            <a:r>
              <a:rPr lang="en-US" sz="2800" dirty="0" smtClean="0">
                <a:solidFill>
                  <a:prstClr val="black"/>
                </a:solidFill>
              </a:rPr>
              <a:t>188 </a:t>
            </a:r>
            <a:r>
              <a:rPr lang="en-US" sz="2800" dirty="0">
                <a:solidFill>
                  <a:prstClr val="black"/>
                </a:solidFill>
              </a:rPr>
              <a:t>elders (age&gt;=60 years old) at the dental </a:t>
            </a:r>
            <a:r>
              <a:rPr lang="en-US" sz="2800" dirty="0" smtClean="0">
                <a:solidFill>
                  <a:prstClr val="black"/>
                </a:solidFill>
              </a:rPr>
              <a:t>clinics.</a:t>
            </a:r>
            <a:endParaRPr lang="en-US" sz="2800" dirty="0">
              <a:solidFill>
                <a:prstClr val="black"/>
              </a:solidFill>
            </a:endParaRPr>
          </a:p>
          <a:p>
            <a:pPr algn="just"/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</a:rPr>
              <a:t>Exploratory </a:t>
            </a:r>
            <a:r>
              <a:rPr lang="en-US" sz="2800" dirty="0">
                <a:solidFill>
                  <a:prstClr val="black"/>
                </a:solidFill>
              </a:rPr>
              <a:t>and confirmatory factor analysis was down by using SPSS 18 and AMOS 8.0, respectively. </a:t>
            </a:r>
          </a:p>
        </p:txBody>
      </p:sp>
    </p:spTree>
    <p:extLst>
      <p:ext uri="{BB962C8B-B14F-4D97-AF65-F5344CB8AC3E}">
        <p14:creationId xmlns:p14="http://schemas.microsoft.com/office/powerpoint/2010/main" val="13578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Results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75186"/>
            <a:ext cx="8778540" cy="2477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9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Results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4" name="Picture 2" descr="C:\Users\Bijan\Desktop\tem\Marj1393\A Congress\Instument\Powerpoint\Gender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399"/>
            <a:ext cx="5341002" cy="595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3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35052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Factor Analysis</a:t>
            </a:r>
            <a:endParaRPr lang="en-US" sz="3200" b="1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27240"/>
            <a:ext cx="5181600" cy="166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207" y="740979"/>
            <a:ext cx="4778902" cy="5722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9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2590800" cy="584775"/>
          </a:xfrm>
          <a:prstGeom prst="rect">
            <a:avLst/>
          </a:prstGeom>
          <a:solidFill>
            <a:srgbClr val="FF66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Scree plot</a:t>
            </a:r>
            <a:endParaRPr lang="en-US" sz="3200" i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762000"/>
            <a:ext cx="7495264" cy="600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3735</TotalTime>
  <Words>466</Words>
  <Application>Microsoft Office PowerPoint</Application>
  <PresentationFormat>On-screen Show (4:3)</PresentationFormat>
  <Paragraphs>125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Office Theme</vt:lpstr>
      <vt:lpstr>2_Office Theme</vt:lpstr>
      <vt:lpstr>1_Office Theme</vt:lpstr>
      <vt:lpstr>3_Office Theme</vt:lpstr>
      <vt:lpstr>5_Office Theme</vt:lpstr>
      <vt:lpstr>6_Office Theme</vt:lpstr>
      <vt:lpstr>7_Office Theme</vt:lpstr>
      <vt:lpstr>8_Office Theme</vt:lpstr>
      <vt:lpstr>4_Office Theme</vt:lpstr>
      <vt:lpstr>9_Office Theme</vt:lpstr>
      <vt:lpstr>Development and Validation of  Elder’s Satisfaction Questionnaire  for patients Attending Dental Clinics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web master</dc:creator>
  <cp:lastModifiedBy>Bijan</cp:lastModifiedBy>
  <cp:revision>212</cp:revision>
  <dcterms:created xsi:type="dcterms:W3CDTF">2015-04-27T09:57:24Z</dcterms:created>
  <dcterms:modified xsi:type="dcterms:W3CDTF">2015-05-20T07:58:17Z</dcterms:modified>
</cp:coreProperties>
</file>