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EC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701A04B-B77A-4337-BE5A-14870AF71452}" type="datetimeFigureOut">
              <a:rPr lang="en-US" smtClean="0"/>
              <a:t>5/20/2015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6E25979-16C8-4009-BB9D-F7459C7C3CEE}"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01A04B-B77A-4337-BE5A-14870AF71452}"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25979-16C8-4009-BB9D-F7459C7C3C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01A04B-B77A-4337-BE5A-14870AF71452}"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25979-16C8-4009-BB9D-F7459C7C3CE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5494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1536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1245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7440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7681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7039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7207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8892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701A04B-B77A-4337-BE5A-14870AF71452}"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E25979-16C8-4009-BB9D-F7459C7C3CEE}"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75008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0692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0897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701A04B-B77A-4337-BE5A-14870AF71452}" type="datetimeFigureOut">
              <a:rPr lang="en-US" smtClean="0"/>
              <a:t>5/20/2015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6E25979-16C8-4009-BB9D-F7459C7C3CE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701A04B-B77A-4337-BE5A-14870AF71452}"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E25979-16C8-4009-BB9D-F7459C7C3CEE}"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701A04B-B77A-4337-BE5A-14870AF71452}" type="datetimeFigureOut">
              <a:rPr lang="en-US" smtClean="0"/>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E25979-16C8-4009-BB9D-F7459C7C3CEE}"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01A04B-B77A-4337-BE5A-14870AF71452}" type="datetimeFigureOut">
              <a:rPr lang="en-US" smtClean="0"/>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E25979-16C8-4009-BB9D-F7459C7C3C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01A04B-B77A-4337-BE5A-14870AF71452}" type="datetimeFigureOut">
              <a:rPr lang="en-US" smtClean="0"/>
              <a:t>5/20/2015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E25979-16C8-4009-BB9D-F7459C7C3C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701A04B-B77A-4337-BE5A-14870AF71452}"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E25979-16C8-4009-BB9D-F7459C7C3CEE}"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701A04B-B77A-4337-BE5A-14870AF71452}" type="datetimeFigureOut">
              <a:rPr lang="en-US" smtClean="0"/>
              <a:t>5/20/2015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6E25979-16C8-4009-BB9D-F7459C7C3CEE}"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701A04B-B77A-4337-BE5A-14870AF71452}" type="datetimeFigureOut">
              <a:rPr lang="en-US" smtClean="0"/>
              <a:t>5/20/2015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6E25979-16C8-4009-BB9D-F7459C7C3C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86268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8991600" cy="2590800"/>
          </a:xfrm>
        </p:spPr>
        <p:txBody>
          <a:bodyPr>
            <a:normAutofit fontScale="90000"/>
          </a:bodyPr>
          <a:lstStyle/>
          <a:p>
            <a:r>
              <a:rPr lang="en-US" sz="3100" b="1" dirty="0" smtClean="0">
                <a:solidFill>
                  <a:srgbClr val="002060"/>
                </a:solidFill>
                <a:latin typeface="Algerian" panose="04020705040A02060702" pitchFamily="82" charset="0"/>
                <a:cs typeface="Times New Roman" panose="02020603050405020304" pitchFamily="18" charset="0"/>
              </a:rPr>
              <a:t>Title:</a:t>
            </a:r>
            <a:r>
              <a:rPr lang="en-US" b="1" dirty="0" smtClean="0">
                <a:latin typeface="Bookman Old Style" pitchFamily="18" charset="0"/>
              </a:rPr>
              <a:t> </a:t>
            </a:r>
            <a:br>
              <a:rPr lang="en-US" b="1" dirty="0" smtClean="0">
                <a:latin typeface="Bookman Old Style" pitchFamily="18" charset="0"/>
              </a:rPr>
            </a:br>
            <a:r>
              <a:rPr lang="en-US" sz="4000" b="1" dirty="0">
                <a:latin typeface="Times New Roman" panose="02020603050405020304" pitchFamily="18" charset="0"/>
                <a:cs typeface="Times New Roman" panose="02020603050405020304" pitchFamily="18" charset="0"/>
              </a:rPr>
              <a:t>Survey of occupational accidents in industries </a:t>
            </a:r>
            <a:r>
              <a:rPr lang="en-US" sz="4000" b="1" dirty="0" smtClean="0">
                <a:latin typeface="Times New Roman" panose="02020603050405020304" pitchFamily="18" charset="0"/>
                <a:cs typeface="Times New Roman" panose="02020603050405020304" pitchFamily="18" charset="0"/>
              </a:rPr>
              <a:t>and</a:t>
            </a:r>
            <a:r>
              <a:rPr lang="en-US" sz="4000" b="1" dirty="0">
                <a:latin typeface="Times New Roman" panose="02020603050405020304" pitchFamily="18" charset="0"/>
                <a:cs typeface="Times New Roman" panose="02020603050405020304" pitchFamily="18" charset="0"/>
              </a:rPr>
              <a:t> workplaces of </a:t>
            </a:r>
            <a:r>
              <a:rPr lang="en-US" sz="4000" b="1" dirty="0" smtClean="0">
                <a:latin typeface="Times New Roman" panose="02020603050405020304" pitchFamily="18" charset="0"/>
                <a:cs typeface="Times New Roman" panose="02020603050405020304" pitchFamily="18" charset="0"/>
              </a:rPr>
              <a:t/>
            </a:r>
            <a:br>
              <a:rPr lang="en-US" sz="4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Kermanshah </a:t>
            </a:r>
            <a:r>
              <a:rPr lang="en-US" sz="4000" b="1" dirty="0">
                <a:latin typeface="Times New Roman" panose="02020603050405020304" pitchFamily="18" charset="0"/>
                <a:cs typeface="Times New Roman" panose="02020603050405020304" pitchFamily="18" charset="0"/>
              </a:rPr>
              <a:t>province,2012</a:t>
            </a:r>
            <a:r>
              <a:rPr lang="en-US" dirty="0"/>
              <a:t/>
            </a:r>
            <a:br>
              <a:rPr lang="en-US" dirty="0"/>
            </a:br>
            <a:endParaRPr lang="en-US" b="1" dirty="0">
              <a:latin typeface="Bookman Old Style" pitchFamily="18" charset="0"/>
            </a:endParaRPr>
          </a:p>
        </p:txBody>
      </p:sp>
      <p:sp>
        <p:nvSpPr>
          <p:cNvPr id="3" name="Subtitle 2"/>
          <p:cNvSpPr>
            <a:spLocks noGrp="1"/>
          </p:cNvSpPr>
          <p:nvPr>
            <p:ph type="subTitle" idx="1"/>
          </p:nvPr>
        </p:nvSpPr>
        <p:spPr>
          <a:xfrm>
            <a:off x="1259632" y="4653136"/>
            <a:ext cx="6400800" cy="1152128"/>
          </a:xfrm>
        </p:spPr>
        <p:txBody>
          <a:bodyPr>
            <a:normAutofit fontScale="92500" lnSpcReduction="20000"/>
          </a:bodyPr>
          <a:lstStyle/>
          <a:p>
            <a:r>
              <a:rPr lang="en-US" dirty="0" smtClean="0">
                <a:solidFill>
                  <a:schemeClr val="accent4">
                    <a:lumMod val="75000"/>
                  </a:schemeClr>
                </a:solidFill>
                <a:latin typeface="Algerian" panose="04020705040A02060702" pitchFamily="82" charset="0"/>
              </a:rPr>
              <a:t>By:</a:t>
            </a:r>
            <a:r>
              <a:rPr lang="en-US" dirty="0" smtClean="0">
                <a:solidFill>
                  <a:schemeClr val="accent4">
                    <a:lumMod val="75000"/>
                  </a:schemeClr>
                </a:solidFill>
              </a:rPr>
              <a:t> </a:t>
            </a:r>
            <a:r>
              <a:rPr lang="en-US" sz="2800" b="1" dirty="0" err="1" smtClean="0">
                <a:solidFill>
                  <a:schemeClr val="accent4">
                    <a:lumMod val="75000"/>
                  </a:schemeClr>
                </a:solidFill>
                <a:latin typeface="Times New Roman" panose="02020603050405020304" pitchFamily="18" charset="0"/>
                <a:cs typeface="Times New Roman" panose="02020603050405020304" pitchFamily="18" charset="0"/>
              </a:rPr>
              <a:t>Dr</a:t>
            </a:r>
            <a:r>
              <a:rPr lang="en-US" sz="28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accent4">
                    <a:lumMod val="75000"/>
                  </a:schemeClr>
                </a:solidFill>
                <a:latin typeface="Times New Roman" panose="02020603050405020304" pitchFamily="18" charset="0"/>
                <a:cs typeface="Times New Roman" panose="02020603050405020304" pitchFamily="18" charset="0"/>
              </a:rPr>
              <a:t>Ghanbari</a:t>
            </a:r>
            <a:endParaRPr lang="en-US" sz="2800" b="1" dirty="0" smtClean="0">
              <a:solidFill>
                <a:schemeClr val="accent4">
                  <a:lumMod val="75000"/>
                </a:schemeClr>
              </a:solidFill>
              <a:latin typeface="Times New Roman" panose="02020603050405020304" pitchFamily="18" charset="0"/>
              <a:cs typeface="Times New Roman" panose="02020603050405020304" pitchFamily="18" charset="0"/>
            </a:endParaRPr>
          </a:p>
          <a:p>
            <a:r>
              <a:rPr lang="en-US" sz="28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Department of </a:t>
            </a:r>
            <a:r>
              <a:rPr lang="en-US" sz="2200" b="1" dirty="0" smtClean="0">
                <a:latin typeface="Times New Roman" panose="02020603050405020304" pitchFamily="18" charset="0"/>
                <a:cs typeface="Times New Roman" panose="02020603050405020304" pitchFamily="18" charset="0"/>
              </a:rPr>
              <a:t>Occupational Health Engineering, </a:t>
            </a:r>
            <a:r>
              <a:rPr lang="en-US" sz="2200" b="1" dirty="0" err="1" smtClean="0">
                <a:latin typeface="Times New Roman" panose="02020603050405020304" pitchFamily="18" charset="0"/>
                <a:cs typeface="Times New Roman" panose="02020603050405020304" pitchFamily="18" charset="0"/>
              </a:rPr>
              <a:t>KUMS,Iran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361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Results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normAutofit/>
          </a:bodyPr>
          <a:lstStyle/>
          <a:p>
            <a:pPr marL="0" indent="0" algn="r">
              <a:buNone/>
            </a:pPr>
            <a:endParaRPr lang="fa-IR" sz="2800" b="1" dirty="0" smtClean="0">
              <a:cs typeface="B Nazanin" panose="00000400000000000000" pitchFamily="2" charset="-78"/>
            </a:endParaRPr>
          </a:p>
          <a:p>
            <a:pPr marL="0" indent="0">
              <a:buNone/>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results showed that hands (with </a:t>
            </a:r>
            <a:r>
              <a:rPr lang="en-US" sz="2400" b="1" dirty="0">
                <a:solidFill>
                  <a:srgbClr val="FF0000"/>
                </a:solidFill>
                <a:latin typeface="Times New Roman" panose="02020603050405020304" pitchFamily="18" charset="0"/>
                <a:cs typeface="Times New Roman" panose="02020603050405020304" pitchFamily="18" charset="0"/>
              </a:rPr>
              <a:t>38/2</a:t>
            </a:r>
            <a:r>
              <a:rPr lang="en-US" sz="2400" b="1" dirty="0">
                <a:latin typeface="Times New Roman" panose="02020603050405020304" pitchFamily="18" charset="0"/>
                <a:cs typeface="Times New Roman" panose="02020603050405020304" pitchFamily="18" charset="0"/>
              </a:rPr>
              <a:t>%) were the most affected</a:t>
            </a:r>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next rank was related to legs</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(with </a:t>
            </a:r>
            <a:r>
              <a:rPr lang="en-US" sz="2400" b="1" dirty="0" smtClean="0">
                <a:solidFill>
                  <a:srgbClr val="FF0000"/>
                </a:solidFill>
                <a:latin typeface="Times New Roman" panose="02020603050405020304" pitchFamily="18" charset="0"/>
                <a:cs typeface="Times New Roman" panose="02020603050405020304" pitchFamily="18" charset="0"/>
              </a:rPr>
              <a:t>25.4</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were the most </a:t>
            </a:r>
            <a:r>
              <a:rPr lang="en-US" sz="2400" b="1" dirty="0" smtClean="0">
                <a:latin typeface="Times New Roman" panose="02020603050405020304" pitchFamily="18" charset="0"/>
                <a:cs typeface="Times New Roman" panose="02020603050405020304" pitchFamily="18" charset="0"/>
              </a:rPr>
              <a:t>affected. </a:t>
            </a:r>
            <a:r>
              <a:rPr lang="en-US" sz="2400" b="1" dirty="0">
                <a:latin typeface="Times New Roman" panose="02020603050405020304" pitchFamily="18" charset="0"/>
                <a:cs typeface="Times New Roman" panose="02020603050405020304" pitchFamily="18" charset="0"/>
              </a:rPr>
              <a:t>Also (</a:t>
            </a:r>
            <a:r>
              <a:rPr lang="en-US" sz="2400" b="1" dirty="0">
                <a:solidFill>
                  <a:srgbClr val="FF0000"/>
                </a:solidFill>
                <a:latin typeface="Times New Roman" panose="02020603050405020304" pitchFamily="18" charset="0"/>
                <a:cs typeface="Times New Roman" panose="02020603050405020304" pitchFamily="18" charset="0"/>
              </a:rPr>
              <a:t>11.3</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of victims </a:t>
            </a:r>
            <a:r>
              <a:rPr lang="en-US" sz="2400" b="1" dirty="0">
                <a:latin typeface="Times New Roman" panose="02020603050405020304" pitchFamily="18" charset="0"/>
                <a:cs typeface="Times New Roman" panose="02020603050405020304" pitchFamily="18" charset="0"/>
              </a:rPr>
              <a:t>died</a:t>
            </a:r>
            <a:r>
              <a:rPr lang="fa-IR" sz="2400" b="1"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 results indicated that falling was the leading cause of accident </a:t>
            </a:r>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with </a:t>
            </a:r>
            <a:r>
              <a:rPr lang="en-US" sz="2400" b="1" dirty="0" smtClean="0">
                <a:solidFill>
                  <a:srgbClr val="FF0000"/>
                </a:solidFill>
                <a:latin typeface="Times New Roman" panose="02020603050405020304" pitchFamily="18" charset="0"/>
                <a:cs typeface="Times New Roman" panose="02020603050405020304" pitchFamily="18" charset="0"/>
              </a:rPr>
              <a:t>26.7</a:t>
            </a:r>
            <a:r>
              <a:rPr lang="en-US" sz="2400" b="1" dirty="0" smtClean="0">
                <a:latin typeface="Times New Roman" panose="02020603050405020304" pitchFamily="18" charset="0"/>
                <a:cs typeface="Times New Roman" panose="02020603050405020304" pitchFamily="18" charset="0"/>
              </a:rPr>
              <a:t> %) </a:t>
            </a:r>
            <a:r>
              <a:rPr lang="en-US" sz="2400" b="1" dirty="0">
                <a:latin typeface="Times New Roman" panose="02020603050405020304" pitchFamily="18" charset="0"/>
                <a:cs typeface="Times New Roman" panose="02020603050405020304" pitchFamily="18" charset="0"/>
              </a:rPr>
              <a:t>followed by beating objects and machines</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(with </a:t>
            </a:r>
            <a:r>
              <a:rPr lang="en-US" sz="2400" b="1" dirty="0" smtClean="0">
                <a:solidFill>
                  <a:srgbClr val="FF0000"/>
                </a:solidFill>
                <a:latin typeface="Times New Roman" panose="02020603050405020304" pitchFamily="18" charset="0"/>
                <a:cs typeface="Times New Roman" panose="02020603050405020304" pitchFamily="18" charset="0"/>
              </a:rPr>
              <a:t>20.7</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(Table </a:t>
            </a:r>
            <a:r>
              <a:rPr lang="en-US" sz="2400" b="1" dirty="0" smtClean="0">
                <a:latin typeface="Times New Roman" panose="02020603050405020304" pitchFamily="18" charset="0"/>
                <a:cs typeface="Times New Roman" panose="02020603050405020304" pitchFamily="18" charset="0"/>
              </a:rPr>
              <a:t>2).</a:t>
            </a:r>
          </a:p>
          <a:p>
            <a:pPr marL="0" indent="0">
              <a:buNone/>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6835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Results</a:t>
            </a:r>
            <a:r>
              <a:rPr lang="en-US" sz="360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0" y="1219200"/>
            <a:ext cx="7924800" cy="1295400"/>
          </a:xfrm>
        </p:spPr>
        <p:txBody>
          <a:bodyPr>
            <a:normAutofit/>
          </a:bodyPr>
          <a:lstStyle/>
          <a:p>
            <a:pPr marL="0" indent="0" algn="ctr">
              <a:buNone/>
            </a:pPr>
            <a:endParaRPr lang="fa-IR" sz="2400" b="1" dirty="0" smtClean="0">
              <a:cs typeface="B Nazanin" panose="00000400000000000000" pitchFamily="2" charset="-78"/>
            </a:endParaRPr>
          </a:p>
          <a:p>
            <a:pPr lvl="0" algn="ctr" rtl="1" fontAlgn="base">
              <a:spcBef>
                <a:spcPct val="0"/>
              </a:spcBef>
              <a:spcAft>
                <a:spcPct val="0"/>
              </a:spcAft>
            </a:pPr>
            <a:r>
              <a:rPr lang="en-US" sz="1800" b="1" dirty="0">
                <a:latin typeface="Times New Roman" panose="02020603050405020304" pitchFamily="18" charset="0"/>
                <a:cs typeface="Times New Roman" panose="02020603050405020304" pitchFamily="18" charset="0"/>
              </a:rPr>
              <a:t>Table </a:t>
            </a:r>
            <a:r>
              <a:rPr lang="en-US" sz="1800" b="1" dirty="0" smtClean="0">
                <a:latin typeface="Times New Roman" panose="02020603050405020304" pitchFamily="18" charset="0"/>
                <a:cs typeface="Times New Roman" panose="02020603050405020304" pitchFamily="18" charset="0"/>
              </a:rPr>
              <a:t>2) </a:t>
            </a:r>
            <a:r>
              <a:rPr lang="en-US" sz="1800" b="1" dirty="0">
                <a:latin typeface="Times New Roman" panose="02020603050405020304" pitchFamily="18" charset="0"/>
                <a:cs typeface="Times New Roman" panose="02020603050405020304" pitchFamily="18" charset="0"/>
              </a:rPr>
              <a:t>absolute frequency (n) and relative (%) of victims of work-related accidents in 1391 in Kermanshah Province in terms of the </a:t>
            </a:r>
            <a:r>
              <a:rPr lang="en-US" sz="1800" b="1" dirty="0" smtClean="0">
                <a:latin typeface="Times New Roman" panose="02020603050405020304" pitchFamily="18" charset="0"/>
                <a:cs typeface="Times New Roman" panose="02020603050405020304" pitchFamily="18" charset="0"/>
              </a:rPr>
              <a:t>factor </a:t>
            </a:r>
            <a:r>
              <a:rPr lang="en-US" sz="1800" b="1" dirty="0">
                <a:latin typeface="Times New Roman" panose="02020603050405020304" pitchFamily="18" charset="0"/>
                <a:cs typeface="Times New Roman" panose="02020603050405020304" pitchFamily="18" charset="0"/>
              </a:rPr>
              <a:t>of </a:t>
            </a:r>
            <a:r>
              <a:rPr lang="en-US" sz="1800" b="1" dirty="0" smtClean="0">
                <a:latin typeface="Times New Roman" panose="02020603050405020304" pitchFamily="18" charset="0"/>
                <a:cs typeface="Times New Roman" panose="02020603050405020304" pitchFamily="18" charset="0"/>
              </a:rPr>
              <a:t>accident </a:t>
            </a:r>
            <a:r>
              <a:rPr lang="en-US" sz="1800" b="1" dirty="0">
                <a:latin typeface="Times New Roman" panose="02020603050405020304" pitchFamily="18" charset="0"/>
                <a:cs typeface="Times New Roman" panose="02020603050405020304" pitchFamily="18" charset="0"/>
              </a:rPr>
              <a:t>(n = 382)</a:t>
            </a:r>
            <a:endParaRPr lang="en-US" altLang="en-US" sz="1600" b="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41741592"/>
              </p:ext>
            </p:extLst>
          </p:nvPr>
        </p:nvGraphicFramePr>
        <p:xfrm>
          <a:off x="228602" y="2590801"/>
          <a:ext cx="8610599" cy="3809998"/>
        </p:xfrm>
        <a:graphic>
          <a:graphicData uri="http://schemas.openxmlformats.org/drawingml/2006/table">
            <a:tbl>
              <a:tblPr rtl="1" firstRow="1" firstCol="1" bandRow="1">
                <a:tableStyleId>{7E9639D4-E3E2-4D34-9284-5A2195B3D0D7}</a:tableStyleId>
              </a:tblPr>
              <a:tblGrid>
                <a:gridCol w="1317173"/>
                <a:gridCol w="892628"/>
                <a:gridCol w="2296886"/>
                <a:gridCol w="1001486"/>
                <a:gridCol w="957942"/>
                <a:gridCol w="2144484"/>
              </a:tblGrid>
              <a:tr h="501170">
                <a:tc>
                  <a:txBody>
                    <a:bodyPr/>
                    <a:lstStyle/>
                    <a:p>
                      <a:pPr marL="0" marR="0" algn="ctr" rtl="1">
                        <a:lnSpc>
                          <a:spcPct val="115000"/>
                        </a:lnSpc>
                        <a:spcBef>
                          <a:spcPts val="0"/>
                        </a:spcBef>
                        <a:spcAft>
                          <a:spcPts val="0"/>
                        </a:spcAft>
                      </a:pPr>
                      <a:r>
                        <a:rPr lang="en-US" sz="1100" b="1" dirty="0" smtClean="0"/>
                        <a:t>(%)</a:t>
                      </a:r>
                      <a:endParaRPr lang="en-US" sz="1400" dirty="0">
                        <a:effectLst/>
                        <a:latin typeface="+mn-lt"/>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200" b="1" dirty="0" smtClean="0">
                          <a:effectLst/>
                        </a:rPr>
                        <a:t>number</a:t>
                      </a:r>
                      <a:endParaRPr lang="en-US" sz="16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100" b="1" dirty="0" smtClean="0">
                          <a:latin typeface="Times New Roman" panose="02020603050405020304" pitchFamily="18" charset="0"/>
                          <a:cs typeface="Times New Roman" panose="02020603050405020304" pitchFamily="18" charset="0"/>
                        </a:rPr>
                        <a:t>factor of accident </a:t>
                      </a:r>
                      <a:endParaRPr lang="en-US" sz="1400" b="1" dirty="0">
                        <a:effectLst/>
                        <a:latin typeface="+mn-lt"/>
                        <a:ea typeface="Calibri"/>
                        <a:cs typeface="Arial"/>
                      </a:endParaRPr>
                    </a:p>
                  </a:txBody>
                  <a:tcPr marL="68580" marR="68580" marT="0" marB="0"/>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en-US" sz="1400" b="1" dirty="0" smtClean="0"/>
                        <a:t>(%)</a:t>
                      </a:r>
                      <a:endParaRPr lang="en-US" sz="1800" dirty="0" smtClean="0">
                        <a:effectLst/>
                        <a:latin typeface="+mn-lt"/>
                        <a:ea typeface="Calibri"/>
                        <a:cs typeface="Arial"/>
                      </a:endParaRPr>
                    </a:p>
                    <a:p>
                      <a:pPr marL="0" marR="0" algn="ctr" rtl="1">
                        <a:lnSpc>
                          <a:spcPct val="115000"/>
                        </a:lnSpc>
                        <a:spcBef>
                          <a:spcPts val="0"/>
                        </a:spcBef>
                        <a:spcAft>
                          <a:spcPts val="0"/>
                        </a:spcAft>
                      </a:pPr>
                      <a:endParaRPr lang="en-US" sz="14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100" b="1" dirty="0" smtClean="0">
                          <a:effectLst/>
                        </a:rPr>
                        <a:t>number</a:t>
                      </a:r>
                      <a:endParaRPr lang="en-US" sz="1400" b="1"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100" b="1" dirty="0" smtClean="0">
                          <a:latin typeface="Times New Roman" panose="02020603050405020304" pitchFamily="18" charset="0"/>
                          <a:cs typeface="Times New Roman" panose="02020603050405020304" pitchFamily="18" charset="0"/>
                        </a:rPr>
                        <a:t>factor of accident </a:t>
                      </a:r>
                      <a:endParaRPr lang="en-US" sz="1400" b="1" dirty="0">
                        <a:effectLst/>
                        <a:latin typeface="Calibri"/>
                        <a:ea typeface="Calibri"/>
                        <a:cs typeface="Arial"/>
                      </a:endParaRPr>
                    </a:p>
                  </a:txBody>
                  <a:tcPr marL="68580" marR="68580" marT="0" marB="0"/>
                </a:tc>
              </a:tr>
              <a:tr h="438981">
                <a:tc>
                  <a:txBody>
                    <a:bodyPr/>
                    <a:lstStyle/>
                    <a:p>
                      <a:pPr marL="0" marR="0" algn="ctr" rtl="1">
                        <a:lnSpc>
                          <a:spcPct val="115000"/>
                        </a:lnSpc>
                        <a:spcBef>
                          <a:spcPts val="0"/>
                        </a:spcBef>
                        <a:spcAft>
                          <a:spcPts val="0"/>
                        </a:spcAft>
                      </a:pPr>
                      <a:r>
                        <a:rPr lang="en-US" sz="1400" dirty="0" smtClean="0">
                          <a:effectLst/>
                          <a:cs typeface="+mj-cs"/>
                        </a:rPr>
                        <a:t>11.8</a:t>
                      </a:r>
                      <a:endParaRPr lang="en-US" sz="1400"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latin typeface="Times New Roman" panose="02020603050405020304" pitchFamily="18" charset="0"/>
                          <a:cs typeface="Times New Roman" panose="02020603050405020304" pitchFamily="18" charset="0"/>
                        </a:rPr>
                        <a:t>45</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Slip and fall</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solidFill>
                            <a:srgbClr val="FF0000"/>
                          </a:solidFill>
                          <a:effectLst/>
                          <a:latin typeface="Times New Roman" panose="02020603050405020304" pitchFamily="18" charset="0"/>
                          <a:cs typeface="+mj-cs"/>
                        </a:rPr>
                        <a:t>26.7</a:t>
                      </a:r>
                      <a:endParaRPr lang="en-US" sz="1400" b="1" dirty="0">
                        <a:solidFill>
                          <a:srgbClr val="FF0000"/>
                        </a:solidFill>
                        <a:effectLst/>
                        <a:latin typeface="Times New Roman" panose="02020603050405020304" pitchFamily="18" charset="0"/>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cs typeface="+mj-cs"/>
                        </a:rPr>
                        <a:t>102</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Fall from height</a:t>
                      </a:r>
                      <a:endParaRPr lang="en-US" sz="1400" b="1" dirty="0">
                        <a:effectLst/>
                        <a:latin typeface="Calibri"/>
                        <a:ea typeface="Calibri"/>
                        <a:cs typeface="+mj-cs"/>
                      </a:endParaRPr>
                    </a:p>
                  </a:txBody>
                  <a:tcPr marL="68580" marR="68580" marT="0" marB="0">
                    <a:solidFill>
                      <a:srgbClr val="FFFF00"/>
                    </a:solidFill>
                  </a:tcPr>
                </a:tc>
              </a:tr>
              <a:tr h="438981">
                <a:tc>
                  <a:txBody>
                    <a:bodyPr/>
                    <a:lstStyle/>
                    <a:p>
                      <a:pPr marL="0" marR="0" algn="ctr" rtl="1">
                        <a:lnSpc>
                          <a:spcPct val="115000"/>
                        </a:lnSpc>
                        <a:spcBef>
                          <a:spcPts val="0"/>
                        </a:spcBef>
                        <a:spcAft>
                          <a:spcPts val="0"/>
                        </a:spcAft>
                      </a:pPr>
                      <a:r>
                        <a:rPr lang="en-US" sz="1400" dirty="0" smtClean="0">
                          <a:effectLst/>
                          <a:cs typeface="+mj-cs"/>
                        </a:rPr>
                        <a:t>3.7</a:t>
                      </a:r>
                      <a:endParaRPr lang="en-US" sz="1400"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latin typeface="Times New Roman" panose="02020603050405020304" pitchFamily="18" charset="0"/>
                          <a:cs typeface="Times New Roman" panose="02020603050405020304" pitchFamily="18" charset="0"/>
                        </a:rPr>
                        <a:t>14</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Electric shock</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effectLst/>
                          <a:latin typeface="Times New Roman" panose="02020603050405020304" pitchFamily="18" charset="0"/>
                          <a:cs typeface="+mj-cs"/>
                        </a:rPr>
                        <a:t>16</a:t>
                      </a:r>
                      <a:endParaRPr lang="en-US" sz="1400" b="1" dirty="0">
                        <a:effectLst/>
                        <a:latin typeface="Times New Roman" panose="02020603050405020304" pitchFamily="18" charset="0"/>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cs typeface="+mj-cs"/>
                        </a:rPr>
                        <a:t>61</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Falling objects</a:t>
                      </a:r>
                      <a:endParaRPr lang="en-US" sz="1400" b="1" dirty="0">
                        <a:effectLst/>
                        <a:latin typeface="Calibri"/>
                        <a:ea typeface="Calibri"/>
                        <a:cs typeface="+mj-cs"/>
                      </a:endParaRPr>
                    </a:p>
                  </a:txBody>
                  <a:tcPr marL="68580" marR="68580" marT="0" marB="0">
                    <a:solidFill>
                      <a:srgbClr val="FFFF00"/>
                    </a:solidFill>
                  </a:tcPr>
                </a:tc>
              </a:tr>
              <a:tr h="607666">
                <a:tc>
                  <a:txBody>
                    <a:bodyPr/>
                    <a:lstStyle/>
                    <a:p>
                      <a:pPr marL="0" marR="0" algn="ctr" rtl="1">
                        <a:lnSpc>
                          <a:spcPct val="115000"/>
                        </a:lnSpc>
                        <a:spcBef>
                          <a:spcPts val="0"/>
                        </a:spcBef>
                        <a:spcAft>
                          <a:spcPts val="0"/>
                        </a:spcAft>
                      </a:pPr>
                      <a:r>
                        <a:rPr lang="en-US" sz="1400" dirty="0" smtClean="0">
                          <a:effectLst/>
                          <a:cs typeface="+mj-cs"/>
                        </a:rPr>
                        <a:t>1.3</a:t>
                      </a:r>
                      <a:endParaRPr lang="en-US" sz="1400"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latin typeface="Times New Roman" panose="02020603050405020304" pitchFamily="18" charset="0"/>
                          <a:cs typeface="Times New Roman" panose="02020603050405020304" pitchFamily="18" charset="0"/>
                        </a:rPr>
                        <a:t>5</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Cargo</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effectLst/>
                          <a:latin typeface="Times New Roman" panose="02020603050405020304" pitchFamily="18" charset="0"/>
                          <a:cs typeface="+mj-cs"/>
                        </a:rPr>
                        <a:t>20.7</a:t>
                      </a:r>
                      <a:endParaRPr lang="en-US" sz="1400" b="1" dirty="0">
                        <a:effectLst/>
                        <a:latin typeface="Times New Roman" panose="02020603050405020304" pitchFamily="18" charset="0"/>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cs typeface="+mj-cs"/>
                        </a:rPr>
                        <a:t>79</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Dealing with objects and machines</a:t>
                      </a:r>
                      <a:endParaRPr lang="en-US" sz="1400" b="1" dirty="0">
                        <a:effectLst/>
                        <a:latin typeface="Calibri"/>
                        <a:ea typeface="Calibri"/>
                        <a:cs typeface="+mj-cs"/>
                      </a:endParaRPr>
                    </a:p>
                  </a:txBody>
                  <a:tcPr marL="68580" marR="68580" marT="0" marB="0">
                    <a:solidFill>
                      <a:srgbClr val="FFFF00"/>
                    </a:solidFill>
                  </a:tcPr>
                </a:tc>
              </a:tr>
              <a:tr h="751753">
                <a:tc>
                  <a:txBody>
                    <a:bodyPr/>
                    <a:lstStyle/>
                    <a:p>
                      <a:pPr marL="0" marR="0" algn="ctr" rtl="1">
                        <a:lnSpc>
                          <a:spcPct val="115000"/>
                        </a:lnSpc>
                        <a:spcBef>
                          <a:spcPts val="0"/>
                        </a:spcBef>
                        <a:spcAft>
                          <a:spcPts val="0"/>
                        </a:spcAft>
                      </a:pPr>
                      <a:r>
                        <a:rPr lang="en-US" sz="1400" dirty="0" smtClean="0">
                          <a:effectLst/>
                          <a:cs typeface="+mj-cs"/>
                        </a:rPr>
                        <a:t>2.1</a:t>
                      </a:r>
                      <a:endParaRPr lang="en-US" sz="1400"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latin typeface="Times New Roman" panose="02020603050405020304" pitchFamily="18" charset="0"/>
                          <a:cs typeface="Times New Roman" panose="02020603050405020304" pitchFamily="18" charset="0"/>
                        </a:rPr>
                        <a:t>8</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Stay falling debris and rubble</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effectLst/>
                          <a:latin typeface="Times New Roman" panose="02020603050405020304" pitchFamily="18" charset="0"/>
                          <a:cs typeface="+mj-cs"/>
                        </a:rPr>
                        <a:t>0.8</a:t>
                      </a:r>
                      <a:endParaRPr lang="en-US" sz="1400" b="1" dirty="0">
                        <a:effectLst/>
                        <a:latin typeface="Times New Roman" panose="02020603050405020304" pitchFamily="18" charset="0"/>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cs typeface="+mj-cs"/>
                        </a:rPr>
                        <a:t>3</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Contact with objects and hot surfaces</a:t>
                      </a:r>
                      <a:endParaRPr lang="en-US" sz="1400" b="1" dirty="0">
                        <a:effectLst/>
                        <a:latin typeface="Calibri"/>
                        <a:ea typeface="Calibri"/>
                        <a:cs typeface="+mj-cs"/>
                      </a:endParaRPr>
                    </a:p>
                  </a:txBody>
                  <a:tcPr marL="68580" marR="68580" marT="0" marB="0">
                    <a:solidFill>
                      <a:srgbClr val="FFFF00"/>
                    </a:solidFill>
                  </a:tcPr>
                </a:tc>
              </a:tr>
              <a:tr h="632466">
                <a:tc>
                  <a:txBody>
                    <a:bodyPr/>
                    <a:lstStyle/>
                    <a:p>
                      <a:pPr marL="0" marR="0" algn="ctr" rtl="1">
                        <a:lnSpc>
                          <a:spcPct val="115000"/>
                        </a:lnSpc>
                        <a:spcBef>
                          <a:spcPts val="0"/>
                        </a:spcBef>
                        <a:spcAft>
                          <a:spcPts val="0"/>
                        </a:spcAft>
                      </a:pPr>
                      <a:r>
                        <a:rPr lang="fa-IR" sz="1400" dirty="0">
                          <a:effectLst/>
                          <a:cs typeface="+mj-cs"/>
                        </a:rPr>
                        <a:t> </a:t>
                      </a:r>
                      <a:r>
                        <a:rPr lang="en-US" sz="1400" dirty="0" smtClean="0">
                          <a:effectLst/>
                          <a:cs typeface="+mj-cs"/>
                        </a:rPr>
                        <a:t>13.6</a:t>
                      </a:r>
                      <a:endParaRPr lang="en-US" sz="1400"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latin typeface="Times New Roman" panose="02020603050405020304" pitchFamily="18" charset="0"/>
                          <a:cs typeface="Times New Roman" panose="02020603050405020304" pitchFamily="18" charset="0"/>
                        </a:rPr>
                        <a:t>52</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Stuck in or between objects and machines</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effectLst/>
                          <a:latin typeface="Times New Roman" panose="02020603050405020304" pitchFamily="18" charset="0"/>
                          <a:cs typeface="+mj-cs"/>
                        </a:rPr>
                        <a:t>0.5</a:t>
                      </a:r>
                      <a:endParaRPr lang="en-US" sz="1400" b="1" dirty="0">
                        <a:effectLst/>
                        <a:latin typeface="Times New Roman" panose="02020603050405020304" pitchFamily="18" charset="0"/>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cs typeface="+mj-cs"/>
                        </a:rPr>
                        <a:t>2</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Sprinkle burning and molten material</a:t>
                      </a:r>
                      <a:endParaRPr lang="en-US" sz="1400" b="1" dirty="0">
                        <a:effectLst/>
                        <a:latin typeface="Calibri"/>
                        <a:ea typeface="Calibri"/>
                        <a:cs typeface="+mj-cs"/>
                      </a:endParaRPr>
                    </a:p>
                  </a:txBody>
                  <a:tcPr marL="68580" marR="68580" marT="0" marB="0">
                    <a:solidFill>
                      <a:srgbClr val="FFFF00"/>
                    </a:solidFill>
                  </a:tcPr>
                </a:tc>
              </a:tr>
              <a:tr h="438981">
                <a:tc>
                  <a:txBody>
                    <a:bodyPr/>
                    <a:lstStyle/>
                    <a:p>
                      <a:pPr marL="0" marR="0" algn="ctr" rtl="1">
                        <a:lnSpc>
                          <a:spcPct val="115000"/>
                        </a:lnSpc>
                        <a:spcBef>
                          <a:spcPts val="0"/>
                        </a:spcBef>
                        <a:spcAft>
                          <a:spcPts val="0"/>
                        </a:spcAft>
                      </a:pPr>
                      <a:r>
                        <a:rPr lang="fa-IR" sz="1400" dirty="0">
                          <a:effectLst/>
                          <a:cs typeface="+mj-cs"/>
                        </a:rPr>
                        <a:t> </a:t>
                      </a:r>
                      <a:r>
                        <a:rPr lang="fa-IR" sz="1400" dirty="0" smtClean="0">
                          <a:effectLst/>
                          <a:cs typeface="+mj-cs"/>
                        </a:rPr>
                        <a:t>ا</a:t>
                      </a:r>
                      <a:r>
                        <a:rPr lang="en-US" sz="1400" dirty="0" smtClean="0">
                          <a:effectLst/>
                          <a:cs typeface="+mj-cs"/>
                        </a:rPr>
                        <a:t>0.8</a:t>
                      </a:r>
                      <a:endParaRPr lang="en-US" sz="1400"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latin typeface="Times New Roman" panose="02020603050405020304" pitchFamily="18" charset="0"/>
                          <a:cs typeface="Times New Roman" panose="02020603050405020304" pitchFamily="18" charset="0"/>
                        </a:rPr>
                        <a:t>3</a:t>
                      </a:r>
                      <a:endParaRPr lang="en-US" sz="16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Other</a:t>
                      </a:r>
                      <a:endParaRPr lang="en-US" sz="1400" b="1" dirty="0">
                        <a:effectLst/>
                        <a:latin typeface="+mn-lt"/>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effectLst/>
                          <a:latin typeface="Times New Roman" panose="02020603050405020304" pitchFamily="18" charset="0"/>
                          <a:ea typeface="Calibri"/>
                          <a:cs typeface="+mj-cs"/>
                        </a:rPr>
                        <a:t>2.1</a:t>
                      </a:r>
                      <a:endParaRPr lang="en-US" sz="1400" b="1" dirty="0">
                        <a:effectLst/>
                        <a:latin typeface="Times New Roman" panose="02020603050405020304" pitchFamily="18" charset="0"/>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cs typeface="+mj-cs"/>
                        </a:rPr>
                        <a:t>8</a:t>
                      </a:r>
                      <a:endParaRPr lang="en-US" sz="14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cs typeface="+mj-cs"/>
                        </a:rPr>
                        <a:t>Explosion and Fire</a:t>
                      </a:r>
                      <a:endParaRPr lang="en-US" sz="1400" b="1" dirty="0">
                        <a:effectLst/>
                        <a:latin typeface="Calibri"/>
                        <a:ea typeface="Calibri"/>
                        <a:cs typeface="+mj-cs"/>
                      </a:endParaRPr>
                    </a:p>
                  </a:txBody>
                  <a:tcPr marL="68580" marR="68580" marT="0" marB="0">
                    <a:solidFill>
                      <a:srgbClr val="FFFF00"/>
                    </a:solidFill>
                  </a:tcPr>
                </a:tc>
              </a:tr>
            </a:tbl>
          </a:graphicData>
        </a:graphic>
      </p:graphicFrame>
    </p:spTree>
    <p:extLst>
      <p:ext uri="{BB962C8B-B14F-4D97-AF65-F5344CB8AC3E}">
        <p14:creationId xmlns:p14="http://schemas.microsoft.com/office/powerpoint/2010/main" val="2872328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err="1">
                <a:latin typeface="Times New Roman" panose="02020603050405020304" pitchFamily="18" charset="0"/>
                <a:cs typeface="Times New Roman" panose="02020603050405020304" pitchFamily="18" charset="0"/>
              </a:rPr>
              <a:t>Discusion</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normAutofit/>
          </a:bodyPr>
          <a:lstStyle/>
          <a:p>
            <a:pPr marL="0" indent="0" algn="ctr">
              <a:buNone/>
            </a:pPr>
            <a:r>
              <a:rPr lang="fa-IR" b="1" dirty="0" smtClean="0"/>
              <a:t> </a:t>
            </a:r>
          </a:p>
          <a:p>
            <a:pPr marL="0" indent="0" rtl="1">
              <a:buNone/>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results indicated that the incident was related to construction activities. The study is consistent with other </a:t>
            </a:r>
            <a:r>
              <a:rPr lang="en-US" sz="2400" b="1" dirty="0" smtClean="0">
                <a:latin typeface="Times New Roman" panose="02020603050405020304" pitchFamily="18" charset="0"/>
                <a:cs typeface="Times New Roman" panose="02020603050405020304" pitchFamily="18" charset="0"/>
              </a:rPr>
              <a:t>studies (</a:t>
            </a:r>
            <a:r>
              <a:rPr lang="en-US" sz="2400" b="1" dirty="0" err="1" smtClean="0">
                <a:latin typeface="Times New Roman" panose="02020603050405020304" pitchFamily="18" charset="0"/>
                <a:cs typeface="Times New Roman" panose="02020603050405020304" pitchFamily="18" charset="0"/>
              </a:rPr>
              <a:t>Joeng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Kartam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Unsar</a:t>
            </a:r>
            <a:r>
              <a:rPr lang="en-US" sz="2400" b="1" dirty="0">
                <a:latin typeface="Times New Roman" panose="02020603050405020304" pitchFamily="18" charset="0"/>
                <a:cs typeface="Times New Roman" panose="02020603050405020304" pitchFamily="18" charset="0"/>
              </a:rPr>
              <a:t> and </a:t>
            </a:r>
            <a:r>
              <a:rPr lang="en-US" sz="2400" b="1" dirty="0" err="1">
                <a:latin typeface="Times New Roman" panose="02020603050405020304" pitchFamily="18" charset="0"/>
                <a:cs typeface="Times New Roman" panose="02020603050405020304" pitchFamily="18" charset="0"/>
              </a:rPr>
              <a:t>Sut</a:t>
            </a:r>
            <a:r>
              <a:rPr lang="en-US" sz="2400" b="1" dirty="0">
                <a:latin typeface="Times New Roman" panose="02020603050405020304" pitchFamily="18" charset="0"/>
                <a:cs typeface="Times New Roman" panose="02020603050405020304" pitchFamily="18" charset="0"/>
              </a:rPr>
              <a:t>) while is contradictory with the other study such as my previous study</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It seems that there are some reasons about the high rate of accidents in construction workers such as increasing trend of home construction in Kermanshah. Furthermore, construction workers are naturally at risk of accident. </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369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err="1">
                <a:latin typeface="Times New Roman" panose="02020603050405020304" pitchFamily="18" charset="0"/>
                <a:cs typeface="Times New Roman" panose="02020603050405020304" pitchFamily="18" charset="0"/>
              </a:rPr>
              <a:t>Discusion</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Falling was the leading cause of accident which is in line with the other studies</a:t>
            </a:r>
            <a:r>
              <a:rPr lang="en-US" sz="2400" b="1" dirty="0" smtClean="0">
                <a:latin typeface="Times New Roman" panose="02020603050405020304" pitchFamily="18" charset="0"/>
                <a:cs typeface="Times New Roman" panose="02020603050405020304" pitchFamily="18" charset="0"/>
              </a:rPr>
              <a:t>(Iran</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Helwany</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Hong </a:t>
            </a:r>
            <a:r>
              <a:rPr lang="en-US" sz="2400" b="1" dirty="0" smtClean="0">
                <a:latin typeface="Times New Roman" panose="02020603050405020304" pitchFamily="18" charset="0"/>
                <a:cs typeface="Times New Roman" panose="02020603050405020304" pitchFamily="18" charset="0"/>
              </a:rPr>
              <a:t>Kong: </a:t>
            </a:r>
            <a:r>
              <a:rPr lang="en-US" sz="2400" b="1" dirty="0">
                <a:latin typeface="Times New Roman" panose="02020603050405020304" pitchFamily="18" charset="0"/>
                <a:cs typeface="Times New Roman" panose="02020603050405020304" pitchFamily="18" charset="0"/>
              </a:rPr>
              <a:t>Wang, </a:t>
            </a:r>
            <a:r>
              <a:rPr lang="en-US" sz="2400" b="1" dirty="0" smtClean="0">
                <a:latin typeface="Times New Roman" panose="02020603050405020304" pitchFamily="18" charset="0"/>
                <a:cs typeface="Times New Roman" panose="02020603050405020304" pitchFamily="18" charset="0"/>
              </a:rPr>
              <a:t>Taiwan: Chai).</a:t>
            </a:r>
          </a:p>
        </p:txBody>
      </p:sp>
    </p:spTree>
    <p:extLst>
      <p:ext uri="{BB962C8B-B14F-4D97-AF65-F5344CB8AC3E}">
        <p14:creationId xmlns:p14="http://schemas.microsoft.com/office/powerpoint/2010/main" val="1074849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err="1">
                <a:latin typeface="Times New Roman" panose="02020603050405020304" pitchFamily="18" charset="0"/>
                <a:cs typeface="Times New Roman" panose="02020603050405020304" pitchFamily="18" charset="0"/>
              </a:rPr>
              <a:t>Discusion</a:t>
            </a:r>
            <a:r>
              <a:rPr lang="en-US" b="1" dirty="0" smtClean="0">
                <a:latin typeface="Times New Roman" panose="02020603050405020304" pitchFamily="18" charset="0"/>
                <a:cs typeface="Times New Roman" panose="02020603050405020304" pitchFamily="18" charset="0"/>
              </a:rPr>
              <a:t>:</a:t>
            </a:r>
            <a:endParaRPr lang="en-US" b="1" dirty="0"/>
          </a:p>
        </p:txBody>
      </p:sp>
      <p:sp>
        <p:nvSpPr>
          <p:cNvPr id="3" name="Content Placeholder 2"/>
          <p:cNvSpPr>
            <a:spLocks noGrp="1"/>
          </p:cNvSpPr>
          <p:nvPr>
            <p:ph idx="1"/>
          </p:nvPr>
        </p:nvSpPr>
        <p:spPr>
          <a:solidFill>
            <a:srgbClr val="ACECC1"/>
          </a:solidFill>
        </p:spPr>
        <p:txBody>
          <a:bodyPr/>
          <a:lstStyle/>
          <a:p>
            <a:pPr marL="0" indent="0">
              <a:buNone/>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results illustrated</a:t>
            </a:r>
            <a:r>
              <a:rPr lang="en-US" sz="2400" dirty="0"/>
              <a:t> </a:t>
            </a:r>
            <a:r>
              <a:rPr lang="en-US" sz="2400" b="1" dirty="0" smtClean="0">
                <a:latin typeface="Times New Roman" panose="02020603050405020304" pitchFamily="18" charset="0"/>
                <a:cs typeface="Times New Roman" panose="02020603050405020304" pitchFamily="18" charset="0"/>
              </a:rPr>
              <a:t>that </a:t>
            </a:r>
            <a:r>
              <a:rPr lang="en-US" sz="2400" b="1" dirty="0">
                <a:solidFill>
                  <a:srgbClr val="FF0000"/>
                </a:solidFill>
                <a:latin typeface="Times New Roman" panose="02020603050405020304" pitchFamily="18" charset="0"/>
                <a:cs typeface="Times New Roman" panose="02020603050405020304" pitchFamily="18" charset="0"/>
              </a:rPr>
              <a:t>11.3</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of accident </a:t>
            </a:r>
            <a:r>
              <a:rPr lang="en-US" sz="2400" b="1" dirty="0">
                <a:latin typeface="Times New Roman" panose="02020603050405020304" pitchFamily="18" charset="0"/>
                <a:cs typeface="Times New Roman" panose="02020603050405020304" pitchFamily="18" charset="0"/>
              </a:rPr>
              <a:t>victims </a:t>
            </a:r>
            <a:r>
              <a:rPr lang="en-US" sz="2400" b="1" dirty="0" smtClean="0">
                <a:latin typeface="Times New Roman" panose="02020603050405020304" pitchFamily="18" charset="0"/>
                <a:cs typeface="Times New Roman" panose="02020603050405020304" pitchFamily="18" charset="0"/>
              </a:rPr>
              <a:t>were dead which </a:t>
            </a:r>
            <a:r>
              <a:rPr lang="en-US" sz="2400" b="1" dirty="0">
                <a:latin typeface="Times New Roman" panose="02020603050405020304" pitchFamily="18" charset="0"/>
                <a:cs typeface="Times New Roman" panose="02020603050405020304" pitchFamily="18" charset="0"/>
              </a:rPr>
              <a:t>are higher compared with national average rate of death in this </a:t>
            </a:r>
            <a:r>
              <a:rPr lang="en-US" sz="2400" b="1" dirty="0" smtClean="0">
                <a:latin typeface="Times New Roman" panose="02020603050405020304" pitchFamily="18" charset="0"/>
                <a:cs typeface="Times New Roman" panose="02020603050405020304" pitchFamily="18" charset="0"/>
              </a:rPr>
              <a:t>regard (with </a:t>
            </a:r>
            <a:r>
              <a:rPr lang="en-US" sz="2400" b="1" dirty="0" smtClean="0">
                <a:solidFill>
                  <a:srgbClr val="FF0000"/>
                </a:solidFill>
                <a:latin typeface="Times New Roman" panose="02020603050405020304" pitchFamily="18" charset="0"/>
                <a:cs typeface="Times New Roman" panose="02020603050405020304" pitchFamily="18" charset="0"/>
              </a:rPr>
              <a:t>0.42</a:t>
            </a:r>
            <a:r>
              <a:rPr lang="en-US" sz="2400" b="1" dirty="0"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6576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err="1">
                <a:latin typeface="Times New Roman" panose="02020603050405020304" pitchFamily="18" charset="0"/>
                <a:cs typeface="Times New Roman" panose="02020603050405020304" pitchFamily="18" charset="0"/>
              </a:rPr>
              <a:t>Discusion</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Considering</a:t>
            </a:r>
            <a:r>
              <a:rPr lang="en-US" sz="2400" dirty="0" smtClean="0"/>
              <a:t> </a:t>
            </a: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education level of accident victims, the results indicated that the incident was related to those who had high school education </a:t>
            </a:r>
            <a:r>
              <a:rPr lang="en-US" sz="2400" b="1" dirty="0" smtClean="0">
                <a:latin typeface="Times New Roman" panose="02020603050405020304" pitchFamily="18" charset="0"/>
                <a:cs typeface="Times New Roman" panose="02020603050405020304" pitchFamily="18" charset="0"/>
              </a:rPr>
              <a:t>level</a:t>
            </a:r>
            <a:r>
              <a:rPr lang="fa-IR" sz="2400" b="1"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These </a:t>
            </a:r>
            <a:r>
              <a:rPr lang="en-US" sz="2400" b="1" dirty="0">
                <a:latin typeface="Times New Roman" panose="02020603050405020304" pitchFamily="18" charset="0"/>
                <a:cs typeface="Times New Roman" panose="02020603050405020304" pitchFamily="18" charset="0"/>
              </a:rPr>
              <a:t>results contrast with the results of other studies </a:t>
            </a:r>
            <a:r>
              <a:rPr lang="en-US" sz="2400" b="1" dirty="0" smtClean="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Bahrampour</a:t>
            </a:r>
            <a:r>
              <a:rPr lang="en-US" sz="2400" b="1" dirty="0">
                <a:latin typeface="Times New Roman" panose="02020603050405020304" pitchFamily="18" charset="0"/>
                <a:cs typeface="Times New Roman" panose="02020603050405020304" pitchFamily="18" charset="0"/>
              </a:rPr>
              <a:t> in Yazd-</a:t>
            </a:r>
            <a:r>
              <a:rPr lang="en-US" sz="2400" b="1" dirty="0" err="1">
                <a:latin typeface="Times New Roman" panose="02020603050405020304" pitchFamily="18" charset="0"/>
                <a:cs typeface="Times New Roman" panose="02020603050405020304" pitchFamily="18" charset="0"/>
              </a:rPr>
              <a:t>Mehrabi</a:t>
            </a:r>
            <a:r>
              <a:rPr lang="en-US" sz="2400" b="1" dirty="0">
                <a:latin typeface="Times New Roman" panose="02020603050405020304" pitchFamily="18" charset="0"/>
                <a:cs typeface="Times New Roman" panose="02020603050405020304" pitchFamily="18" charset="0"/>
              </a:rPr>
              <a:t> of staff of the armed </a:t>
            </a:r>
            <a:r>
              <a:rPr lang="en-US" sz="2400" b="1" dirty="0" smtClean="0">
                <a:latin typeface="Times New Roman" panose="02020603050405020304" pitchFamily="18" charset="0"/>
                <a:cs typeface="Times New Roman" panose="02020603050405020304" pitchFamily="18" charset="0"/>
              </a:rPr>
              <a:t>forces-</a:t>
            </a:r>
            <a:r>
              <a:rPr lang="en-US" sz="2400" b="1" dirty="0" err="1" smtClean="0">
                <a:latin typeface="Times New Roman" panose="02020603050405020304" pitchFamily="18" charset="0"/>
                <a:cs typeface="Times New Roman" panose="02020603050405020304" pitchFamily="18" charset="0"/>
              </a:rPr>
              <a:t>Khodabande</a:t>
            </a:r>
            <a:r>
              <a:rPr lang="en-US" sz="2400" b="1" dirty="0" smtClean="0">
                <a:latin typeface="Times New Roman" panose="02020603050405020304" pitchFamily="18" charset="0"/>
                <a:cs typeface="Times New Roman" panose="02020603050405020304" pitchFamily="18" charset="0"/>
              </a:rPr>
              <a:t> in </a:t>
            </a:r>
            <a:r>
              <a:rPr lang="en-US" sz="2400" b="1" dirty="0">
                <a:latin typeface="Times New Roman" panose="02020603050405020304" pitchFamily="18" charset="0"/>
                <a:cs typeface="Times New Roman" panose="02020603050405020304" pitchFamily="18" charset="0"/>
              </a:rPr>
              <a:t>Kerman coal mines</a:t>
            </a:r>
            <a:r>
              <a:rPr lang="en-US" sz="24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52858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err="1">
                <a:latin typeface="Times New Roman" panose="02020603050405020304" pitchFamily="18" charset="0"/>
                <a:cs typeface="Times New Roman" panose="02020603050405020304" pitchFamily="18" charset="0"/>
              </a:rPr>
              <a:t>Discusion</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lstStyle/>
          <a:p>
            <a:pPr marL="0" indent="0">
              <a:buNone/>
            </a:pPr>
            <a:r>
              <a:rPr lang="en-US" sz="2400" b="1" dirty="0" smtClean="0">
                <a:latin typeface="Times New Roman" panose="02020603050405020304" pitchFamily="18" charset="0"/>
                <a:cs typeface="Times New Roman" panose="02020603050405020304" pitchFamily="18" charset="0"/>
              </a:rPr>
              <a:t>At </a:t>
            </a:r>
            <a:r>
              <a:rPr lang="en-US" sz="2400" b="1" dirty="0">
                <a:latin typeface="Times New Roman" panose="02020603050405020304" pitchFamily="18" charset="0"/>
                <a:cs typeface="Times New Roman" panose="02020603050405020304" pitchFamily="18" charset="0"/>
              </a:rPr>
              <a:t>the time of the incident, accident victims, sex and marital status of accident victims, the results of this study are consistent with results of other studies (</a:t>
            </a:r>
            <a:r>
              <a:rPr lang="en-US" sz="2400" b="1" dirty="0" smtClean="0">
                <a:latin typeface="Times New Roman" panose="02020603050405020304" pitchFamily="18" charset="0"/>
                <a:cs typeface="Times New Roman" panose="02020603050405020304" pitchFamily="18" charset="0"/>
              </a:rPr>
              <a:t>rubbery, </a:t>
            </a:r>
            <a:r>
              <a:rPr lang="en-US" sz="2400" b="1" dirty="0" err="1">
                <a:latin typeface="Times New Roman" panose="02020603050405020304" pitchFamily="18" charset="0"/>
                <a:cs typeface="Times New Roman" panose="02020603050405020304" pitchFamily="18" charset="0"/>
              </a:rPr>
              <a:t>Bahrampour</a:t>
            </a:r>
            <a:r>
              <a:rPr lang="en-US" sz="2400" b="1" dirty="0">
                <a:latin typeface="Times New Roman" panose="02020603050405020304" pitchFamily="18" charset="0"/>
                <a:cs typeface="Times New Roman" panose="02020603050405020304" pitchFamily="18" charset="0"/>
              </a:rPr>
              <a:t>, Lopez, Jerusalem and </a:t>
            </a:r>
            <a:r>
              <a:rPr lang="en-US" sz="2400" b="1" dirty="0" err="1">
                <a:latin typeface="Times New Roman" panose="02020603050405020304" pitchFamily="18" charset="0"/>
                <a:cs typeface="Times New Roman" panose="02020603050405020304" pitchFamily="18" charset="0"/>
              </a:rPr>
              <a:t>Mehrparvar</a:t>
            </a:r>
            <a:r>
              <a:rPr lang="en-US"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56398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Conclusion</a:t>
            </a:r>
            <a:r>
              <a:rPr lang="en-US" sz="3600" b="1" dirty="0" smtClean="0">
                <a:latin typeface="Times New Roman" panose="02020603050405020304" pitchFamily="18" charset="0"/>
                <a:cs typeface="Times New Roman" panose="02020603050405020304" pitchFamily="18" charset="0"/>
              </a:rPr>
              <a:t>:</a:t>
            </a:r>
            <a:endParaRPr lang="en-US" sz="3600" dirty="0"/>
          </a:p>
        </p:txBody>
      </p:sp>
      <p:sp>
        <p:nvSpPr>
          <p:cNvPr id="3" name="Content Placeholder 2"/>
          <p:cNvSpPr>
            <a:spLocks noGrp="1"/>
          </p:cNvSpPr>
          <p:nvPr>
            <p:ph idx="1"/>
          </p:nvPr>
        </p:nvSpPr>
        <p:spPr>
          <a:solidFill>
            <a:srgbClr val="ACECC1"/>
          </a:solidFill>
        </p:spPr>
        <p:txBody>
          <a:bodyPr/>
          <a:lstStyle/>
          <a:p>
            <a:pPr>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Monitoring </a:t>
            </a:r>
            <a:r>
              <a:rPr lang="en-US" sz="2400" b="1" dirty="0">
                <a:latin typeface="Times New Roman" panose="02020603050405020304" pitchFamily="18" charset="0"/>
                <a:cs typeface="Times New Roman" panose="02020603050405020304" pitchFamily="18" charset="0"/>
              </a:rPr>
              <a:t>of construction </a:t>
            </a:r>
            <a:r>
              <a:rPr lang="en-US" sz="2400" b="1" dirty="0" smtClean="0">
                <a:latin typeface="Times New Roman" panose="02020603050405020304" pitchFamily="18" charset="0"/>
                <a:cs typeface="Times New Roman" panose="02020603050405020304" pitchFamily="18" charset="0"/>
              </a:rPr>
              <a:t>sites</a:t>
            </a:r>
          </a:p>
          <a:p>
            <a:pPr>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use of personal protective </a:t>
            </a:r>
            <a:r>
              <a:rPr lang="en-US" sz="2400" b="1" dirty="0" smtClean="0">
                <a:latin typeface="Times New Roman" panose="02020603050405020304" pitchFamily="18" charset="0"/>
                <a:cs typeface="Times New Roman" panose="02020603050405020304" pitchFamily="18" charset="0"/>
              </a:rPr>
              <a:t>equipment</a:t>
            </a:r>
          </a:p>
          <a:p>
            <a:pPr>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Analysis </a:t>
            </a:r>
            <a:r>
              <a:rPr lang="en-US" sz="2400" b="1" dirty="0">
                <a:latin typeface="Times New Roman" panose="02020603050405020304" pitchFamily="18" charset="0"/>
                <a:cs typeface="Times New Roman" panose="02020603050405020304" pitchFamily="18" charset="0"/>
              </a:rPr>
              <a:t>of occupational accidents </a:t>
            </a:r>
            <a:r>
              <a:rPr lang="en-US" sz="2400" b="1" dirty="0" smtClean="0">
                <a:latin typeface="Times New Roman" panose="02020603050405020304" pitchFamily="18" charset="0"/>
                <a:cs typeface="Times New Roman" panose="02020603050405020304" pitchFamily="18" charset="0"/>
              </a:rPr>
              <a:t>annually</a:t>
            </a:r>
          </a:p>
          <a:p>
            <a:pPr>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Safety Interventions (training,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885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1341438"/>
          </a:xfrm>
        </p:spPr>
        <p:txBody>
          <a:bodyPr>
            <a:normAutofit fontScale="90000"/>
          </a:bodyPr>
          <a:lstStyle/>
          <a:p>
            <a:pPr algn="ct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
            </a:r>
            <a:br>
              <a:rPr lang="en-US" b="1" dirty="0">
                <a:solidFill>
                  <a:srgbClr val="FF0000"/>
                </a:solidFill>
                <a:latin typeface="Times New Roman" panose="02020603050405020304" pitchFamily="18" charset="0"/>
                <a:cs typeface="Times New Roman" panose="02020603050405020304" pitchFamily="18" charset="0"/>
              </a:rPr>
            </a:br>
            <a:r>
              <a:rPr lang="en-US" b="1" dirty="0" smtClean="0">
                <a:solidFill>
                  <a:srgbClr val="00B050"/>
                </a:solidFill>
                <a:latin typeface="Times New Roman" panose="02020603050405020304" pitchFamily="18" charset="0"/>
                <a:cs typeface="Times New Roman" panose="02020603050405020304" pitchFamily="18" charset="0"/>
              </a:rPr>
              <a:t>Thanks </a:t>
            </a:r>
            <a:r>
              <a:rPr lang="en-US" b="1" dirty="0">
                <a:solidFill>
                  <a:srgbClr val="00B050"/>
                </a:solidFill>
                <a:latin typeface="Times New Roman" panose="02020603050405020304" pitchFamily="18" charset="0"/>
                <a:cs typeface="Times New Roman" panose="02020603050405020304" pitchFamily="18" charset="0"/>
              </a:rPr>
              <a:t>for </a:t>
            </a:r>
            <a:r>
              <a:rPr lang="en-US" b="1" dirty="0" smtClean="0">
                <a:solidFill>
                  <a:srgbClr val="00B050"/>
                </a:solidFill>
                <a:latin typeface="Times New Roman" panose="02020603050405020304" pitchFamily="18" charset="0"/>
                <a:cs typeface="Times New Roman" panose="02020603050405020304" pitchFamily="18" charset="0"/>
              </a:rPr>
              <a:t>attention</a:t>
            </a: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endParaRPr lang="en-US" dirty="0"/>
          </a:p>
        </p:txBody>
      </p:sp>
      <p:pic>
        <p:nvPicPr>
          <p:cNvPr id="4" name="Picture 2" descr="D:\فایلهای غیر ضروری\عکسها\691_784.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2431" y="1219200"/>
            <a:ext cx="8657279"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1091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Introduction</a:t>
            </a:r>
            <a:r>
              <a:rPr lang="en-US" sz="3600" b="1" dirty="0" smtClean="0">
                <a:latin typeface="Times New Roman" panose="02020603050405020304" pitchFamily="18" charset="0"/>
                <a:cs typeface="Times New Roman" panose="02020603050405020304" pitchFamily="18" charset="0"/>
              </a:rPr>
              <a:t>:</a:t>
            </a:r>
            <a:endParaRPr lang="en-US" sz="3600" dirty="0"/>
          </a:p>
        </p:txBody>
      </p:sp>
      <p:sp>
        <p:nvSpPr>
          <p:cNvPr id="3" name="Content Placeholder 2"/>
          <p:cNvSpPr>
            <a:spLocks noGrp="1"/>
          </p:cNvSpPr>
          <p:nvPr>
            <p:ph idx="1"/>
          </p:nvPr>
        </p:nvSpPr>
        <p:spPr>
          <a:xfrm>
            <a:off x="533400" y="1447800"/>
            <a:ext cx="8229600" cy="4572000"/>
          </a:xfrm>
          <a:solidFill>
            <a:srgbClr val="ACECC1"/>
          </a:solidFill>
        </p:spPr>
        <p:txBody>
          <a:bodyPr/>
          <a:lstStyle/>
          <a:p>
            <a:pPr marL="0" indent="0" algn="just">
              <a:buNone/>
            </a:pPr>
            <a:r>
              <a:rPr lang="en-US" sz="2400" b="1" dirty="0" smtClean="0">
                <a:latin typeface="Times New Roman" panose="02020603050405020304" pitchFamily="18" charset="0"/>
                <a:cs typeface="Times New Roman" panose="02020603050405020304" pitchFamily="18" charset="0"/>
              </a:rPr>
              <a:t>Different </a:t>
            </a:r>
            <a:r>
              <a:rPr lang="en-US" sz="2400" b="1" dirty="0">
                <a:latin typeface="Times New Roman" panose="02020603050405020304" pitchFamily="18" charset="0"/>
                <a:cs typeface="Times New Roman" panose="02020603050405020304" pitchFamily="18" charset="0"/>
              </a:rPr>
              <a:t>work accidents create several socioeconomic</a:t>
            </a:r>
          </a:p>
          <a:p>
            <a:pPr marL="0" indent="0" algn="just">
              <a:buNone/>
            </a:pPr>
            <a:r>
              <a:rPr lang="en-US" sz="2400" b="1" dirty="0" smtClean="0">
                <a:latin typeface="Times New Roman" panose="02020603050405020304" pitchFamily="18" charset="0"/>
                <a:cs typeface="Times New Roman" panose="02020603050405020304" pitchFamily="18" charset="0"/>
              </a:rPr>
              <a:t>problems </a:t>
            </a:r>
            <a:r>
              <a:rPr lang="en-US" sz="2400" b="1" dirty="0">
                <a:latin typeface="Times New Roman" panose="02020603050405020304" pitchFamily="18" charset="0"/>
                <a:cs typeface="Times New Roman" panose="02020603050405020304" pitchFamily="18" charset="0"/>
              </a:rPr>
              <a:t>for community. In addition to the direct effects of the accidents</a:t>
            </a:r>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these are major causes of functional </a:t>
            </a:r>
            <a:r>
              <a:rPr lang="en-US" sz="2400" b="1" dirty="0" smtClean="0">
                <a:latin typeface="Times New Roman" panose="02020603050405020304" pitchFamily="18" charset="0"/>
                <a:cs typeface="Times New Roman" panose="02020603050405020304" pitchFamily="18" charset="0"/>
              </a:rPr>
              <a:t>damages </a:t>
            </a:r>
            <a:r>
              <a:rPr lang="en-US" sz="2400" b="1" dirty="0">
                <a:latin typeface="Times New Roman" panose="02020603050405020304" pitchFamily="18" charset="0"/>
                <a:cs typeface="Times New Roman" panose="02020603050405020304" pitchFamily="18" charset="0"/>
              </a:rPr>
              <a:t>and other work-related problems.</a:t>
            </a:r>
          </a:p>
          <a:p>
            <a:pPr marL="0" indent="0" algn="just">
              <a:buNone/>
            </a:pP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p>
            <a:pPr marL="0" indent="0" algn="r">
              <a:buNone/>
            </a:pPr>
            <a:endParaRPr lang="en-US" dirty="0"/>
          </a:p>
        </p:txBody>
      </p:sp>
    </p:spTree>
    <p:extLst>
      <p:ext uri="{BB962C8B-B14F-4D97-AF65-F5344CB8AC3E}">
        <p14:creationId xmlns:p14="http://schemas.microsoft.com/office/powerpoint/2010/main" val="42852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ctr"/>
            <a:r>
              <a:rPr lang="en-US" sz="3600" b="1" dirty="0">
                <a:latin typeface="Times New Roman" panose="02020603050405020304" pitchFamily="18" charset="0"/>
                <a:cs typeface="Times New Roman" panose="02020603050405020304" pitchFamily="18" charset="0"/>
              </a:rPr>
              <a:t>Introduction:</a:t>
            </a:r>
            <a:endParaRPr lang="en-US" sz="3600" dirty="0"/>
          </a:p>
        </p:txBody>
      </p:sp>
      <p:sp>
        <p:nvSpPr>
          <p:cNvPr id="3" name="Content Placeholder 2"/>
          <p:cNvSpPr>
            <a:spLocks noGrp="1"/>
          </p:cNvSpPr>
          <p:nvPr>
            <p:ph idx="1"/>
          </p:nvPr>
        </p:nvSpPr>
        <p:spPr>
          <a:xfrm>
            <a:off x="457200" y="1905000"/>
            <a:ext cx="8229600" cy="4221163"/>
          </a:xfrm>
          <a:solidFill>
            <a:srgbClr val="ACECC1"/>
          </a:solidFill>
        </p:spPr>
        <p:txBody>
          <a:bodyPr>
            <a:normAutofit/>
          </a:bodyPr>
          <a:lstStyle/>
          <a:p>
            <a:pPr marL="0" indent="0" algn="just">
              <a:buNone/>
            </a:pPr>
            <a:r>
              <a:rPr lang="en-US" sz="2400" b="1" dirty="0" smtClean="0"/>
              <a:t>Occupational </a:t>
            </a:r>
            <a:r>
              <a:rPr lang="en-US" sz="2400" b="1" dirty="0"/>
              <a:t>accidents are one of the undesirable consequences of the expansion of industry and modern </a:t>
            </a:r>
            <a:r>
              <a:rPr lang="en-US" sz="2400" b="1" dirty="0" smtClean="0"/>
              <a:t>technology which threatens life in workers</a:t>
            </a:r>
            <a:r>
              <a:rPr lang="en-US" sz="2400" b="1" dirty="0"/>
              <a:t>. It is estimated </a:t>
            </a:r>
            <a:r>
              <a:rPr lang="en-US" sz="2400" b="1" dirty="0" smtClean="0"/>
              <a:t>approximately </a:t>
            </a:r>
            <a:r>
              <a:rPr lang="en-US" sz="2400" b="1" dirty="0">
                <a:solidFill>
                  <a:srgbClr val="FF0000"/>
                </a:solidFill>
              </a:rPr>
              <a:t>one hundred million </a:t>
            </a:r>
            <a:r>
              <a:rPr lang="en-US" sz="2400" b="1" dirty="0"/>
              <a:t>occupational </a:t>
            </a:r>
            <a:r>
              <a:rPr lang="en-US" sz="2400" b="1" dirty="0" smtClean="0"/>
              <a:t>injuries happen in the world.</a:t>
            </a:r>
            <a:r>
              <a:rPr lang="fa-IR" sz="2400" b="1" dirty="0" smtClean="0"/>
              <a:t> </a:t>
            </a:r>
            <a:r>
              <a:rPr lang="en-US" sz="2400" b="1" dirty="0" smtClean="0"/>
              <a:t>According to NIOSH’s report, </a:t>
            </a:r>
            <a:r>
              <a:rPr lang="en-US" sz="2400" b="1" dirty="0" smtClean="0">
                <a:solidFill>
                  <a:srgbClr val="FF0000"/>
                </a:solidFill>
              </a:rPr>
              <a:t>7 </a:t>
            </a:r>
            <a:r>
              <a:rPr lang="en-US" sz="2400" b="1" dirty="0">
                <a:solidFill>
                  <a:srgbClr val="FF0000"/>
                </a:solidFill>
              </a:rPr>
              <a:t>million </a:t>
            </a:r>
            <a:r>
              <a:rPr lang="en-US" sz="2400" b="1" dirty="0"/>
              <a:t>annual work-related accidents occur in America, three million of them </a:t>
            </a:r>
            <a:r>
              <a:rPr lang="en-US" sz="2400" b="1" dirty="0" smtClean="0"/>
              <a:t>would </a:t>
            </a:r>
            <a:r>
              <a:rPr lang="en-US" sz="2400" b="1" dirty="0"/>
              <a:t>be severe and </a:t>
            </a:r>
            <a:r>
              <a:rPr lang="en-US" sz="2400" b="1" dirty="0" smtClean="0"/>
              <a:t>leading </a:t>
            </a:r>
            <a:r>
              <a:rPr lang="en-US" sz="2400" b="1" dirty="0"/>
              <a:t>to </a:t>
            </a:r>
            <a:r>
              <a:rPr lang="en-US" sz="2400" b="1" dirty="0" smtClean="0"/>
              <a:t>death of  </a:t>
            </a:r>
            <a:r>
              <a:rPr lang="en-US" sz="2400" b="1" dirty="0" smtClean="0">
                <a:solidFill>
                  <a:srgbClr val="FF0000"/>
                </a:solidFill>
              </a:rPr>
              <a:t>6,500</a:t>
            </a:r>
            <a:r>
              <a:rPr lang="fa-IR" sz="2400" b="1" dirty="0" smtClean="0"/>
              <a:t>.</a:t>
            </a:r>
            <a:endParaRPr lang="en-US" sz="2400" b="1" dirty="0"/>
          </a:p>
          <a:p>
            <a:pPr marL="0" indent="0" algn="just">
              <a:buNone/>
            </a:pPr>
            <a:endParaRPr lang="en-US" sz="2800" dirty="0"/>
          </a:p>
        </p:txBody>
      </p:sp>
    </p:spTree>
    <p:extLst>
      <p:ext uri="{BB962C8B-B14F-4D97-AF65-F5344CB8AC3E}">
        <p14:creationId xmlns:p14="http://schemas.microsoft.com/office/powerpoint/2010/main" val="4018146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Introduction:</a:t>
            </a:r>
            <a:endParaRPr lang="en-US" sz="3600" dirty="0"/>
          </a:p>
        </p:txBody>
      </p:sp>
      <p:sp>
        <p:nvSpPr>
          <p:cNvPr id="3" name="Content Placeholder 2"/>
          <p:cNvSpPr>
            <a:spLocks noGrp="1"/>
          </p:cNvSpPr>
          <p:nvPr>
            <p:ph idx="1"/>
          </p:nvPr>
        </p:nvSpPr>
        <p:spPr>
          <a:solidFill>
            <a:srgbClr val="ACECC1"/>
          </a:solidFill>
        </p:spPr>
        <p:txBody>
          <a:bodyPr>
            <a:normAutofit/>
          </a:bodyPr>
          <a:lstStyle/>
          <a:p>
            <a:pPr marL="0" indent="0" algn="r">
              <a:buNone/>
            </a:pPr>
            <a:endParaRPr lang="fa-IR" dirty="0" smtClean="0">
              <a:cs typeface="B Nazanin" panose="00000400000000000000" pitchFamily="2" charset="-78"/>
            </a:endParaRPr>
          </a:p>
          <a:p>
            <a:pPr marL="0" indent="0" algn="just">
              <a:buNone/>
            </a:pPr>
            <a:r>
              <a:rPr lang="en-US" sz="2400" b="1" dirty="0" smtClean="0">
                <a:latin typeface="Times New Roman" panose="02020603050405020304" pitchFamily="18" charset="0"/>
                <a:cs typeface="Times New Roman" panose="02020603050405020304" pitchFamily="18" charset="0"/>
              </a:rPr>
              <a:t>In </a:t>
            </a:r>
            <a:r>
              <a:rPr lang="en-US" sz="2400" b="1" dirty="0">
                <a:latin typeface="Times New Roman" panose="02020603050405020304" pitchFamily="18" charset="0"/>
                <a:cs typeface="Times New Roman" panose="02020603050405020304" pitchFamily="18" charset="0"/>
              </a:rPr>
              <a:t>Iran, </a:t>
            </a:r>
            <a:r>
              <a:rPr lang="en-US" sz="2400" b="1" dirty="0">
                <a:solidFill>
                  <a:srgbClr val="FF0000"/>
                </a:solidFill>
                <a:latin typeface="Times New Roman" panose="02020603050405020304" pitchFamily="18" charset="0"/>
                <a:cs typeface="Times New Roman" panose="02020603050405020304" pitchFamily="18" charset="0"/>
              </a:rPr>
              <a:t>20,399</a:t>
            </a:r>
            <a:r>
              <a:rPr lang="en-US" sz="2400" b="1" dirty="0">
                <a:latin typeface="Times New Roman" panose="02020603050405020304" pitchFamily="18" charset="0"/>
                <a:cs typeface="Times New Roman" panose="02020603050405020304" pitchFamily="18" charset="0"/>
              </a:rPr>
              <a:t> people are injured </a:t>
            </a:r>
            <a:r>
              <a:rPr lang="en-US" sz="2400" b="1" dirty="0" smtClean="0">
                <a:latin typeface="Times New Roman" panose="02020603050405020304" pitchFamily="18" charset="0"/>
                <a:cs typeface="Times New Roman" panose="02020603050405020304" pitchFamily="18" charset="0"/>
              </a:rPr>
              <a:t>annually, of </a:t>
            </a:r>
            <a:r>
              <a:rPr lang="en-US" sz="2400" b="1" dirty="0">
                <a:latin typeface="Times New Roman" panose="02020603050405020304" pitchFamily="18" charset="0"/>
                <a:cs typeface="Times New Roman" panose="02020603050405020304" pitchFamily="18" charset="0"/>
              </a:rPr>
              <a:t>these, 85 people die (</a:t>
            </a:r>
            <a:r>
              <a:rPr lang="en-US" sz="2400" b="1" dirty="0" smtClean="0">
                <a:solidFill>
                  <a:srgbClr val="FF0000"/>
                </a:solidFill>
                <a:latin typeface="Times New Roman" panose="02020603050405020304" pitchFamily="18" charset="0"/>
                <a:cs typeface="Times New Roman" panose="02020603050405020304" pitchFamily="18" charset="0"/>
              </a:rPr>
              <a:t>0.42</a:t>
            </a: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of accident victims).</a:t>
            </a:r>
          </a:p>
        </p:txBody>
      </p:sp>
    </p:spTree>
    <p:extLst>
      <p:ext uri="{BB962C8B-B14F-4D97-AF65-F5344CB8AC3E}">
        <p14:creationId xmlns:p14="http://schemas.microsoft.com/office/powerpoint/2010/main" val="540175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Objectives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normAutofit/>
          </a:bodyPr>
          <a:lstStyle/>
          <a:p>
            <a:pPr marL="0" indent="0">
              <a:buNone/>
            </a:pPr>
            <a:r>
              <a:rPr lang="en-US" sz="2400" b="1" dirty="0" smtClean="0"/>
              <a:t>Given </a:t>
            </a:r>
            <a:r>
              <a:rPr lang="en-US" sz="2400" b="1" dirty="0"/>
              <a:t>the importance of preventing work-related accidents, it is necessary first to </a:t>
            </a:r>
            <a:r>
              <a:rPr lang="en-US" sz="2400" b="1" dirty="0" smtClean="0"/>
              <a:t>assess the  accidents carefully to identify their </a:t>
            </a:r>
            <a:r>
              <a:rPr lang="en-US" sz="2400" b="1" dirty="0" err="1" smtClean="0"/>
              <a:t>reasons.Therefore</a:t>
            </a:r>
            <a:r>
              <a:rPr lang="en-US" sz="2400" b="1" dirty="0"/>
              <a:t>, this study aimed to investigate work-related accidents in 1391 </a:t>
            </a:r>
            <a:r>
              <a:rPr lang="en-US" sz="2400" b="1" dirty="0" smtClean="0"/>
              <a:t>among workers in </a:t>
            </a:r>
            <a:r>
              <a:rPr lang="en-US" sz="2400" b="1" dirty="0"/>
              <a:t>industries and </a:t>
            </a:r>
            <a:r>
              <a:rPr lang="en-US" sz="2400" b="1" dirty="0" smtClean="0"/>
              <a:t>workplaces </a:t>
            </a:r>
            <a:r>
              <a:rPr lang="en-US" sz="2400" b="1" dirty="0"/>
              <a:t>in </a:t>
            </a:r>
            <a:r>
              <a:rPr lang="en-US" sz="2400" b="1" dirty="0" smtClean="0"/>
              <a:t>Kermanshah province.</a:t>
            </a:r>
            <a:r>
              <a:rPr lang="fa-IR" sz="2400" b="1" dirty="0" smtClean="0"/>
              <a:t> </a:t>
            </a:r>
            <a:endParaRPr lang="en-US" sz="2400" b="1" dirty="0"/>
          </a:p>
        </p:txBody>
      </p:sp>
    </p:spTree>
    <p:extLst>
      <p:ext uri="{BB962C8B-B14F-4D97-AF65-F5344CB8AC3E}">
        <p14:creationId xmlns:p14="http://schemas.microsoft.com/office/powerpoint/2010/main" val="1312902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Methods</a:t>
            </a:r>
            <a:r>
              <a:rPr lang="en-US" sz="3600" b="1"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rgbClr val="ACECC1"/>
          </a:solidFill>
        </p:spPr>
        <p:txBody>
          <a:bodyPr>
            <a:normAutofit/>
          </a:bodyPr>
          <a:lstStyle/>
          <a:p>
            <a:pPr marL="0" indent="0" algn="r">
              <a:buNone/>
            </a:pPr>
            <a:endParaRPr lang="en-US" b="1" dirty="0" smtClean="0">
              <a:cs typeface="B Nazanin" panose="00000400000000000000" pitchFamily="2" charset="-78"/>
            </a:endParaRPr>
          </a:p>
          <a:p>
            <a:pPr marL="0" indent="0">
              <a:buNone/>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study is cross-sectional study. The research population include injured workers in industries and workplaces in Kermanshah province in 1391</a:t>
            </a:r>
            <a:r>
              <a:rPr lang="fa-IR" sz="2400" b="1"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 research data were collected </a:t>
            </a:r>
            <a:r>
              <a:rPr lang="en-US" sz="2400" b="1" dirty="0" smtClean="0">
                <a:latin typeface="Times New Roman" panose="02020603050405020304" pitchFamily="18" charset="0"/>
                <a:cs typeface="Times New Roman" panose="02020603050405020304" pitchFamily="18" charset="0"/>
              </a:rPr>
              <a:t>by </a:t>
            </a:r>
            <a:r>
              <a:rPr lang="en-US" sz="2400" b="1" dirty="0">
                <a:latin typeface="Times New Roman" panose="02020603050405020304" pitchFamily="18" charset="0"/>
                <a:cs typeface="Times New Roman" panose="02020603050405020304" pitchFamily="18" charset="0"/>
              </a:rPr>
              <a:t>referring to the </a:t>
            </a:r>
            <a:r>
              <a:rPr lang="en-US" sz="2400" b="1" dirty="0" err="1" smtClean="0">
                <a:latin typeface="Times New Roman" panose="02020603050405020304" pitchFamily="18" charset="0"/>
                <a:cs typeface="Times New Roman" panose="02020603050405020304" pitchFamily="18" charset="0"/>
              </a:rPr>
              <a:t>labour</a:t>
            </a:r>
            <a:r>
              <a:rPr lang="en-US" sz="2400" b="1" dirty="0" smtClean="0">
                <a:latin typeface="Times New Roman" panose="02020603050405020304" pitchFamily="18" charset="0"/>
                <a:cs typeface="Times New Roman" panose="02020603050405020304" pitchFamily="18" charset="0"/>
              </a:rPr>
              <a:t> inspection </a:t>
            </a:r>
            <a:r>
              <a:rPr lang="en-US" sz="2400" b="1" dirty="0">
                <a:latin typeface="Times New Roman" panose="02020603050405020304" pitchFamily="18" charset="0"/>
                <a:cs typeface="Times New Roman" panose="02020603050405020304" pitchFamily="18" charset="0"/>
              </a:rPr>
              <a:t>department of Kermanshah. The obtained data were analyzed</a:t>
            </a:r>
            <a:r>
              <a:rPr lang="en-US" sz="2400" b="1" dirty="0" smtClean="0">
                <a:latin typeface="Times New Roman" panose="02020603050405020304" pitchFamily="18" charset="0"/>
                <a:cs typeface="Times New Roman" panose="02020603050405020304" pitchFamily="18" charset="0"/>
              </a:rPr>
              <a:t>.</a:t>
            </a:r>
          </a:p>
          <a:p>
            <a:pPr marL="0" indent="0">
              <a:buNone/>
            </a:pP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231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Results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343400"/>
          </a:xfrm>
          <a:solidFill>
            <a:srgbClr val="ACECC1"/>
          </a:solidFill>
        </p:spPr>
        <p:txBody>
          <a:bodyPr>
            <a:normAutofit/>
          </a:bodyPr>
          <a:lstStyle/>
          <a:p>
            <a:pPr marL="0" indent="0" algn="r">
              <a:buNone/>
            </a:pPr>
            <a:endParaRPr lang="en-US" b="1" dirty="0" smtClean="0">
              <a:cs typeface="B Nazanin" panose="00000400000000000000" pitchFamily="2" charset="-78"/>
            </a:endParaRPr>
          </a:p>
          <a:p>
            <a:pPr marL="0" indent="0">
              <a:buNone/>
            </a:pPr>
            <a:r>
              <a:rPr lang="en-US" sz="2400" b="1" dirty="0">
                <a:latin typeface="Times New Roman" panose="02020603050405020304" pitchFamily="18" charset="0"/>
                <a:cs typeface="Times New Roman" panose="02020603050405020304" pitchFamily="18" charset="0"/>
              </a:rPr>
              <a:t>the number of injured people were </a:t>
            </a:r>
            <a:r>
              <a:rPr lang="en-US" sz="2400" b="1" dirty="0">
                <a:solidFill>
                  <a:srgbClr val="FF0000"/>
                </a:solidFill>
                <a:latin typeface="Times New Roman" panose="02020603050405020304" pitchFamily="18" charset="0"/>
                <a:cs typeface="Times New Roman" panose="02020603050405020304" pitchFamily="18" charset="0"/>
              </a:rPr>
              <a:t>382</a:t>
            </a:r>
            <a:r>
              <a:rPr lang="en-US" sz="2400" b="1" dirty="0">
                <a:latin typeface="Times New Roman" panose="02020603050405020304" pitchFamily="18" charset="0"/>
                <a:cs typeface="Times New Roman" panose="02020603050405020304" pitchFamily="18" charset="0"/>
              </a:rPr>
              <a:t> person</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 results showed that the most common accidents were related to construction and industry workers (</a:t>
            </a:r>
            <a:r>
              <a:rPr lang="en-US" sz="2400" b="1" dirty="0" smtClean="0">
                <a:latin typeface="Times New Roman" panose="02020603050405020304" pitchFamily="18" charset="0"/>
                <a:cs typeface="Times New Roman" panose="02020603050405020304" pitchFamily="18" charset="0"/>
              </a:rPr>
              <a:t>with </a:t>
            </a:r>
            <a:r>
              <a:rPr lang="en-US" sz="2400" b="1" dirty="0" smtClean="0">
                <a:solidFill>
                  <a:srgbClr val="FF0000"/>
                </a:solidFill>
                <a:latin typeface="Times New Roman" panose="02020603050405020304" pitchFamily="18" charset="0"/>
                <a:cs typeface="Times New Roman" panose="02020603050405020304" pitchFamily="18" charset="0"/>
              </a:rPr>
              <a:t>57.1</a:t>
            </a:r>
            <a:r>
              <a:rPr lang="en-US" sz="2400" b="1" dirty="0" smtClean="0">
                <a:latin typeface="Times New Roman" panose="02020603050405020304" pitchFamily="18" charset="0"/>
                <a:cs typeface="Times New Roman" panose="02020603050405020304" pitchFamily="18" charset="0"/>
              </a:rPr>
              <a:t>%) and(with </a:t>
            </a:r>
            <a:r>
              <a:rPr lang="en-US" sz="2400" b="1" dirty="0" smtClean="0">
                <a:solidFill>
                  <a:srgbClr val="FF0000"/>
                </a:solidFill>
                <a:latin typeface="Times New Roman" panose="02020603050405020304" pitchFamily="18" charset="0"/>
                <a:cs typeface="Times New Roman" panose="02020603050405020304" pitchFamily="18" charset="0"/>
              </a:rPr>
              <a:t>17.8</a:t>
            </a:r>
            <a:r>
              <a:rPr lang="en-US" sz="2400" b="1" dirty="0" smtClean="0">
                <a:latin typeface="Times New Roman" panose="02020603050405020304" pitchFamily="18" charset="0"/>
                <a:cs typeface="Times New Roman" panose="02020603050405020304" pitchFamily="18" charset="0"/>
              </a:rPr>
              <a:t>%) respectively</a:t>
            </a:r>
            <a:r>
              <a:rPr lang="en-US" sz="2400" dirty="0" smtClean="0"/>
              <a:t>. </a:t>
            </a:r>
            <a:endParaRPr lang="fa-IR" sz="2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874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gn="ctr"/>
            <a:r>
              <a:rPr lang="en-US" sz="3600" b="1" dirty="0">
                <a:latin typeface="Times New Roman" panose="02020603050405020304" pitchFamily="18" charset="0"/>
                <a:cs typeface="Times New Roman" panose="02020603050405020304" pitchFamily="18" charset="0"/>
              </a:rPr>
              <a:t>Results: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6000535"/>
              </p:ext>
            </p:extLst>
          </p:nvPr>
        </p:nvGraphicFramePr>
        <p:xfrm>
          <a:off x="304800" y="2580359"/>
          <a:ext cx="8382000" cy="3760305"/>
        </p:xfrm>
        <a:graphic>
          <a:graphicData uri="http://schemas.openxmlformats.org/drawingml/2006/table">
            <a:tbl>
              <a:tblPr rtl="1" firstRow="1" firstCol="1" bandRow="1">
                <a:tableStyleId>{7E9639D4-E3E2-4D34-9284-5A2195B3D0D7}</a:tableStyleId>
              </a:tblPr>
              <a:tblGrid>
                <a:gridCol w="1153886"/>
                <a:gridCol w="1262742"/>
                <a:gridCol w="1773466"/>
                <a:gridCol w="1396698"/>
                <a:gridCol w="1053494"/>
                <a:gridCol w="1741714"/>
              </a:tblGrid>
              <a:tr h="623588">
                <a:tc>
                  <a:txBody>
                    <a:bodyPr/>
                    <a:lstStyle/>
                    <a:p>
                      <a:pPr marL="0" marR="0" algn="ctr" rtl="1">
                        <a:lnSpc>
                          <a:spcPct val="115000"/>
                        </a:lnSpc>
                        <a:spcBef>
                          <a:spcPts val="0"/>
                        </a:spcBef>
                        <a:spcAft>
                          <a:spcPts val="0"/>
                        </a:spcAft>
                      </a:pPr>
                      <a:r>
                        <a:rPr lang="en-US" sz="1400" dirty="0" smtClean="0"/>
                        <a:t>(%)</a:t>
                      </a:r>
                      <a:endParaRPr lang="en-US" sz="1800" dirty="0">
                        <a:effectLst/>
                        <a:latin typeface="+mn-lt"/>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600" dirty="0" smtClean="0"/>
                        <a:t>numbe</a:t>
                      </a:r>
                      <a:r>
                        <a:rPr lang="en-US" sz="1800" dirty="0" smtClean="0"/>
                        <a:t>r</a:t>
                      </a:r>
                      <a:endParaRPr lang="en-US" sz="18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600" dirty="0" smtClean="0"/>
                        <a:t>type of activity </a:t>
                      </a:r>
                      <a:endParaRPr lang="en-US" sz="2000" dirty="0">
                        <a:effectLst/>
                        <a:latin typeface="+mn-lt"/>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600" dirty="0" smtClean="0"/>
                        <a:t>(%)</a:t>
                      </a:r>
                      <a:endParaRPr lang="en-US" sz="20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600" dirty="0" smtClean="0"/>
                        <a:t>number</a:t>
                      </a:r>
                      <a:endParaRPr lang="en-US" sz="1600" dirty="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en-US" sz="1600" dirty="0" smtClean="0"/>
                        <a:t>type of activity </a:t>
                      </a:r>
                      <a:endParaRPr lang="en-US" sz="1600" dirty="0">
                        <a:effectLst/>
                        <a:latin typeface="Calibri"/>
                        <a:ea typeface="Calibri"/>
                        <a:cs typeface="Arial"/>
                      </a:endParaRPr>
                    </a:p>
                  </a:txBody>
                  <a:tcPr marL="68580" marR="68580" marT="0" marB="0"/>
                </a:tc>
              </a:tr>
              <a:tr h="860551">
                <a:tc>
                  <a:txBody>
                    <a:bodyPr/>
                    <a:lstStyle/>
                    <a:p>
                      <a:pPr marL="0" marR="0" algn="ctr" rtl="1">
                        <a:lnSpc>
                          <a:spcPct val="115000"/>
                        </a:lnSpc>
                        <a:spcBef>
                          <a:spcPts val="0"/>
                        </a:spcBef>
                        <a:spcAft>
                          <a:spcPts val="0"/>
                        </a:spcAft>
                      </a:pPr>
                      <a:r>
                        <a:rPr lang="fa-IR" sz="1600" dirty="0">
                          <a:effectLst/>
                        </a:rPr>
                        <a:t>1</a:t>
                      </a:r>
                      <a:endParaRPr lang="en-US" sz="20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4</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Sales, hotels and restaurants</a:t>
                      </a:r>
                      <a:endParaRPr lang="en-US" sz="1800" b="1" dirty="0">
                        <a:effectLst/>
                        <a:latin typeface="Calibri"/>
                        <a:ea typeface="Calibri"/>
                        <a:cs typeface="Arial"/>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rPr>
                        <a:t>5.8</a:t>
                      </a:r>
                      <a:endParaRPr lang="en-US" sz="20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22</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Agriculture, livestock, fishing and forestry</a:t>
                      </a:r>
                      <a:endParaRPr lang="en-US" sz="1800" b="1" dirty="0">
                        <a:effectLst/>
                        <a:latin typeface="Calibri"/>
                        <a:ea typeface="Calibri"/>
                        <a:cs typeface="Arial"/>
                      </a:endParaRPr>
                    </a:p>
                  </a:txBody>
                  <a:tcPr marL="68580" marR="68580" marT="0" marB="0">
                    <a:solidFill>
                      <a:srgbClr val="FFFF00"/>
                    </a:solidFill>
                  </a:tcPr>
                </a:tc>
              </a:tr>
              <a:tr h="712672">
                <a:tc>
                  <a:txBody>
                    <a:bodyPr/>
                    <a:lstStyle/>
                    <a:p>
                      <a:pPr marL="0" marR="0" algn="ctr" rtl="1">
                        <a:lnSpc>
                          <a:spcPct val="115000"/>
                        </a:lnSpc>
                        <a:spcBef>
                          <a:spcPts val="0"/>
                        </a:spcBef>
                        <a:spcAft>
                          <a:spcPts val="0"/>
                        </a:spcAft>
                      </a:pPr>
                      <a:r>
                        <a:rPr lang="en-US" sz="1600" dirty="0" smtClean="0">
                          <a:effectLst/>
                        </a:rPr>
                        <a:t>0.5</a:t>
                      </a:r>
                      <a:endParaRPr lang="en-US" sz="20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2</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Transportation and warehousing</a:t>
                      </a:r>
                      <a:endParaRPr lang="en-US" sz="1800" b="1" dirty="0">
                        <a:effectLst/>
                        <a:latin typeface="Calibri"/>
                        <a:ea typeface="Calibri"/>
                        <a:cs typeface="Arial"/>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rPr>
                        <a:t>3.1</a:t>
                      </a:r>
                      <a:endParaRPr lang="en-US" sz="20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12</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Mine</a:t>
                      </a:r>
                      <a:endParaRPr lang="en-US" sz="1800" b="1" dirty="0">
                        <a:effectLst/>
                        <a:latin typeface="Calibri"/>
                        <a:ea typeface="Calibri"/>
                        <a:cs typeface="Arial"/>
                      </a:endParaRPr>
                    </a:p>
                  </a:txBody>
                  <a:tcPr marL="68580" marR="68580" marT="0" marB="0">
                    <a:solidFill>
                      <a:srgbClr val="FFFF00"/>
                    </a:solidFill>
                  </a:tcPr>
                </a:tc>
              </a:tr>
              <a:tr h="582335">
                <a:tc>
                  <a:txBody>
                    <a:bodyPr/>
                    <a:lstStyle/>
                    <a:p>
                      <a:pPr marL="0" marR="0" algn="ctr" rtl="1">
                        <a:lnSpc>
                          <a:spcPct val="115000"/>
                        </a:lnSpc>
                        <a:spcBef>
                          <a:spcPts val="0"/>
                        </a:spcBef>
                        <a:spcAft>
                          <a:spcPts val="0"/>
                        </a:spcAft>
                      </a:pPr>
                      <a:r>
                        <a:rPr lang="en-US" sz="1600" dirty="0" smtClean="0">
                          <a:effectLst/>
                        </a:rPr>
                        <a:t>0.3</a:t>
                      </a:r>
                      <a:endParaRPr lang="en-US" sz="20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1</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Financial and business services</a:t>
                      </a:r>
                      <a:endParaRPr lang="en-US" sz="1800" b="1" dirty="0">
                        <a:effectLst/>
                        <a:latin typeface="Calibri"/>
                        <a:ea typeface="Calibri"/>
                        <a:cs typeface="Arial"/>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effectLst/>
                        </a:rPr>
                        <a:t>17.8</a:t>
                      </a:r>
                      <a:endParaRPr lang="en-US" sz="20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68</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Industry</a:t>
                      </a:r>
                      <a:endParaRPr lang="en-US" sz="1800" b="1" dirty="0">
                        <a:effectLst/>
                        <a:latin typeface="Calibri"/>
                        <a:ea typeface="Calibri"/>
                        <a:cs typeface="Arial"/>
                      </a:endParaRPr>
                    </a:p>
                  </a:txBody>
                  <a:tcPr marL="68580" marR="68580" marT="0" marB="0">
                    <a:solidFill>
                      <a:srgbClr val="FFFF00"/>
                    </a:solidFill>
                  </a:tcPr>
                </a:tc>
              </a:tr>
              <a:tr h="407459">
                <a:tc>
                  <a:txBody>
                    <a:bodyPr/>
                    <a:lstStyle/>
                    <a:p>
                      <a:pPr marL="0" marR="0" algn="ctr" rtl="1">
                        <a:lnSpc>
                          <a:spcPct val="115000"/>
                        </a:lnSpc>
                        <a:spcBef>
                          <a:spcPts val="0"/>
                        </a:spcBef>
                        <a:spcAft>
                          <a:spcPts val="0"/>
                        </a:spcAft>
                      </a:pPr>
                      <a:r>
                        <a:rPr lang="en-US" sz="1600" dirty="0" smtClean="0">
                          <a:effectLst/>
                        </a:rPr>
                        <a:t>2.4</a:t>
                      </a:r>
                      <a:endParaRPr lang="en-US" sz="20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9</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Social service</a:t>
                      </a:r>
                      <a:endParaRPr lang="en-US" sz="1800" b="1" dirty="0">
                        <a:effectLst/>
                        <a:latin typeface="Calibri"/>
                        <a:ea typeface="Calibri"/>
                        <a:cs typeface="Arial"/>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600" b="1" dirty="0" smtClean="0">
                          <a:solidFill>
                            <a:srgbClr val="FF0000"/>
                          </a:solidFill>
                          <a:effectLst/>
                        </a:rPr>
                        <a:t>57.1</a:t>
                      </a:r>
                      <a:endParaRPr lang="en-US" sz="2000" b="1" dirty="0">
                        <a:solidFill>
                          <a:srgbClr val="FF0000"/>
                        </a:solidFill>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218</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Building</a:t>
                      </a:r>
                      <a:endParaRPr lang="en-US" sz="1800" b="1" dirty="0">
                        <a:effectLst/>
                        <a:latin typeface="Calibri"/>
                        <a:ea typeface="Calibri"/>
                        <a:cs typeface="Arial"/>
                      </a:endParaRPr>
                    </a:p>
                  </a:txBody>
                  <a:tcPr marL="68580" marR="68580" marT="0" marB="0">
                    <a:solidFill>
                      <a:srgbClr val="FFFF00"/>
                    </a:solidFill>
                  </a:tcPr>
                </a:tc>
              </a:tr>
              <a:tr h="573700">
                <a:tc>
                  <a:txBody>
                    <a:bodyPr/>
                    <a:lstStyle/>
                    <a:p>
                      <a:pPr marL="0" marR="0" algn="ctr" rtl="1">
                        <a:lnSpc>
                          <a:spcPct val="115000"/>
                        </a:lnSpc>
                        <a:spcBef>
                          <a:spcPts val="0"/>
                        </a:spcBef>
                        <a:spcAft>
                          <a:spcPts val="0"/>
                        </a:spcAft>
                      </a:pPr>
                      <a:r>
                        <a:rPr lang="en-US" sz="1600" dirty="0" smtClean="0">
                          <a:effectLst/>
                        </a:rPr>
                        <a:t>7.1</a:t>
                      </a:r>
                      <a:endParaRPr lang="en-US" sz="20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27</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Other Activities</a:t>
                      </a:r>
                      <a:endParaRPr lang="en-US" sz="1800" b="1" dirty="0">
                        <a:effectLst/>
                        <a:latin typeface="+mn-lt"/>
                        <a:ea typeface="Calibri"/>
                        <a:cs typeface="Arial"/>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600" b="1" dirty="0">
                          <a:effectLst/>
                        </a:rPr>
                        <a:t>5</a:t>
                      </a:r>
                      <a:endParaRPr lang="en-US" sz="2000" b="1" dirty="0">
                        <a:effectLst/>
                        <a:latin typeface="Times New Roman" panose="02020603050405020304" pitchFamily="18" charset="0"/>
                        <a:ea typeface="Calibri"/>
                        <a:cs typeface="Times New Roman" panose="02020603050405020304" pitchFamily="18" charset="0"/>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fa-IR" sz="1400" b="1" dirty="0">
                          <a:effectLst/>
                        </a:rPr>
                        <a:t>19</a:t>
                      </a:r>
                      <a:endParaRPr lang="en-US" sz="1800" b="1" dirty="0">
                        <a:effectLst/>
                        <a:latin typeface="Calibri"/>
                        <a:ea typeface="Calibri"/>
                        <a:cs typeface="+mj-cs"/>
                      </a:endParaRPr>
                    </a:p>
                  </a:txBody>
                  <a:tcPr marL="68580" marR="68580" marT="0" marB="0">
                    <a:solidFill>
                      <a:srgbClr val="FFFF00"/>
                    </a:solidFill>
                  </a:tcPr>
                </a:tc>
                <a:tc>
                  <a:txBody>
                    <a:bodyPr/>
                    <a:lstStyle/>
                    <a:p>
                      <a:pPr marL="0" marR="0" algn="ctr" rtl="1">
                        <a:lnSpc>
                          <a:spcPct val="115000"/>
                        </a:lnSpc>
                        <a:spcBef>
                          <a:spcPts val="0"/>
                        </a:spcBef>
                        <a:spcAft>
                          <a:spcPts val="0"/>
                        </a:spcAft>
                      </a:pPr>
                      <a:r>
                        <a:rPr lang="en-US" sz="1400" b="1" dirty="0" smtClean="0"/>
                        <a:t>Water, electricity and gas</a:t>
                      </a:r>
                      <a:endParaRPr lang="en-US" sz="1800" b="1" dirty="0">
                        <a:effectLst/>
                        <a:latin typeface="Calibri"/>
                        <a:ea typeface="Calibri"/>
                        <a:cs typeface="Arial"/>
                      </a:endParaRPr>
                    </a:p>
                  </a:txBody>
                  <a:tcPr marL="68580" marR="68580" marT="0" marB="0">
                    <a:solidFill>
                      <a:srgbClr val="FFFF00"/>
                    </a:solidFill>
                  </a:tcPr>
                </a:tc>
              </a:tr>
            </a:tbl>
          </a:graphicData>
        </a:graphic>
      </p:graphicFrame>
      <p:sp>
        <p:nvSpPr>
          <p:cNvPr id="5" name="Rectangle 1"/>
          <p:cNvSpPr>
            <a:spLocks noChangeArrowheads="1"/>
          </p:cNvSpPr>
          <p:nvPr/>
        </p:nvSpPr>
        <p:spPr bwMode="auto">
          <a:xfrm>
            <a:off x="381000" y="1657027"/>
            <a:ext cx="8153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lang="en-US" b="1" dirty="0">
                <a:latin typeface="Times New Roman" panose="02020603050405020304" pitchFamily="18" charset="0"/>
                <a:cs typeface="Times New Roman" panose="02020603050405020304" pitchFamily="18" charset="0"/>
              </a:rPr>
              <a:t>Table 1) absolute frequency (n) and relative (%) of victims of work-related accidents in 1391 in Kermanshah Province in terms of the type of activity (n = 382</a:t>
            </a:r>
            <a:r>
              <a:rPr lang="en-US" sz="1600" b="1" dirty="0"/>
              <a:t>)</a:t>
            </a:r>
            <a:endParaRPr kumimoji="0" lang="en-US" altLang="en-US" sz="1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95727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Times New Roman" panose="02020603050405020304" pitchFamily="18" charset="0"/>
                <a:cs typeface="Times New Roman" panose="02020603050405020304" pitchFamily="18" charset="0"/>
              </a:rPr>
              <a:t>Results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5257800"/>
          </a:xfrm>
          <a:solidFill>
            <a:srgbClr val="ACECC1"/>
          </a:solidFill>
        </p:spPr>
        <p:txBody>
          <a:bodyPr>
            <a:normAutofit/>
          </a:bodyPr>
          <a:lstStyle/>
          <a:p>
            <a:pPr marL="0" indent="0" algn="r">
              <a:buNone/>
            </a:pPr>
            <a:endParaRPr lang="fa-IR" b="1" dirty="0" smtClean="0">
              <a:cs typeface="B Nazanin" panose="00000400000000000000" pitchFamily="2" charset="-78"/>
            </a:endParaRPr>
          </a:p>
          <a:p>
            <a:pPr marL="0" indent="0">
              <a:buNone/>
            </a:pPr>
            <a:r>
              <a:rPr lang="en-US" sz="2400" b="1" dirty="0" smtClean="0">
                <a:latin typeface="Times New Roman" panose="02020603050405020304" pitchFamily="18" charset="0"/>
                <a:cs typeface="Times New Roman" panose="02020603050405020304" pitchFamily="18" charset="0"/>
              </a:rPr>
              <a:t>Considering</a:t>
            </a:r>
            <a:r>
              <a:rPr lang="en-US" sz="2400" dirty="0" smtClean="0"/>
              <a:t> </a:t>
            </a: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time of the </a:t>
            </a:r>
            <a:r>
              <a:rPr lang="en-US" sz="2400" b="1" dirty="0" smtClean="0">
                <a:latin typeface="Times New Roman" panose="02020603050405020304" pitchFamily="18" charset="0"/>
                <a:cs typeface="Times New Roman" panose="02020603050405020304" pitchFamily="18" charset="0"/>
              </a:rPr>
              <a:t>incident, </a:t>
            </a:r>
            <a:r>
              <a:rPr lang="en-US" sz="2400" b="1" dirty="0">
                <a:latin typeface="Times New Roman" panose="02020603050405020304" pitchFamily="18" charset="0"/>
                <a:cs typeface="Times New Roman" panose="02020603050405020304" pitchFamily="18" charset="0"/>
              </a:rPr>
              <a:t>it was found that most accidents occurred in the morning hours. </a:t>
            </a:r>
            <a:r>
              <a:rPr lang="en-US" sz="2400" b="1" dirty="0" smtClean="0">
                <a:latin typeface="Times New Roman" panose="02020603050405020304" pitchFamily="18" charset="0"/>
                <a:cs typeface="Times New Roman" panose="02020603050405020304" pitchFamily="18" charset="0"/>
              </a:rPr>
              <a:t>Also, </a:t>
            </a:r>
            <a:r>
              <a:rPr lang="en-US" sz="2400" b="1" dirty="0">
                <a:latin typeface="Times New Roman" panose="02020603050405020304" pitchFamily="18" charset="0"/>
                <a:cs typeface="Times New Roman" panose="02020603050405020304" pitchFamily="18" charset="0"/>
              </a:rPr>
              <a:t>in terms of the </a:t>
            </a:r>
            <a:r>
              <a:rPr lang="en-US" sz="2400" b="1" dirty="0" smtClean="0">
                <a:latin typeface="Times New Roman" panose="02020603050405020304" pitchFamily="18" charset="0"/>
                <a:cs typeface="Times New Roman" panose="02020603050405020304" pitchFamily="18" charset="0"/>
              </a:rPr>
              <a:t>gender, </a:t>
            </a:r>
            <a:r>
              <a:rPr lang="en-US" sz="2400" b="1" dirty="0">
                <a:latin typeface="Times New Roman" panose="02020603050405020304" pitchFamily="18" charset="0"/>
                <a:cs typeface="Times New Roman" panose="02020603050405020304" pitchFamily="18" charset="0"/>
              </a:rPr>
              <a:t>the present study </a:t>
            </a:r>
            <a:r>
              <a:rPr lang="en-US" sz="2400" b="1" dirty="0" smtClean="0">
                <a:latin typeface="Times New Roman" panose="02020603050405020304" pitchFamily="18" charset="0"/>
                <a:cs typeface="Times New Roman" panose="02020603050405020304" pitchFamily="18" charset="0"/>
              </a:rPr>
              <a:t>indicated </a:t>
            </a:r>
            <a:r>
              <a:rPr lang="en-US" sz="2400" b="1" dirty="0">
                <a:latin typeface="Times New Roman" panose="02020603050405020304" pitchFamily="18" charset="0"/>
                <a:cs typeface="Times New Roman" panose="02020603050405020304" pitchFamily="18" charset="0"/>
              </a:rPr>
              <a:t>that the rate of the accidents were more in man than </a:t>
            </a:r>
            <a:r>
              <a:rPr lang="en-US" sz="2400" b="1" dirty="0" smtClean="0">
                <a:latin typeface="Times New Roman" panose="02020603050405020304" pitchFamily="18" charset="0"/>
                <a:cs typeface="Times New Roman" panose="02020603050405020304" pitchFamily="18" charset="0"/>
              </a:rPr>
              <a:t>women</a:t>
            </a:r>
            <a:r>
              <a:rPr lang="en-US" sz="2400" dirty="0" smtClean="0"/>
              <a:t> </a:t>
            </a:r>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with </a:t>
            </a:r>
            <a:r>
              <a:rPr lang="fa-IR" sz="2400" b="1" dirty="0" smtClean="0">
                <a:solidFill>
                  <a:srgbClr val="FF0000"/>
                </a:solidFill>
                <a:latin typeface="Times New Roman" panose="02020603050405020304" pitchFamily="18" charset="0"/>
                <a:cs typeface="Times New Roman" panose="02020603050405020304" pitchFamily="18" charset="0"/>
              </a:rPr>
              <a:t>99</a:t>
            </a:r>
            <a:r>
              <a:rPr lang="en-US" sz="2400" b="1" dirty="0" smtClean="0">
                <a:solidFill>
                  <a:srgbClr val="FF0000"/>
                </a:solidFill>
                <a:latin typeface="Times New Roman" panose="02020603050405020304" pitchFamily="18" charset="0"/>
                <a:cs typeface="Times New Roman" panose="02020603050405020304" pitchFamily="18" charset="0"/>
              </a:rPr>
              <a:t>.</a:t>
            </a:r>
            <a:r>
              <a:rPr lang="fa-IR" sz="2400" b="1" dirty="0" smtClean="0">
                <a:solidFill>
                  <a:srgbClr val="FF0000"/>
                </a:solidFill>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a:t>
            </a:r>
            <a:r>
              <a:rPr lang="fa-IR" sz="2400" b="1"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Also, the aged group of </a:t>
            </a:r>
            <a:r>
              <a:rPr lang="en-US" sz="2400" b="1" dirty="0">
                <a:solidFill>
                  <a:srgbClr val="FF0000"/>
                </a:solidFill>
                <a:latin typeface="Times New Roman" panose="02020603050405020304" pitchFamily="18" charset="0"/>
                <a:cs typeface="Times New Roman" panose="02020603050405020304" pitchFamily="18" charset="0"/>
              </a:rPr>
              <a:t>25-29</a:t>
            </a:r>
            <a:r>
              <a:rPr lang="en-US" sz="2400" b="1" dirty="0">
                <a:latin typeface="Times New Roman" panose="02020603050405020304" pitchFamily="18" charset="0"/>
                <a:cs typeface="Times New Roman" panose="02020603050405020304" pitchFamily="18" charset="0"/>
              </a:rPr>
              <a:t> and married people  had more </a:t>
            </a:r>
            <a:r>
              <a:rPr lang="en-US" sz="2400" b="1" dirty="0" smtClean="0">
                <a:latin typeface="Times New Roman" panose="02020603050405020304" pitchFamily="18" charset="0"/>
                <a:cs typeface="Times New Roman" panose="02020603050405020304" pitchFamily="18" charset="0"/>
              </a:rPr>
              <a:t>accidents. </a:t>
            </a:r>
            <a:r>
              <a:rPr lang="en-US" sz="2400" b="1" dirty="0">
                <a:latin typeface="Times New Roman" panose="02020603050405020304" pitchFamily="18" charset="0"/>
                <a:cs typeface="Times New Roman" panose="02020603050405020304" pitchFamily="18" charset="0"/>
              </a:rPr>
              <a:t>More married (with </a:t>
            </a:r>
            <a:r>
              <a:rPr lang="en-US" sz="2400" b="1" dirty="0" smtClean="0">
                <a:solidFill>
                  <a:srgbClr val="FF0000"/>
                </a:solidFill>
                <a:latin typeface="Times New Roman" panose="02020603050405020304" pitchFamily="18" charset="0"/>
                <a:cs typeface="Times New Roman" panose="02020603050405020304" pitchFamily="18" charset="0"/>
              </a:rPr>
              <a:t>6</a:t>
            </a:r>
            <a:r>
              <a:rPr lang="fa-IR" sz="2400" b="1" dirty="0" smtClean="0">
                <a:solidFill>
                  <a:srgbClr val="FF0000"/>
                </a:solidFill>
                <a:latin typeface="Times New Roman" panose="02020603050405020304" pitchFamily="18" charset="0"/>
                <a:cs typeface="Times New Roman" panose="02020603050405020304" pitchFamily="18" charset="0"/>
              </a:rPr>
              <a:t>9</a:t>
            </a:r>
            <a:r>
              <a:rPr lang="en-US" sz="2400" b="1" dirty="0" smtClean="0">
                <a:solidFill>
                  <a:srgbClr val="FF0000"/>
                </a:solidFill>
                <a:latin typeface="Times New Roman" panose="02020603050405020304" pitchFamily="18" charset="0"/>
                <a:cs typeface="Times New Roman" panose="02020603050405020304" pitchFamily="18" charset="0"/>
              </a:rPr>
              <a:t>.6 </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were injured. Most the injured victims had a diploma </a:t>
            </a:r>
            <a:r>
              <a:rPr lang="en-US" sz="2400" b="1" dirty="0" smtClean="0">
                <a:latin typeface="Times New Roman" panose="02020603050405020304" pitchFamily="18" charset="0"/>
                <a:cs typeface="Times New Roman" panose="02020603050405020304" pitchFamily="18" charset="0"/>
              </a:rPr>
              <a:t>degree</a:t>
            </a:r>
            <a:r>
              <a:rPr lang="en-US" sz="2400" b="1" dirty="0">
                <a:latin typeface="Times New Roman" panose="02020603050405020304" pitchFamily="18" charset="0"/>
                <a:cs typeface="Times New Roman" panose="02020603050405020304" pitchFamily="18" charset="0"/>
              </a:rPr>
              <a:t>(with </a:t>
            </a:r>
            <a:r>
              <a:rPr lang="en-US" sz="2400" b="1" dirty="0">
                <a:solidFill>
                  <a:srgbClr val="FF0000"/>
                </a:solidFill>
                <a:latin typeface="Times New Roman" panose="02020603050405020304" pitchFamily="18" charset="0"/>
                <a:cs typeface="Times New Roman" panose="02020603050405020304" pitchFamily="18" charset="0"/>
              </a:rPr>
              <a:t>24.9</a:t>
            </a:r>
            <a:r>
              <a:rPr lang="en-US" sz="2400" b="1" dirty="0">
                <a:latin typeface="Times New Roman" panose="02020603050405020304" pitchFamily="18" charset="0"/>
                <a:cs typeface="Times New Roman" panose="02020603050405020304" pitchFamily="18" charset="0"/>
              </a:rPr>
              <a:t>%).</a:t>
            </a:r>
          </a:p>
          <a:p>
            <a:pPr marL="0" indent="0">
              <a:buNone/>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898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263</TotalTime>
  <Words>885</Words>
  <Application>Microsoft Office PowerPoint</Application>
  <PresentationFormat>On-screen Show (4:3)</PresentationFormat>
  <Paragraphs>127</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Equity</vt:lpstr>
      <vt:lpstr>Office Theme</vt:lpstr>
      <vt:lpstr>Title:  Survey of occupational accidents in industries and workplaces of  Kermanshah province,2012 </vt:lpstr>
      <vt:lpstr>Introduction:</vt:lpstr>
      <vt:lpstr>Introduction:</vt:lpstr>
      <vt:lpstr>Introduction:</vt:lpstr>
      <vt:lpstr>Objectives:</vt:lpstr>
      <vt:lpstr>Methods:</vt:lpstr>
      <vt:lpstr>Results:</vt:lpstr>
      <vt:lpstr>Results:</vt:lpstr>
      <vt:lpstr>Results:</vt:lpstr>
      <vt:lpstr>Results:</vt:lpstr>
      <vt:lpstr>Results:</vt:lpstr>
      <vt:lpstr>Discusion:</vt:lpstr>
      <vt:lpstr>Discusion:</vt:lpstr>
      <vt:lpstr>Discusion:</vt:lpstr>
      <vt:lpstr>Discusion:</vt:lpstr>
      <vt:lpstr>Discusion:</vt:lpstr>
      <vt:lpstr>Conclusion:</vt:lpstr>
      <vt:lpstr>  Thanks for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dc:creator>
  <cp:lastModifiedBy>Dr.m</cp:lastModifiedBy>
  <cp:revision>57</cp:revision>
  <dcterms:created xsi:type="dcterms:W3CDTF">2015-05-19T12:57:46Z</dcterms:created>
  <dcterms:modified xsi:type="dcterms:W3CDTF">2015-05-20T04:51:54Z</dcterms:modified>
</cp:coreProperties>
</file>