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3718" r:id="rId2"/>
  </p:sldMasterIdLst>
  <p:notesMasterIdLst>
    <p:notesMasterId r:id="rId27"/>
  </p:notesMasterIdLst>
  <p:sldIdLst>
    <p:sldId id="281" r:id="rId3"/>
    <p:sldId id="283" r:id="rId4"/>
    <p:sldId id="267" r:id="rId5"/>
    <p:sldId id="257" r:id="rId6"/>
    <p:sldId id="260" r:id="rId7"/>
    <p:sldId id="285" r:id="rId8"/>
    <p:sldId id="268" r:id="rId9"/>
    <p:sldId id="261" r:id="rId10"/>
    <p:sldId id="262" r:id="rId11"/>
    <p:sldId id="286" r:id="rId12"/>
    <p:sldId id="277" r:id="rId13"/>
    <p:sldId id="263" r:id="rId14"/>
    <p:sldId id="264" r:id="rId15"/>
    <p:sldId id="265" r:id="rId16"/>
    <p:sldId id="269" r:id="rId17"/>
    <p:sldId id="270" r:id="rId18"/>
    <p:sldId id="271" r:id="rId19"/>
    <p:sldId id="272" r:id="rId20"/>
    <p:sldId id="278" r:id="rId21"/>
    <p:sldId id="273" r:id="rId22"/>
    <p:sldId id="274" r:id="rId23"/>
    <p:sldId id="279" r:id="rId24"/>
    <p:sldId id="276"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59" autoAdjust="0"/>
    <p:restoredTop sz="94660"/>
  </p:normalViewPr>
  <p:slideViewPr>
    <p:cSldViewPr>
      <p:cViewPr>
        <p:scale>
          <a:sx n="60" d="100"/>
          <a:sy n="60" d="100"/>
        </p:scale>
        <p:origin x="-744" y="-2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13C621-AA0E-412F-A2EA-5084BE7A8971}" type="datetimeFigureOut">
              <a:rPr lang="en-US" smtClean="0"/>
              <a:pPr/>
              <a:t>5/20/2015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C8926E-F192-4236-AA02-21013F44D1D4}" type="slidenum">
              <a:rPr lang="en-US" smtClean="0"/>
              <a:pPr/>
              <a:t>‹#›</a:t>
            </a:fld>
            <a:endParaRPr lang="en-US"/>
          </a:p>
        </p:txBody>
      </p:sp>
    </p:spTree>
    <p:extLst>
      <p:ext uri="{BB962C8B-B14F-4D97-AF65-F5344CB8AC3E}">
        <p14:creationId xmlns:p14="http://schemas.microsoft.com/office/powerpoint/2010/main" val="3128510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7785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7171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8707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DD74F24-B9C9-4D1C-8584-1DC7541DDA7B}"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55627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D74F24-B9C9-4D1C-8584-1DC7541DDA7B}"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3574216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D74F24-B9C9-4D1C-8584-1DC7541DDA7B}"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3226636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DD74F24-B9C9-4D1C-8584-1DC7541DDA7B}"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175261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DD74F24-B9C9-4D1C-8584-1DC7541DDA7B}" type="datetimeFigureOut">
              <a:rPr lang="en-US" smtClean="0"/>
              <a:pPr/>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4137709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DD74F24-B9C9-4D1C-8584-1DC7541DDA7B}" type="datetimeFigureOut">
              <a:rPr lang="en-US" smtClean="0"/>
              <a:pPr/>
              <a:t>5/20/2015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3099941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74F24-B9C9-4D1C-8584-1DC7541DDA7B}" type="datetimeFigureOut">
              <a:rPr lang="en-US" smtClean="0"/>
              <a:pPr/>
              <a:t>5/20/2015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11482552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74F24-B9C9-4D1C-8584-1DC7541DDA7B}"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1731559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5130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74F24-B9C9-4D1C-8584-1DC7541DDA7B}" type="datetimeFigureOut">
              <a:rPr lang="en-US" smtClean="0"/>
              <a:pPr/>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4194414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D74F24-B9C9-4D1C-8584-1DC7541DDA7B}"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217177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D74F24-B9C9-4D1C-8584-1DC7541DDA7B}" type="datetimeFigureOut">
              <a:rPr lang="en-US" smtClean="0"/>
              <a:pPr/>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825256-9A23-4FF7-B9C1-B5DDB25AF857}" type="slidenum">
              <a:rPr lang="en-US" smtClean="0"/>
              <a:pPr/>
              <a:t>‹#›</a:t>
            </a:fld>
            <a:endParaRPr lang="en-US"/>
          </a:p>
        </p:txBody>
      </p:sp>
    </p:spTree>
    <p:extLst>
      <p:ext uri="{BB962C8B-B14F-4D97-AF65-F5344CB8AC3E}">
        <p14:creationId xmlns:p14="http://schemas.microsoft.com/office/powerpoint/2010/main" val="370741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3313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0287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79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446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6534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774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8204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EE27-DA4E-41A9-BDFC-7C800B6CA29D}" type="datetimeFigureOut">
              <a:rPr lang="en-US" smtClean="0">
                <a:solidFill>
                  <a:prstClr val="black">
                    <a:tint val="75000"/>
                  </a:prstClr>
                </a:solidFill>
              </a:rPr>
              <a:pPr/>
              <a:t>5/20/2015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22020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74F24-B9C9-4D1C-8584-1DC7541DDA7B}" type="datetimeFigureOut">
              <a:rPr lang="en-US" smtClean="0"/>
              <a:pPr/>
              <a:t>5/20/2015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25256-9A23-4FF7-B9C1-B5DDB25AF857}" type="slidenum">
              <a:rPr lang="en-US" smtClean="0"/>
              <a:pPr/>
              <a:t>‹#›</a:t>
            </a:fld>
            <a:endParaRPr lang="en-US"/>
          </a:p>
        </p:txBody>
      </p:sp>
    </p:spTree>
    <p:extLst>
      <p:ext uri="{BB962C8B-B14F-4D97-AF65-F5344CB8AC3E}">
        <p14:creationId xmlns:p14="http://schemas.microsoft.com/office/powerpoint/2010/main" val="3146249486"/>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352800"/>
            <a:ext cx="7239000" cy="1165225"/>
          </a:xfrm>
        </p:spPr>
        <p:txBody>
          <a:bodyPr>
            <a:noAutofit/>
          </a:bodyPr>
          <a:lstStyle/>
          <a:p>
            <a:pPr algn="just"/>
            <a:r>
              <a:rPr lang="en-US" sz="6000" b="1" dirty="0" smtClean="0">
                <a:latin typeface="Times New Roman" pitchFamily="18" charset="0"/>
                <a:cs typeface="Times New Roman" pitchFamily="18" charset="0"/>
              </a:rPr>
              <a:t>In the name of Allah</a:t>
            </a:r>
            <a:br>
              <a:rPr lang="en-US" sz="6000" b="1" dirty="0" smtClean="0">
                <a:latin typeface="Times New Roman" pitchFamily="18" charset="0"/>
                <a:cs typeface="Times New Roman" pitchFamily="18" charset="0"/>
              </a:rPr>
            </a:br>
            <a:endParaRPr lang="en-GB" sz="6000" dirty="0">
              <a:latin typeface="Times New Roman" pitchFamily="18" charset="0"/>
              <a:cs typeface="Times New Roman" pitchFamily="18" charset="0"/>
            </a:endParaRPr>
          </a:p>
        </p:txBody>
      </p:sp>
    </p:spTree>
    <p:extLst>
      <p:ext uri="{BB962C8B-B14F-4D97-AF65-F5344CB8AC3E}">
        <p14:creationId xmlns:p14="http://schemas.microsoft.com/office/powerpoint/2010/main" val="1392356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19100" y="228600"/>
            <a:ext cx="8229600" cy="6096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Table 1: Themes and sub-themes identified</a:t>
            </a:r>
            <a:endParaRPr kumimoji="0" lang="en-GB"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1027" name="Picture 3"/>
          <p:cNvPicPr>
            <a:picLocks noChangeAspect="1" noChangeArrowheads="1"/>
          </p:cNvPicPr>
          <p:nvPr/>
        </p:nvPicPr>
        <p:blipFill>
          <a:blip r:embed="rId2" cstate="print"/>
          <a:srcRect/>
          <a:stretch>
            <a:fillRect/>
          </a:stretch>
        </p:blipFill>
        <p:spPr bwMode="auto">
          <a:xfrm>
            <a:off x="280988" y="1066800"/>
            <a:ext cx="8863012"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28600"/>
            <a:ext cx="8229600" cy="609600"/>
          </a:xfrm>
        </p:spPr>
        <p:txBody>
          <a:bodyPr>
            <a:noAutofit/>
          </a:bodyPr>
          <a:lstStyle/>
          <a:p>
            <a:r>
              <a:rPr lang="en-US" sz="2400" b="1" dirty="0" smtClean="0">
                <a:latin typeface="Times New Roman" pitchFamily="18" charset="0"/>
                <a:cs typeface="Times New Roman" pitchFamily="18" charset="0"/>
              </a:rPr>
              <a:t>Table 1: Themes and sub-themes identified</a:t>
            </a:r>
            <a:endParaRPr lang="en-GB" sz="2400" dirty="0">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cstate="print"/>
          <a:srcRect/>
          <a:stretch>
            <a:fillRect/>
          </a:stretch>
        </p:blipFill>
        <p:spPr bwMode="auto">
          <a:xfrm>
            <a:off x="228600" y="1457324"/>
            <a:ext cx="8686800" cy="5019676"/>
          </a:xfrm>
          <a:prstGeom prst="rect">
            <a:avLst/>
          </a:prstGeom>
          <a:noFill/>
          <a:ln w="9525">
            <a:noFill/>
            <a:miter lim="800000"/>
            <a:headEnd/>
            <a:tailEnd/>
          </a:ln>
        </p:spPr>
      </p:pic>
    </p:spTree>
    <p:extLst>
      <p:ext uri="{BB962C8B-B14F-4D97-AF65-F5344CB8AC3E}">
        <p14:creationId xmlns:p14="http://schemas.microsoft.com/office/powerpoint/2010/main" val="1418857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792162"/>
          </a:xfrm>
        </p:spPr>
        <p:txBody>
          <a:bodyPr>
            <a:normAutofit/>
          </a:bodyPr>
          <a:lstStyle/>
          <a:p>
            <a:r>
              <a:rPr lang="en-US" sz="3600" b="1" dirty="0">
                <a:latin typeface="Times New Roman" pitchFamily="18" charset="0"/>
                <a:cs typeface="Times New Roman" pitchFamily="18" charset="0"/>
              </a:rPr>
              <a:t>Phase </a:t>
            </a:r>
            <a:r>
              <a:rPr lang="en-US" sz="3600" b="1" dirty="0" smtClean="0">
                <a:latin typeface="Times New Roman" pitchFamily="18" charset="0"/>
                <a:cs typeface="Times New Roman" pitchFamily="18" charset="0"/>
              </a:rPr>
              <a:t>2</a:t>
            </a:r>
            <a:endParaRPr lang="en-GB" sz="3600" dirty="0">
              <a:latin typeface="Times New Roman" pitchFamily="18" charset="0"/>
              <a:cs typeface="Times New Roman" pitchFamily="18" charset="0"/>
            </a:endParaRPr>
          </a:p>
        </p:txBody>
      </p:sp>
      <p:sp>
        <p:nvSpPr>
          <p:cNvPr id="5" name="Title 1"/>
          <p:cNvSpPr txBox="1">
            <a:spLocks/>
          </p:cNvSpPr>
          <p:nvPr/>
        </p:nvSpPr>
        <p:spPr>
          <a:xfrm>
            <a:off x="609600" y="2209800"/>
            <a:ext cx="7848600" cy="165893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psychometric Testing of a new Instrument to Measure Affecting Factors on Women’s Behaviors to Breast Cancer Prevention: an exploratory mixed method study (AFWB-BCPS)</a:t>
            </a:r>
          </a:p>
          <a:p>
            <a:pPr algn="just"/>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GB" sz="2700" dirty="0" smtClean="0">
                <a:latin typeface="Times New Roman" pitchFamily="18" charset="0"/>
                <a:cs typeface="Times New Roman" pitchFamily="18" charset="0"/>
              </a:rPr>
              <a:t/>
            </a:r>
            <a:br>
              <a:rPr lang="en-GB" sz="2700" dirty="0" smtClean="0">
                <a:latin typeface="Times New Roman" pitchFamily="18" charset="0"/>
                <a:cs typeface="Times New Roman" pitchFamily="18" charset="0"/>
              </a:rPr>
            </a:br>
            <a:endParaRPr lang="en-GB" sz="2700" dirty="0">
              <a:latin typeface="Times New Roman" pitchFamily="18" charset="0"/>
              <a:cs typeface="Times New Roman" pitchFamily="18" charset="0"/>
            </a:endParaRPr>
          </a:p>
        </p:txBody>
      </p:sp>
    </p:spTree>
    <p:extLst>
      <p:ext uri="{BB962C8B-B14F-4D97-AF65-F5344CB8AC3E}">
        <p14:creationId xmlns:p14="http://schemas.microsoft.com/office/powerpoint/2010/main" val="1500975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The questionnaire</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b="1" dirty="0" smtClean="0">
                <a:latin typeface="Times New Roman" pitchFamily="18" charset="0"/>
                <a:cs typeface="Times New Roman" pitchFamily="18" charset="0"/>
              </a:rPr>
              <a:t>Developing pre-final </a:t>
            </a:r>
            <a:r>
              <a:rPr lang="en-US" b="1" dirty="0">
                <a:latin typeface="Times New Roman" pitchFamily="18" charset="0"/>
                <a:cs typeface="Times New Roman" pitchFamily="18" charset="0"/>
              </a:rPr>
              <a:t>draft of the </a:t>
            </a:r>
            <a:r>
              <a:rPr lang="en-US" b="1" dirty="0" smtClean="0">
                <a:latin typeface="Times New Roman" pitchFamily="18" charset="0"/>
                <a:cs typeface="Times New Roman" pitchFamily="18" charset="0"/>
              </a:rPr>
              <a:t>instrument</a:t>
            </a:r>
          </a:p>
          <a:p>
            <a:pPr marL="0" indent="0" algn="just">
              <a:buNone/>
            </a:pPr>
            <a:endParaRPr lang="en-US" dirty="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first draft of </a:t>
            </a:r>
            <a:r>
              <a:rPr lang="en-US" dirty="0" smtClean="0">
                <a:latin typeface="Times New Roman" pitchFamily="18" charset="0"/>
                <a:cs typeface="Times New Roman" pitchFamily="18" charset="0"/>
              </a:rPr>
              <a:t>scale </a:t>
            </a:r>
            <a:r>
              <a:rPr lang="en-US" dirty="0">
                <a:latin typeface="Times New Roman" pitchFamily="18" charset="0"/>
                <a:cs typeface="Times New Roman" pitchFamily="18" charset="0"/>
              </a:rPr>
              <a:t>contained 58 items and each item is rated on a five-point response scale (always to never</a:t>
            </a:r>
            <a:r>
              <a:rPr lang="en-US"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801028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r>
              <a:rPr lang="en-US" b="1" dirty="0">
                <a:latin typeface="Times New Roman" pitchFamily="18" charset="0"/>
                <a:cs typeface="Times New Roman" pitchFamily="18" charset="0"/>
              </a:rPr>
              <a:t>Statistical </a:t>
            </a:r>
            <a:r>
              <a:rPr lang="en-US" b="1" dirty="0" smtClean="0">
                <a:latin typeface="Times New Roman" pitchFamily="18" charset="0"/>
                <a:cs typeface="Times New Roman" pitchFamily="18" charset="0"/>
              </a:rPr>
              <a:t>analysis</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534400" cy="4525963"/>
          </a:xfrm>
        </p:spPr>
        <p:txBody>
          <a:bodyPr>
            <a:noAutofit/>
          </a:bodyPr>
          <a:lstStyle/>
          <a:p>
            <a:pPr marL="0" indent="0" algn="just">
              <a:buNone/>
            </a:pPr>
            <a:r>
              <a:rPr lang="en-US" sz="2600" b="1" i="1" dirty="0">
                <a:latin typeface="Times New Roman" pitchFamily="18" charset="0"/>
                <a:cs typeface="Times New Roman" pitchFamily="18" charset="0"/>
              </a:rPr>
              <a:t>Face </a:t>
            </a:r>
            <a:r>
              <a:rPr lang="en-US" sz="2600" b="1" i="1" dirty="0" smtClean="0">
                <a:latin typeface="Times New Roman" pitchFamily="18" charset="0"/>
                <a:cs typeface="Times New Roman" pitchFamily="18" charset="0"/>
              </a:rPr>
              <a:t>validity</a:t>
            </a:r>
            <a:endParaRPr lang="en-US" sz="2600" dirty="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Both </a:t>
            </a:r>
            <a:r>
              <a:rPr lang="en-US" sz="2600" dirty="0">
                <a:latin typeface="Times New Roman" pitchFamily="18" charset="0"/>
                <a:cs typeface="Times New Roman" pitchFamily="18" charset="0"/>
              </a:rPr>
              <a:t>quantitative and qualitative methods were used for face validity</a:t>
            </a:r>
            <a:r>
              <a:rPr lang="en-US" sz="2600" dirty="0" smtClean="0">
                <a:latin typeface="Times New Roman" pitchFamily="18" charset="0"/>
                <a:cs typeface="Times New Roman" pitchFamily="18" charset="0"/>
              </a:rPr>
              <a:t>.</a:t>
            </a:r>
          </a:p>
          <a:p>
            <a:pPr algn="just"/>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A</a:t>
            </a:r>
            <a:r>
              <a:rPr lang="en-US" sz="2600" b="1" dirty="0">
                <a:latin typeface="Times New Roman" pitchFamily="18" charset="0"/>
                <a:cs typeface="Times New Roman" pitchFamily="18" charset="0"/>
              </a:rPr>
              <a:t> </a:t>
            </a:r>
            <a:r>
              <a:rPr lang="en-US" sz="2600" dirty="0">
                <a:latin typeface="Times New Roman" pitchFamily="18" charset="0"/>
                <a:cs typeface="Times New Roman" pitchFamily="18" charset="0"/>
              </a:rPr>
              <a:t>group of women (n=10) were asked to evaluate each item for “ambiguity”, “difficulty”, and “relevancy” in qualitative approach</a:t>
            </a:r>
            <a:r>
              <a:rPr lang="en-US" sz="2600" dirty="0" smtClean="0">
                <a:latin typeface="Times New Roman" pitchFamily="18" charset="0"/>
                <a:cs typeface="Times New Roman" pitchFamily="18" charset="0"/>
              </a:rPr>
              <a:t>.</a:t>
            </a:r>
          </a:p>
          <a:p>
            <a:pPr algn="just"/>
            <a:r>
              <a:rPr lang="en-US" sz="2600" dirty="0" smtClean="0">
                <a:latin typeface="Times New Roman" pitchFamily="18" charset="0"/>
                <a:cs typeface="Times New Roman" pitchFamily="18" charset="0"/>
              </a:rPr>
              <a:t>Also </a:t>
            </a:r>
            <a:r>
              <a:rPr lang="en-US" sz="2600" dirty="0">
                <a:latin typeface="Times New Roman" pitchFamily="18" charset="0"/>
                <a:cs typeface="Times New Roman" pitchFamily="18" charset="0"/>
              </a:rPr>
              <a:t>for quantitative step, a group of same women (n=10) were examined to calculate the impact score (frequency × Importance) to show the importance of each item on a 5-point Liker scale. The impact score of equal or more than 1.5 was considered suitable </a:t>
            </a: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conclusion all items had above 1.5 impact score</a:t>
            </a:r>
            <a:r>
              <a:rPr lang="en-US" sz="2600" dirty="0" smtClean="0">
                <a:latin typeface="Times New Roman" pitchFamily="18" charset="0"/>
                <a:cs typeface="Times New Roman" pitchFamily="18" charset="0"/>
              </a:rPr>
              <a:t>.</a:t>
            </a:r>
            <a:endParaRPr lang="en-GB" sz="2600" dirty="0">
              <a:latin typeface="Times New Roman" pitchFamily="18" charset="0"/>
              <a:cs typeface="Times New Roman" pitchFamily="18" charset="0"/>
            </a:endParaRPr>
          </a:p>
        </p:txBody>
      </p:sp>
    </p:spTree>
    <p:extLst>
      <p:ext uri="{BB962C8B-B14F-4D97-AF65-F5344CB8AC3E}">
        <p14:creationId xmlns:p14="http://schemas.microsoft.com/office/powerpoint/2010/main" val="3056226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b="1" i="1" dirty="0">
                <a:latin typeface="Times New Roman" pitchFamily="18" charset="0"/>
                <a:cs typeface="Times New Roman" pitchFamily="18" charset="0"/>
              </a:rPr>
              <a:t>Content </a:t>
            </a:r>
            <a:r>
              <a:rPr lang="en-US" b="1" i="1" dirty="0" smtClean="0">
                <a:latin typeface="Times New Roman" pitchFamily="18" charset="0"/>
                <a:cs typeface="Times New Roman" pitchFamily="18" charset="0"/>
              </a:rPr>
              <a:t>validity</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534400" cy="4038600"/>
          </a:xfrm>
        </p:spPr>
        <p:txBody>
          <a:bodyPr>
            <a:noAutofit/>
          </a:bodyPr>
          <a:lstStyle/>
          <a:p>
            <a:pPr algn="just">
              <a:buFont typeface="Wingdings" pitchFamily="2" charset="2"/>
              <a:buChar char="Ø"/>
            </a:pPr>
            <a:r>
              <a:rPr lang="en-US" sz="2600" dirty="0">
                <a:latin typeface="Times New Roman" pitchFamily="18" charset="0"/>
                <a:cs typeface="Times New Roman" pitchFamily="18" charset="0"/>
              </a:rPr>
              <a:t>B</a:t>
            </a:r>
            <a:r>
              <a:rPr lang="en-US" sz="2600" dirty="0" smtClean="0">
                <a:latin typeface="Times New Roman" pitchFamily="18" charset="0"/>
                <a:cs typeface="Times New Roman" pitchFamily="18" charset="0"/>
              </a:rPr>
              <a:t>oth </a:t>
            </a:r>
            <a:r>
              <a:rPr lang="en-US" sz="2600" dirty="0">
                <a:latin typeface="Times New Roman" pitchFamily="18" charset="0"/>
                <a:cs typeface="Times New Roman" pitchFamily="18" charset="0"/>
              </a:rPr>
              <a:t>qualitative and quantitative content validity were used</a:t>
            </a:r>
            <a:r>
              <a:rPr lang="en-US" sz="2600" dirty="0" smtClean="0">
                <a:latin typeface="Times New Roman" pitchFamily="18" charset="0"/>
                <a:cs typeface="Times New Roman" pitchFamily="18" charset="0"/>
              </a:rPr>
              <a:t>.</a:t>
            </a:r>
          </a:p>
          <a:p>
            <a:pPr algn="just">
              <a:buNone/>
            </a:pPr>
            <a:endParaRPr lang="en-US" sz="2600"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the qualitative stage, the scientific </a:t>
            </a:r>
            <a:r>
              <a:rPr lang="en-US" sz="2600" b="1" i="1" dirty="0">
                <a:latin typeface="Times New Roman" pitchFamily="18" charset="0"/>
                <a:cs typeface="Times New Roman" pitchFamily="18" charset="0"/>
              </a:rPr>
              <a:t>expert panel </a:t>
            </a:r>
            <a:r>
              <a:rPr lang="en-US" sz="2600" dirty="0" smtClean="0">
                <a:latin typeface="Times New Roman" pitchFamily="18" charset="0"/>
                <a:cs typeface="Times New Roman" pitchFamily="18" charset="0"/>
              </a:rPr>
              <a:t>evaluated </a:t>
            </a:r>
            <a:r>
              <a:rPr lang="en-US" sz="2600" dirty="0">
                <a:latin typeface="Times New Roman" pitchFamily="18" charset="0"/>
                <a:cs typeface="Times New Roman" pitchFamily="18" charset="0"/>
              </a:rPr>
              <a:t>the questionnaire for wording, </a:t>
            </a:r>
            <a:r>
              <a:rPr lang="en-US" sz="2600" dirty="0" smtClean="0">
                <a:latin typeface="Times New Roman" pitchFamily="18" charset="0"/>
                <a:cs typeface="Times New Roman" pitchFamily="18" charset="0"/>
              </a:rPr>
              <a:t>grammar, </a:t>
            </a:r>
            <a:r>
              <a:rPr lang="en-US" sz="2600" dirty="0">
                <a:latin typeface="Times New Roman" pitchFamily="18" charset="0"/>
                <a:cs typeface="Times New Roman" pitchFamily="18" charset="0"/>
              </a:rPr>
              <a:t>and </a:t>
            </a:r>
            <a:r>
              <a:rPr lang="en-US" sz="2600" dirty="0" smtClean="0">
                <a:latin typeface="Times New Roman" pitchFamily="18" charset="0"/>
                <a:cs typeface="Times New Roman" pitchFamily="18" charset="0"/>
              </a:rPr>
              <a:t>scaling.</a:t>
            </a:r>
          </a:p>
          <a:p>
            <a:pPr algn="just">
              <a:buFont typeface="Wingdings" pitchFamily="2" charset="2"/>
              <a:buChar char="Ø"/>
            </a:pPr>
            <a:endParaRPr lang="en-US" sz="2600"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content validity index (CVI) and the content validity ratio (CVR) were applied for calculating the quantitative content validity</a:t>
            </a:r>
            <a:r>
              <a:rPr lang="en-US" sz="2600" dirty="0" smtClean="0">
                <a:latin typeface="Times New Roman" pitchFamily="18" charset="0"/>
                <a:cs typeface="Times New Roman" pitchFamily="18" charset="0"/>
              </a:rPr>
              <a:t>.</a:t>
            </a:r>
          </a:p>
          <a:p>
            <a:pPr algn="just">
              <a:buFont typeface="Wingdings" pitchFamily="2" charset="2"/>
              <a:buChar char="Ø"/>
            </a:pPr>
            <a:endParaRPr lang="en-US" sz="2600" dirty="0">
              <a:latin typeface="Times New Roman" pitchFamily="18" charset="0"/>
              <a:cs typeface="Times New Roman" pitchFamily="18" charset="0"/>
            </a:endParaRPr>
          </a:p>
          <a:p>
            <a:pPr algn="just">
              <a:buFont typeface="Wingdings" pitchFamily="2" charset="2"/>
              <a:buChar char="Ø"/>
            </a:pPr>
            <a:r>
              <a:rPr lang="en-US" sz="2600" dirty="0">
                <a:latin typeface="Times New Roman" pitchFamily="18" charset="0"/>
                <a:cs typeface="Times New Roman" pitchFamily="18" charset="0"/>
              </a:rPr>
              <a:t>I</a:t>
            </a:r>
            <a:r>
              <a:rPr lang="en-US" sz="2600" dirty="0" smtClean="0">
                <a:latin typeface="Times New Roman" pitchFamily="18" charset="0"/>
                <a:cs typeface="Times New Roman" pitchFamily="18" charset="0"/>
              </a:rPr>
              <a:t>tems </a:t>
            </a:r>
            <a:r>
              <a:rPr lang="en-US" sz="2600" dirty="0">
                <a:latin typeface="Times New Roman" pitchFamily="18" charset="0"/>
                <a:cs typeface="Times New Roman" pitchFamily="18" charset="0"/>
              </a:rPr>
              <a:t>with CVR score </a:t>
            </a:r>
            <a:r>
              <a:rPr lang="en-US" sz="2600">
                <a:latin typeface="Times New Roman" pitchFamily="18" charset="0"/>
                <a:cs typeface="Times New Roman" pitchFamily="18" charset="0"/>
              </a:rPr>
              <a:t>of </a:t>
            </a:r>
            <a:r>
              <a:rPr lang="en-US" sz="2600" smtClean="0">
                <a:latin typeface="Times New Roman" pitchFamily="18" charset="0"/>
                <a:cs typeface="Times New Roman" pitchFamily="18" charset="0"/>
              </a:rPr>
              <a:t>0.62 or </a:t>
            </a:r>
            <a:r>
              <a:rPr lang="en-US" sz="2600" dirty="0">
                <a:latin typeface="Times New Roman" pitchFamily="18" charset="0"/>
                <a:cs typeface="Times New Roman" pitchFamily="18" charset="0"/>
              </a:rPr>
              <a:t>above were selected acceptable</a:t>
            </a:r>
            <a:r>
              <a:rPr lang="en-US" sz="2600" i="1" dirty="0">
                <a:latin typeface="Times New Roman" pitchFamily="18" charset="0"/>
                <a:cs typeface="Times New Roman" pitchFamily="18" charset="0"/>
              </a:rPr>
              <a:t> </a:t>
            </a:r>
            <a:endParaRPr lang="en-US" sz="2600" i="1"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CVI score of below 0.8 for each item was no acceptable</a:t>
            </a:r>
            <a:endParaRPr lang="en-GB" sz="2600" dirty="0">
              <a:latin typeface="Times New Roman" pitchFamily="18" charset="0"/>
              <a:cs typeface="Times New Roman" pitchFamily="18" charset="0"/>
            </a:endParaRPr>
          </a:p>
        </p:txBody>
      </p:sp>
    </p:spTree>
    <p:extLst>
      <p:ext uri="{BB962C8B-B14F-4D97-AF65-F5344CB8AC3E}">
        <p14:creationId xmlns:p14="http://schemas.microsoft.com/office/powerpoint/2010/main" val="2839208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Construct </a:t>
            </a:r>
            <a:r>
              <a:rPr lang="en-US" b="1" dirty="0" smtClean="0">
                <a:latin typeface="Times New Roman" pitchFamily="18" charset="0"/>
                <a:cs typeface="Times New Roman" pitchFamily="18" charset="0"/>
              </a:rPr>
              <a:t>validity</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754563"/>
          </a:xfrm>
        </p:spPr>
        <p:txBody>
          <a:bodyPr>
            <a:noAutofit/>
          </a:bodyPr>
          <a:lstStyle/>
          <a:p>
            <a:pPr marL="0" indent="0" algn="just">
              <a:buNone/>
            </a:pPr>
            <a:r>
              <a:rPr lang="en-US" sz="2500" b="1" i="1" dirty="0" smtClean="0">
                <a:latin typeface="Times New Roman" pitchFamily="18" charset="0"/>
                <a:cs typeface="Times New Roman" pitchFamily="18" charset="0"/>
              </a:rPr>
              <a:t>Sampling= </a:t>
            </a:r>
            <a:r>
              <a:rPr lang="en-US" sz="2500" b="1" dirty="0" smtClean="0">
                <a:latin typeface="Times New Roman" pitchFamily="18" charset="0"/>
                <a:cs typeface="Times New Roman" pitchFamily="18" charset="0"/>
              </a:rPr>
              <a:t>250</a:t>
            </a:r>
          </a:p>
          <a:p>
            <a:pPr marL="0" indent="0" algn="just">
              <a:buNone/>
            </a:pPr>
            <a:endParaRPr lang="en-US" sz="2500" b="1" dirty="0" smtClean="0">
              <a:latin typeface="Times New Roman" pitchFamily="18" charset="0"/>
              <a:cs typeface="Times New Roman" pitchFamily="18" charset="0"/>
            </a:endParaRPr>
          </a:p>
          <a:p>
            <a:pPr marL="0" indent="0" algn="just">
              <a:buNone/>
            </a:pPr>
            <a:r>
              <a:rPr lang="en-US" sz="2500" b="1" i="1" dirty="0" smtClean="0">
                <a:latin typeface="Times New Roman" pitchFamily="18" charset="0"/>
                <a:cs typeface="Times New Roman" pitchFamily="18" charset="0"/>
              </a:rPr>
              <a:t>Exploratory factor analysis:</a:t>
            </a:r>
          </a:p>
          <a:p>
            <a:pPr marL="0" indent="0" algn="just">
              <a:buNone/>
            </a:pPr>
            <a:endParaRPr lang="en-US" sz="2500" b="1" i="1" dirty="0" smtClean="0">
              <a:latin typeface="Times New Roman" pitchFamily="18" charset="0"/>
              <a:cs typeface="Times New Roman" pitchFamily="18" charset="0"/>
            </a:endParaRPr>
          </a:p>
          <a:p>
            <a:pPr marL="0" indent="0" algn="just">
              <a:buNone/>
            </a:pPr>
            <a:r>
              <a:rPr lang="en-US" sz="2500" dirty="0" smtClean="0">
                <a:latin typeface="Times New Roman" pitchFamily="18" charset="0"/>
                <a:cs typeface="Times New Roman" pitchFamily="18" charset="0"/>
              </a:rPr>
              <a:t>A </a:t>
            </a:r>
            <a:r>
              <a:rPr lang="en-US" sz="2500" dirty="0">
                <a:latin typeface="Times New Roman" pitchFamily="18" charset="0"/>
                <a:cs typeface="Times New Roman" pitchFamily="18" charset="0"/>
              </a:rPr>
              <a:t>principle component analysis (PCA) with </a:t>
            </a:r>
            <a:r>
              <a:rPr lang="en-US" sz="2500" dirty="0" err="1">
                <a:latin typeface="Times New Roman" pitchFamily="18" charset="0"/>
                <a:cs typeface="Times New Roman" pitchFamily="18" charset="0"/>
              </a:rPr>
              <a:t>varimax</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rotation.</a:t>
            </a:r>
          </a:p>
          <a:p>
            <a:pPr marL="0" indent="0" algn="just">
              <a:buNone/>
            </a:pPr>
            <a:endParaRPr lang="en-US" sz="2500" dirty="0" smtClean="0">
              <a:latin typeface="Times New Roman" pitchFamily="18" charset="0"/>
              <a:cs typeface="Times New Roman" pitchFamily="18" charset="0"/>
            </a:endParaRPr>
          </a:p>
          <a:p>
            <a:pPr marL="0" indent="0" algn="just">
              <a:buNone/>
            </a:pPr>
            <a:r>
              <a:rPr lang="en-US" sz="2500" dirty="0" smtClean="0">
                <a:latin typeface="Times New Roman" pitchFamily="18" charset="0"/>
                <a:cs typeface="Times New Roman" pitchFamily="18" charset="0"/>
              </a:rPr>
              <a:t>Eigenvalues </a:t>
            </a:r>
            <a:r>
              <a:rPr lang="en-US" sz="2500" dirty="0">
                <a:latin typeface="Times New Roman" pitchFamily="18" charset="0"/>
                <a:cs typeface="Times New Roman" pitchFamily="18" charset="0"/>
              </a:rPr>
              <a:t>above 1 and scree plot were used to specify the number of factors (Figure 1</a:t>
            </a:r>
            <a:r>
              <a:rPr lang="en-US" sz="2500" dirty="0" smtClean="0">
                <a:latin typeface="Times New Roman" pitchFamily="18" charset="0"/>
                <a:cs typeface="Times New Roman" pitchFamily="18" charset="0"/>
              </a:rPr>
              <a:t>).</a:t>
            </a:r>
          </a:p>
          <a:p>
            <a:pPr marL="0" indent="0" algn="just">
              <a:buNone/>
            </a:pPr>
            <a:endParaRPr lang="en-US" sz="2500" dirty="0" smtClean="0">
              <a:latin typeface="Times New Roman" pitchFamily="18" charset="0"/>
              <a:cs typeface="Times New Roman" pitchFamily="18" charset="0"/>
            </a:endParaRPr>
          </a:p>
          <a:p>
            <a:pPr marL="0" indent="0" algn="just">
              <a:buNone/>
            </a:pP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The Kaiser-Meyer-</a:t>
            </a:r>
            <a:r>
              <a:rPr lang="en-US" sz="2500" dirty="0" err="1">
                <a:latin typeface="Times New Roman" pitchFamily="18" charset="0"/>
                <a:cs typeface="Times New Roman" pitchFamily="18" charset="0"/>
              </a:rPr>
              <a:t>Olkin</a:t>
            </a:r>
            <a:r>
              <a:rPr lang="en-US" sz="2500" dirty="0">
                <a:latin typeface="Times New Roman" pitchFamily="18" charset="0"/>
                <a:cs typeface="Times New Roman" pitchFamily="18" charset="0"/>
              </a:rPr>
              <a:t> (KMO) and Bartlett’s Test of </a:t>
            </a:r>
            <a:r>
              <a:rPr lang="en-US" sz="2500" dirty="0" err="1">
                <a:latin typeface="Times New Roman" pitchFamily="18" charset="0"/>
                <a:cs typeface="Times New Roman" pitchFamily="18" charset="0"/>
              </a:rPr>
              <a:t>Sphericity</a:t>
            </a:r>
            <a:r>
              <a:rPr lang="en-US" sz="2500" dirty="0">
                <a:latin typeface="Times New Roman" pitchFamily="18" charset="0"/>
                <a:cs typeface="Times New Roman" pitchFamily="18" charset="0"/>
              </a:rPr>
              <a:t> were applied to evaluate the suitability of the sample for the factor </a:t>
            </a:r>
            <a:r>
              <a:rPr lang="en-US" sz="2500" dirty="0" smtClean="0">
                <a:latin typeface="Times New Roman" pitchFamily="18" charset="0"/>
                <a:cs typeface="Times New Roman" pitchFamily="18" charset="0"/>
              </a:rPr>
              <a:t>analysis.</a:t>
            </a:r>
          </a:p>
        </p:txBody>
      </p:sp>
    </p:spTree>
    <p:extLst>
      <p:ext uri="{BB962C8B-B14F-4D97-AF65-F5344CB8AC3E}">
        <p14:creationId xmlns:p14="http://schemas.microsoft.com/office/powerpoint/2010/main" val="3990864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Times New Roman" pitchFamily="18" charset="0"/>
                <a:cs typeface="Times New Roman" pitchFamily="18" charset="0"/>
              </a:rPr>
              <a:t>Reliability</a:t>
            </a:r>
            <a:endParaRPr lang="en-GB" dirty="0"/>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
            </a:pPr>
            <a:r>
              <a:rPr lang="en-US" dirty="0" smtClean="0">
                <a:latin typeface="Times New Roman" pitchFamily="18" charset="0"/>
                <a:cs typeface="Times New Roman" pitchFamily="18" charset="0"/>
              </a:rPr>
              <a:t>The </a:t>
            </a:r>
            <a:r>
              <a:rPr lang="en-US" dirty="0" err="1">
                <a:latin typeface="Times New Roman" pitchFamily="18" charset="0"/>
                <a:cs typeface="Times New Roman" pitchFamily="18" charset="0"/>
              </a:rPr>
              <a:t>Cronbach’s</a:t>
            </a:r>
            <a:r>
              <a:rPr lang="en-US" dirty="0">
                <a:latin typeface="Times New Roman" pitchFamily="18" charset="0"/>
                <a:cs typeface="Times New Roman" pitchFamily="18" charset="0"/>
              </a:rPr>
              <a:t> alpha coefficient </a:t>
            </a:r>
            <a:r>
              <a:rPr lang="en-US" dirty="0" smtClean="0">
                <a:latin typeface="Times New Roman" pitchFamily="18" charset="0"/>
                <a:cs typeface="Times New Roman" pitchFamily="18" charset="0"/>
              </a:rPr>
              <a:t>(Values </a:t>
            </a:r>
            <a:r>
              <a:rPr lang="en-US" dirty="0">
                <a:latin typeface="Times New Roman" pitchFamily="18" charset="0"/>
                <a:cs typeface="Times New Roman" pitchFamily="18" charset="0"/>
              </a:rPr>
              <a:t>equal 0.70 or </a:t>
            </a:r>
            <a:r>
              <a:rPr lang="en-US" dirty="0" smtClean="0">
                <a:latin typeface="Times New Roman" pitchFamily="18" charset="0"/>
                <a:cs typeface="Times New Roman" pitchFamily="18" charset="0"/>
              </a:rPr>
              <a:t>above).</a:t>
            </a:r>
          </a:p>
          <a:p>
            <a:pPr algn="just">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test-retest </a:t>
            </a:r>
            <a:r>
              <a:rPr lang="en-US" dirty="0">
                <a:latin typeface="Times New Roman" pitchFamily="18" charset="0"/>
                <a:cs typeface="Times New Roman" pitchFamily="18" charset="0"/>
              </a:rPr>
              <a:t>reliability </a:t>
            </a:r>
            <a:r>
              <a:rPr lang="en-US" dirty="0" smtClean="0">
                <a:latin typeface="Times New Roman" pitchFamily="18" charset="0"/>
                <a:cs typeface="Times New Roman" pitchFamily="18" charset="0"/>
              </a:rPr>
              <a:t>by </a:t>
            </a:r>
            <a:r>
              <a:rPr lang="en-US" dirty="0">
                <a:latin typeface="Times New Roman" pitchFamily="18" charset="0"/>
                <a:cs typeface="Times New Roman" pitchFamily="18" charset="0"/>
              </a:rPr>
              <a:t>estimating Intra class Correlation Coefficient (ICC) in which twenty five women 30 and above completed the questionnaire once first and two weeks </a:t>
            </a:r>
            <a:r>
              <a:rPr lang="en-US" dirty="0" smtClean="0">
                <a:latin typeface="Times New Roman" pitchFamily="18" charset="0"/>
                <a:cs typeface="Times New Roman" pitchFamily="18" charset="0"/>
              </a:rPr>
              <a:t>later.</a:t>
            </a:r>
          </a:p>
          <a:p>
            <a:pPr algn="just">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ICC values of 0.40 or above were thought </a:t>
            </a:r>
            <a:r>
              <a:rPr lang="en-US" dirty="0" smtClean="0">
                <a:latin typeface="Times New Roman" pitchFamily="18" charset="0"/>
                <a:cs typeface="Times New Roman" pitchFamily="18" charset="0"/>
              </a:rPr>
              <a:t>acceptable.</a:t>
            </a:r>
          </a:p>
        </p:txBody>
      </p:sp>
    </p:spTree>
    <p:extLst>
      <p:ext uri="{BB962C8B-B14F-4D97-AF65-F5344CB8AC3E}">
        <p14:creationId xmlns:p14="http://schemas.microsoft.com/office/powerpoint/2010/main" val="831564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Results</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a:xfrm>
            <a:off x="381000" y="1371600"/>
            <a:ext cx="8229600" cy="4525963"/>
          </a:xfrm>
        </p:spPr>
        <p:txBody>
          <a:bodyPr>
            <a:noAutofit/>
          </a:bodyPr>
          <a:lstStyle/>
          <a:p>
            <a:pPr marL="0" indent="0" algn="just">
              <a:buNone/>
            </a:pPr>
            <a:r>
              <a:rPr lang="en-US" sz="2500" b="1" i="1" dirty="0" smtClean="0">
                <a:latin typeface="Times New Roman" pitchFamily="18" charset="0"/>
                <a:cs typeface="Times New Roman" pitchFamily="18" charset="0"/>
              </a:rPr>
              <a:t>Participants</a:t>
            </a:r>
            <a:r>
              <a:rPr lang="en-GB" sz="25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250 women, the mean </a:t>
            </a:r>
            <a:r>
              <a:rPr lang="en-US" sz="2500" dirty="0">
                <a:latin typeface="Times New Roman" pitchFamily="18" charset="0"/>
                <a:cs typeface="Times New Roman" pitchFamily="18" charset="0"/>
              </a:rPr>
              <a:t>age of </a:t>
            </a:r>
            <a:r>
              <a:rPr lang="en-US" sz="2500" dirty="0" smtClean="0">
                <a:latin typeface="Times New Roman" pitchFamily="18" charset="0"/>
                <a:cs typeface="Times New Roman" pitchFamily="18" charset="0"/>
              </a:rPr>
              <a:t>41.25</a:t>
            </a:r>
            <a:r>
              <a:rPr lang="en-US" sz="2500" dirty="0">
                <a:latin typeface="Times New Roman" pitchFamily="18" charset="0"/>
                <a:cs typeface="Times New Roman" pitchFamily="18" charset="0"/>
              </a:rPr>
              <a:t>± 6.34 years. </a:t>
            </a:r>
            <a:endParaRPr lang="en-US" sz="2500" dirty="0" smtClean="0">
              <a:latin typeface="Times New Roman" pitchFamily="18" charset="0"/>
              <a:cs typeface="Times New Roman" pitchFamily="18" charset="0"/>
            </a:endParaRPr>
          </a:p>
          <a:p>
            <a:pPr marL="0" indent="0" algn="just">
              <a:buNone/>
            </a:pPr>
            <a:r>
              <a:rPr lang="en-US" sz="2500" b="1" i="1" dirty="0" smtClean="0">
                <a:latin typeface="Times New Roman" pitchFamily="18" charset="0"/>
                <a:cs typeface="Times New Roman" pitchFamily="18" charset="0"/>
              </a:rPr>
              <a:t>Face validity</a:t>
            </a:r>
            <a:r>
              <a:rPr lang="en-GB" sz="2500" i="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Ranged 1.9 -5</a:t>
            </a:r>
            <a:r>
              <a:rPr lang="en-US" sz="2500" dirty="0">
                <a:latin typeface="Times New Roman" pitchFamily="18" charset="0"/>
                <a:cs typeface="Times New Roman" pitchFamily="18" charset="0"/>
              </a:rPr>
              <a:t>. </a:t>
            </a:r>
            <a:endParaRPr lang="en-US" sz="2500" dirty="0" smtClean="0">
              <a:latin typeface="Times New Roman" pitchFamily="18" charset="0"/>
              <a:cs typeface="Times New Roman" pitchFamily="18" charset="0"/>
            </a:endParaRPr>
          </a:p>
          <a:p>
            <a:pPr marL="0" indent="0" algn="just">
              <a:buNone/>
            </a:pPr>
            <a:endParaRPr lang="en-US" sz="2500" dirty="0" smtClean="0">
              <a:latin typeface="Times New Roman" pitchFamily="18" charset="0"/>
              <a:cs typeface="Times New Roman" pitchFamily="18" charset="0"/>
            </a:endParaRPr>
          </a:p>
          <a:p>
            <a:pPr marL="0" indent="0">
              <a:buNone/>
            </a:pPr>
            <a:r>
              <a:rPr lang="en-US" sz="2500" b="1" i="1" dirty="0">
                <a:latin typeface="Times New Roman" pitchFamily="18" charset="0"/>
                <a:cs typeface="Times New Roman" pitchFamily="18" charset="0"/>
              </a:rPr>
              <a:t>Content </a:t>
            </a:r>
            <a:r>
              <a:rPr lang="en-US" sz="2500" b="1" i="1" dirty="0" smtClean="0">
                <a:latin typeface="Times New Roman" pitchFamily="18" charset="0"/>
                <a:cs typeface="Times New Roman" pitchFamily="18" charset="0"/>
              </a:rPr>
              <a:t>validity</a:t>
            </a:r>
            <a:r>
              <a:rPr lang="en-GB" sz="2500" i="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14 </a:t>
            </a:r>
            <a:r>
              <a:rPr lang="en-US" sz="2500" dirty="0">
                <a:latin typeface="Times New Roman" pitchFamily="18" charset="0"/>
                <a:cs typeface="Times New Roman" pitchFamily="18" charset="0"/>
              </a:rPr>
              <a:t>items was deleted respectively with CVR and CVI less than 0.62 and 0.8. </a:t>
            </a:r>
            <a:endParaRPr lang="en-US" sz="2500" dirty="0" smtClean="0">
              <a:latin typeface="Times New Roman" pitchFamily="18" charset="0"/>
              <a:cs typeface="Times New Roman" pitchFamily="18" charset="0"/>
            </a:endParaRPr>
          </a:p>
          <a:p>
            <a:pPr marL="0" indent="0">
              <a:buNone/>
            </a:pPr>
            <a:endParaRPr lang="en-US" sz="2500" dirty="0" smtClean="0">
              <a:latin typeface="Times New Roman" pitchFamily="18" charset="0"/>
              <a:cs typeface="Times New Roman" pitchFamily="18" charset="0"/>
            </a:endParaRPr>
          </a:p>
          <a:p>
            <a:pPr marL="0" indent="0" algn="just">
              <a:buNone/>
            </a:pPr>
            <a:r>
              <a:rPr lang="en-US" sz="2500" b="1" i="1" dirty="0">
                <a:latin typeface="Times New Roman" pitchFamily="18" charset="0"/>
                <a:cs typeface="Times New Roman" pitchFamily="18" charset="0"/>
              </a:rPr>
              <a:t>Construct </a:t>
            </a:r>
            <a:r>
              <a:rPr lang="en-US" sz="2500" b="1" i="1" dirty="0" smtClean="0">
                <a:latin typeface="Times New Roman" pitchFamily="18" charset="0"/>
                <a:cs typeface="Times New Roman" pitchFamily="18" charset="0"/>
              </a:rPr>
              <a:t>validity</a:t>
            </a:r>
            <a:r>
              <a:rPr lang="en-GB" sz="2500" i="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KMO index=0.733, χ2=2180.98</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P&lt;0.001</a:t>
            </a:r>
          </a:p>
          <a:p>
            <a:pPr marL="0" indent="0" algn="just">
              <a:buNone/>
            </a:pPr>
            <a:endParaRPr lang="en-US" sz="2500" dirty="0" smtClean="0">
              <a:latin typeface="Times New Roman" pitchFamily="18" charset="0"/>
              <a:cs typeface="Times New Roman" pitchFamily="18" charset="0"/>
            </a:endParaRPr>
          </a:p>
          <a:p>
            <a:pPr marL="0" indent="0" algn="just">
              <a:buNone/>
            </a:pPr>
            <a:r>
              <a:rPr lang="en-US" sz="2500" dirty="0" smtClean="0">
                <a:latin typeface="Times New Roman" pitchFamily="18" charset="0"/>
                <a:cs typeface="Times New Roman" pitchFamily="18" charset="0"/>
              </a:rPr>
              <a:t>A </a:t>
            </a:r>
            <a:r>
              <a:rPr lang="en-US" sz="2500" dirty="0">
                <a:latin typeface="Times New Roman" pitchFamily="18" charset="0"/>
                <a:cs typeface="Times New Roman" pitchFamily="18" charset="0"/>
              </a:rPr>
              <a:t>final 33-item questionnaire loaded on seven factors with eigenvalues greater than 1 and factor loading equal to or higher than 0.4; accounting for 60.62% of variance identified. </a:t>
            </a:r>
            <a:endParaRPr lang="en-GB" sz="2500" dirty="0">
              <a:latin typeface="Times New Roman" pitchFamily="18" charset="0"/>
              <a:cs typeface="Times New Roman" pitchFamily="18" charset="0"/>
            </a:endParaRPr>
          </a:p>
        </p:txBody>
      </p:sp>
    </p:spTree>
    <p:extLst>
      <p:ext uri="{BB962C8B-B14F-4D97-AF65-F5344CB8AC3E}">
        <p14:creationId xmlns:p14="http://schemas.microsoft.com/office/powerpoint/2010/main" val="4052707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744402" y="1600200"/>
            <a:ext cx="5655195" cy="4525963"/>
          </a:xfrm>
          <a:prstGeom prst="rect">
            <a:avLst/>
          </a:prstGeom>
          <a:noFill/>
          <a:ln>
            <a:noFill/>
          </a:ln>
        </p:spPr>
      </p:pic>
    </p:spTree>
    <p:extLst>
      <p:ext uri="{BB962C8B-B14F-4D97-AF65-F5344CB8AC3E}">
        <p14:creationId xmlns:p14="http://schemas.microsoft.com/office/powerpoint/2010/main" val="105660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971800"/>
            <a:ext cx="8001000" cy="1165225"/>
          </a:xfrm>
        </p:spPr>
        <p:txBody>
          <a:bodyPr>
            <a:noAutofit/>
          </a:bodyPr>
          <a:lstStyle/>
          <a:p>
            <a:pPr algn="just"/>
            <a:r>
              <a:rPr lang="en-US" sz="3000" b="1" dirty="0" smtClean="0">
                <a:latin typeface="Times New Roman" pitchFamily="18" charset="0"/>
                <a:cs typeface="Times New Roman" pitchFamily="18" charset="0"/>
              </a:rPr>
              <a:t>Development and psychometric Testing of a new Instrument to Measure Affecting Factors on Women’s Behaviors to Breast Cancer Prevention: an exploratory mixed method study</a:t>
            </a:r>
            <a:endParaRPr lang="en-GB" sz="3000" dirty="0">
              <a:latin typeface="Times New Roman" pitchFamily="18" charset="0"/>
              <a:cs typeface="Times New Roman" pitchFamily="18" charset="0"/>
            </a:endParaRPr>
          </a:p>
        </p:txBody>
      </p:sp>
      <p:sp>
        <p:nvSpPr>
          <p:cNvPr id="3" name="Subtitle 2"/>
          <p:cNvSpPr>
            <a:spLocks noGrp="1"/>
          </p:cNvSpPr>
          <p:nvPr>
            <p:ph type="subTitle" idx="1"/>
          </p:nvPr>
        </p:nvSpPr>
        <p:spPr>
          <a:xfrm>
            <a:off x="1295400" y="5105400"/>
            <a:ext cx="6400800" cy="762000"/>
          </a:xfrm>
        </p:spPr>
        <p:txBody>
          <a:bodyPr>
            <a:noAutofit/>
          </a:bodyPr>
          <a:lstStyle/>
          <a:p>
            <a:r>
              <a:rPr lang="en-US" sz="1800" dirty="0" smtClean="0">
                <a:solidFill>
                  <a:schemeClr val="accent4">
                    <a:lumMod val="75000"/>
                  </a:schemeClr>
                </a:solidFill>
              </a:rPr>
              <a:t>By:</a:t>
            </a:r>
          </a:p>
          <a:p>
            <a:r>
              <a:rPr lang="en-US" sz="1800" b="1" dirty="0" smtClean="0">
                <a:solidFill>
                  <a:schemeClr val="tx1"/>
                </a:solidFill>
                <a:latin typeface="Times New Roman" pitchFamily="18" charset="0"/>
                <a:cs typeface="Times New Roman" pitchFamily="18" charset="0"/>
              </a:rPr>
              <a:t>Maryam </a:t>
            </a:r>
            <a:r>
              <a:rPr lang="en-US" sz="1800" b="1" dirty="0" err="1" smtClean="0">
                <a:solidFill>
                  <a:schemeClr val="tx1"/>
                </a:solidFill>
                <a:latin typeface="Times New Roman" pitchFamily="18" charset="0"/>
                <a:cs typeface="Times New Roman" pitchFamily="18" charset="0"/>
              </a:rPr>
              <a:t>Khazaee</a:t>
            </a:r>
            <a:endParaRPr lang="en-US" sz="1800" b="1" dirty="0" smtClean="0">
              <a:solidFill>
                <a:schemeClr val="tx1"/>
              </a:solidFill>
              <a:latin typeface="Times New Roman" pitchFamily="18" charset="0"/>
              <a:cs typeface="Times New Roman" pitchFamily="18" charset="0"/>
            </a:endParaRPr>
          </a:p>
          <a:p>
            <a:endParaRPr lang="en-US" sz="1800" b="1" dirty="0" smtClean="0">
              <a:solidFill>
                <a:schemeClr val="tx1"/>
              </a:solidFill>
              <a:latin typeface="Times New Roman" pitchFamily="18" charset="0"/>
              <a:cs typeface="Times New Roman" pitchFamily="18" charset="0"/>
            </a:endParaRPr>
          </a:p>
          <a:p>
            <a:r>
              <a:rPr lang="en-US" sz="1800" b="1" dirty="0" err="1" smtClean="0">
                <a:solidFill>
                  <a:schemeClr val="tx1"/>
                </a:solidFill>
                <a:latin typeface="Times New Roman" pitchFamily="18" charset="0"/>
                <a:cs typeface="Times New Roman" pitchFamily="18" charset="0"/>
              </a:rPr>
              <a:t>Ph.D</a:t>
            </a:r>
            <a:r>
              <a:rPr lang="en-US" sz="1800" b="1" dirty="0" smtClean="0">
                <a:solidFill>
                  <a:schemeClr val="tx1"/>
                </a:solidFill>
                <a:latin typeface="Times New Roman" pitchFamily="18" charset="0"/>
                <a:cs typeface="Times New Roman" pitchFamily="18" charset="0"/>
              </a:rPr>
              <a:t> in health education and promotion, Tehran University of Medical Sciences</a:t>
            </a:r>
            <a:endParaRPr lang="en-US" sz="1800" dirty="0">
              <a:solidFill>
                <a:schemeClr val="accent4">
                  <a:lumMod val="75000"/>
                </a:schemeClr>
              </a:solidFill>
            </a:endParaRPr>
          </a:p>
        </p:txBody>
      </p:sp>
    </p:spTree>
    <p:extLst>
      <p:ext uri="{BB962C8B-B14F-4D97-AF65-F5344CB8AC3E}">
        <p14:creationId xmlns:p14="http://schemas.microsoft.com/office/powerpoint/2010/main" val="1392356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Factors</a:t>
            </a:r>
            <a:endParaRPr lang="en-GB" dirty="0"/>
          </a:p>
        </p:txBody>
      </p:sp>
      <p:sp>
        <p:nvSpPr>
          <p:cNvPr id="3" name="Content Placeholder 2"/>
          <p:cNvSpPr>
            <a:spLocks noGrp="1"/>
          </p:cNvSpPr>
          <p:nvPr>
            <p:ph idx="1"/>
          </p:nvPr>
        </p:nvSpPr>
        <p:spPr>
          <a:xfrm>
            <a:off x="457200" y="1371600"/>
            <a:ext cx="8229600" cy="4525963"/>
          </a:xfrm>
        </p:spPr>
        <p:txBody>
          <a:bodyPr>
            <a:noAutofit/>
          </a:bodyPr>
          <a:lstStyle/>
          <a:p>
            <a:pPr lvl="0" algn="just">
              <a:lnSpc>
                <a:spcPct val="150000"/>
              </a:lnSpc>
              <a:buFont typeface="Wingdings" pitchFamily="2" charset="2"/>
              <a:buChar char="Ø"/>
            </a:pPr>
            <a:r>
              <a:rPr lang="en-US" sz="2800" dirty="0" smtClean="0">
                <a:latin typeface="Times New Roman" pitchFamily="18" charset="0"/>
                <a:cs typeface="Times New Roman" pitchFamily="18" charset="0"/>
              </a:rPr>
              <a:t>Factor 1 with 5 items (Supportive systems).</a:t>
            </a:r>
            <a:endParaRPr lang="en-GB" sz="2800" dirty="0" smtClean="0">
              <a:latin typeface="Times New Roman" pitchFamily="18" charset="0"/>
              <a:cs typeface="Times New Roman" pitchFamily="18" charset="0"/>
            </a:endParaRPr>
          </a:p>
          <a:p>
            <a:pPr lvl="0" algn="just">
              <a:lnSpc>
                <a:spcPct val="150000"/>
              </a:lnSpc>
              <a:buFont typeface="Wingdings" pitchFamily="2" charset="2"/>
              <a:buChar char="Ø"/>
            </a:pPr>
            <a:r>
              <a:rPr lang="en-US" sz="2800" dirty="0" smtClean="0">
                <a:latin typeface="Times New Roman" pitchFamily="18" charset="0"/>
                <a:cs typeface="Times New Roman" pitchFamily="18" charset="0"/>
              </a:rPr>
              <a:t>Factor 2 with 3 items (Efficacy).</a:t>
            </a:r>
            <a:endParaRPr lang="en-GB" sz="2800" dirty="0" smtClean="0">
              <a:latin typeface="Times New Roman" pitchFamily="18" charset="0"/>
              <a:cs typeface="Times New Roman" pitchFamily="18" charset="0"/>
            </a:endParaRPr>
          </a:p>
          <a:p>
            <a:pPr lvl="0" algn="just">
              <a:lnSpc>
                <a:spcPct val="150000"/>
              </a:lnSpc>
              <a:buFont typeface="Wingdings" pitchFamily="2" charset="2"/>
              <a:buChar char="Ø"/>
            </a:pPr>
            <a:r>
              <a:rPr lang="en-US" sz="2800" dirty="0" smtClean="0">
                <a:latin typeface="Times New Roman" pitchFamily="18" charset="0"/>
                <a:cs typeface="Times New Roman" pitchFamily="18" charset="0"/>
              </a:rPr>
              <a:t>Factor 3 with 7 items (</a:t>
            </a:r>
            <a:r>
              <a:rPr lang="en-GB" sz="2800" dirty="0" smtClean="0">
                <a:latin typeface="Times New Roman" pitchFamily="18" charset="0"/>
                <a:cs typeface="Times New Roman" pitchFamily="18" charset="0"/>
              </a:rPr>
              <a:t>Lifestyle</a:t>
            </a:r>
            <a:r>
              <a:rPr lang="en-US" sz="2800" dirty="0" smtClean="0">
                <a:latin typeface="Times New Roman" pitchFamily="18" charset="0"/>
                <a:cs typeface="Times New Roman" pitchFamily="18" charset="0"/>
              </a:rPr>
              <a:t>).</a:t>
            </a:r>
            <a:endParaRPr lang="en-GB" sz="2800" dirty="0" smtClean="0">
              <a:latin typeface="Times New Roman" pitchFamily="18" charset="0"/>
              <a:cs typeface="Times New Roman" pitchFamily="18" charset="0"/>
            </a:endParaRPr>
          </a:p>
          <a:p>
            <a:pPr lvl="0" algn="just">
              <a:lnSpc>
                <a:spcPct val="150000"/>
              </a:lnSpc>
              <a:buFont typeface="Wingdings" pitchFamily="2" charset="2"/>
              <a:buChar char="Ø"/>
            </a:pPr>
            <a:r>
              <a:rPr lang="en-US" sz="2800" dirty="0" smtClean="0">
                <a:latin typeface="Times New Roman" pitchFamily="18" charset="0"/>
                <a:cs typeface="Times New Roman" pitchFamily="18" charset="0"/>
              </a:rPr>
              <a:t>Factor 4 with 3 items (Stress management).</a:t>
            </a:r>
            <a:endParaRPr lang="en-GB" sz="2800" dirty="0" smtClean="0">
              <a:latin typeface="Times New Roman" pitchFamily="18" charset="0"/>
              <a:cs typeface="Times New Roman" pitchFamily="18" charset="0"/>
            </a:endParaRPr>
          </a:p>
          <a:p>
            <a:pPr lvl="0" algn="just">
              <a:lnSpc>
                <a:spcPct val="150000"/>
              </a:lnSpc>
              <a:buFont typeface="Wingdings" pitchFamily="2" charset="2"/>
              <a:buChar char="Ø"/>
            </a:pPr>
            <a:r>
              <a:rPr lang="en-US" sz="2800" dirty="0" smtClean="0">
                <a:latin typeface="Times New Roman" pitchFamily="18" charset="0"/>
                <a:cs typeface="Times New Roman" pitchFamily="18" charset="0"/>
              </a:rPr>
              <a:t>Factor 5 with 3 items (Motivation). </a:t>
            </a:r>
            <a:endParaRPr lang="en-GB" sz="2800" dirty="0" smtClean="0">
              <a:latin typeface="Times New Roman" pitchFamily="18" charset="0"/>
              <a:cs typeface="Times New Roman" pitchFamily="18" charset="0"/>
            </a:endParaRPr>
          </a:p>
          <a:p>
            <a:pPr lvl="0" algn="just">
              <a:lnSpc>
                <a:spcPct val="150000"/>
              </a:lnSpc>
              <a:buFont typeface="Wingdings" pitchFamily="2" charset="2"/>
              <a:buChar char="Ø"/>
            </a:pPr>
            <a:r>
              <a:rPr lang="en-US" sz="2800" dirty="0" smtClean="0">
                <a:latin typeface="Times New Roman" pitchFamily="18" charset="0"/>
                <a:cs typeface="Times New Roman" pitchFamily="18" charset="0"/>
              </a:rPr>
              <a:t>Factor 6with 4 items (Information seeking).</a:t>
            </a:r>
            <a:endParaRPr lang="en-GB" sz="2800" dirty="0" smtClean="0">
              <a:latin typeface="Times New Roman" pitchFamily="18" charset="0"/>
              <a:cs typeface="Times New Roman" pitchFamily="18" charset="0"/>
            </a:endParaRPr>
          </a:p>
          <a:p>
            <a:pPr lvl="0" algn="just">
              <a:lnSpc>
                <a:spcPct val="150000"/>
              </a:lnSpc>
              <a:buFont typeface="Wingdings" pitchFamily="2" charset="2"/>
              <a:buChar char="Ø"/>
            </a:pPr>
            <a:r>
              <a:rPr lang="en-US" sz="2800" dirty="0" smtClean="0">
                <a:latin typeface="Times New Roman" pitchFamily="18" charset="0"/>
                <a:cs typeface="Times New Roman" pitchFamily="18" charset="0"/>
              </a:rPr>
              <a:t>Factor 7 with 8 items (</a:t>
            </a:r>
            <a:r>
              <a:rPr lang="en-GB" sz="2800" dirty="0" smtClean="0">
                <a:latin typeface="Times New Roman" pitchFamily="18" charset="0"/>
                <a:cs typeface="Times New Roman" pitchFamily="18" charset="0"/>
              </a:rPr>
              <a:t>Concerns</a:t>
            </a:r>
            <a:r>
              <a:rPr lang="en-US" sz="2800" dirty="0" smtClean="0">
                <a:latin typeface="Times New Roman" pitchFamily="18" charset="0"/>
                <a:cs typeface="Times New Roman" pitchFamily="18" charset="0"/>
              </a:rPr>
              <a:t>). </a:t>
            </a:r>
            <a:endParaRPr lang="en-GB"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23659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imes New Roman" pitchFamily="18" charset="0"/>
                <a:cs typeface="Times New Roman" pitchFamily="18" charset="0"/>
              </a:rPr>
              <a:t>Reliability</a:t>
            </a:r>
            <a:endParaRPr lang="en-GB"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The internal consistency: </a:t>
            </a:r>
            <a:r>
              <a:rPr lang="en-GB" dirty="0" err="1" smtClean="0">
                <a:latin typeface="Times New Roman" pitchFamily="18" charset="0"/>
                <a:cs typeface="Times New Roman" pitchFamily="18" charset="0"/>
              </a:rPr>
              <a:t>Cronbach’s</a:t>
            </a:r>
            <a:r>
              <a:rPr lang="en-GB" dirty="0" smtClean="0">
                <a:latin typeface="Times New Roman" pitchFamily="18" charset="0"/>
                <a:cs typeface="Times New Roman" pitchFamily="18" charset="0"/>
              </a:rPr>
              <a:t> alpha 0.797 (0.689 - 0.850). </a:t>
            </a:r>
          </a:p>
          <a:p>
            <a:pPr algn="just"/>
            <a:r>
              <a:rPr lang="en-GB" dirty="0">
                <a:latin typeface="Times New Roman" pitchFamily="18" charset="0"/>
                <a:cs typeface="Times New Roman" pitchFamily="18" charset="0"/>
              </a:rPr>
              <a:t>T</a:t>
            </a:r>
            <a:r>
              <a:rPr lang="en-GB" dirty="0" smtClean="0">
                <a:latin typeface="Times New Roman" pitchFamily="18" charset="0"/>
                <a:cs typeface="Times New Roman" pitchFamily="18" charset="0"/>
              </a:rPr>
              <a:t>he </a:t>
            </a:r>
            <a:r>
              <a:rPr lang="en-GB" dirty="0" err="1" smtClean="0">
                <a:latin typeface="Times New Roman" pitchFamily="18" charset="0"/>
                <a:cs typeface="Times New Roman" pitchFamily="18" charset="0"/>
              </a:rPr>
              <a:t>Intraclass</a:t>
            </a:r>
            <a:r>
              <a:rPr lang="en-GB" dirty="0" smtClean="0">
                <a:latin typeface="Times New Roman" pitchFamily="18" charset="0"/>
                <a:cs typeface="Times New Roman" pitchFamily="18" charset="0"/>
              </a:rPr>
              <a:t> Correlation Coefficient (ICC) was found satisfactory, showing good stability for questionnaire that was 0.86 (Table 2). </a:t>
            </a:r>
          </a:p>
          <a:p>
            <a:pPr algn="just"/>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1105455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b="1" dirty="0" smtClean="0">
                <a:latin typeface="Times New Roman" pitchFamily="18" charset="0"/>
                <a:cs typeface="Times New Roman" pitchFamily="18" charset="0"/>
              </a:rPr>
              <a:t>Table 2: Reliability </a:t>
            </a:r>
            <a:r>
              <a:rPr lang="en-US" sz="4000" b="1" dirty="0">
                <a:latin typeface="Times New Roman" pitchFamily="18" charset="0"/>
                <a:cs typeface="Times New Roman" pitchFamily="18" charset="0"/>
              </a:rPr>
              <a:t>of </a:t>
            </a:r>
            <a:r>
              <a:rPr lang="en-US" sz="4000" b="1" dirty="0" smtClean="0">
                <a:latin typeface="Times New Roman" pitchFamily="18" charset="0"/>
                <a:cs typeface="Times New Roman" pitchFamily="18" charset="0"/>
              </a:rPr>
              <a:t>questionnaire</a:t>
            </a:r>
            <a:endParaRPr lang="en-GB" sz="4000" dirty="0">
              <a:latin typeface="Times New Roman" pitchFamily="18" charset="0"/>
              <a:cs typeface="Times New Roman" pitchFamily="18" charset="0"/>
            </a:endParaRPr>
          </a:p>
        </p:txBody>
      </p:sp>
      <p:pic>
        <p:nvPicPr>
          <p:cNvPr id="264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1" y="1447800"/>
            <a:ext cx="86106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3801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latin typeface="Times New Roman" pitchFamily="18" charset="0"/>
                <a:cs typeface="Times New Roman" pitchFamily="18" charset="0"/>
              </a:rPr>
              <a:t>Conclusion </a:t>
            </a:r>
            <a:r>
              <a:rPr lang="en-US" dirty="0" smtClean="0"/>
              <a:t/>
            </a:r>
            <a:br>
              <a:rPr lang="en-US" dirty="0" smtClean="0"/>
            </a:b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50000"/>
              </a:lnSpc>
              <a:buNone/>
            </a:pPr>
            <a:r>
              <a:rPr lang="en-US" sz="2600" dirty="0" smtClean="0">
                <a:latin typeface="Times New Roman" pitchFamily="18" charset="0"/>
                <a:cs typeface="Times New Roman" pitchFamily="18" charset="0"/>
              </a:rPr>
              <a:t>It was thought developing a scale for assessing factors affecting breast cancer preventive behavior to improve health abstinence might cover this goal and help to improve women’s health.</a:t>
            </a:r>
            <a:endParaRPr lang="en-GB" sz="2600" dirty="0" smtClean="0">
              <a:latin typeface="Times New Roman" pitchFamily="18" charset="0"/>
              <a:cs typeface="Times New Roman" pitchFamily="18" charset="0"/>
            </a:endParaRPr>
          </a:p>
          <a:p>
            <a:pPr marL="0" indent="0" algn="just">
              <a:lnSpc>
                <a:spcPct val="150000"/>
              </a:lnSpc>
              <a:buNone/>
            </a:pPr>
            <a:endParaRPr lang="en-US" sz="2600" dirty="0" smtClean="0">
              <a:latin typeface="Times New Roman" pitchFamily="18" charset="0"/>
              <a:cs typeface="Times New Roman" pitchFamily="18" charset="0"/>
            </a:endParaRPr>
          </a:p>
          <a:p>
            <a:pPr marL="0" indent="0" algn="just">
              <a:lnSpc>
                <a:spcPct val="150000"/>
              </a:lnSpc>
              <a:buNone/>
            </a:pPr>
            <a:r>
              <a:rPr lang="en-US" sz="2600" dirty="0" smtClean="0">
                <a:latin typeface="Times New Roman" pitchFamily="18" charset="0"/>
                <a:cs typeface="Times New Roman" pitchFamily="18" charset="0"/>
              </a:rPr>
              <a:t>More studies in different populations of women should be noted to make stronger psychometric properties for the instrument.</a:t>
            </a:r>
          </a:p>
          <a:p>
            <a:pPr marL="0" indent="0" algn="just">
              <a:lnSpc>
                <a:spcPct val="150000"/>
              </a:lnSpc>
              <a:buNone/>
            </a:pPr>
            <a:endParaRPr lang="en-US" sz="2600" dirty="0" smtClean="0">
              <a:latin typeface="Times New Roman" pitchFamily="18" charset="0"/>
              <a:cs typeface="Times New Roman" pitchFamily="18" charset="0"/>
            </a:endParaRPr>
          </a:p>
          <a:p>
            <a:pPr marL="0" indent="0" algn="just">
              <a:lnSpc>
                <a:spcPct val="150000"/>
              </a:lnSpc>
              <a:buNone/>
            </a:pPr>
            <a:endParaRPr lang="en-US" sz="2600" dirty="0" smtClean="0">
              <a:latin typeface="Times New Roman" pitchFamily="18" charset="0"/>
              <a:cs typeface="Times New Roman" pitchFamily="18" charset="0"/>
            </a:endParaRPr>
          </a:p>
          <a:p>
            <a:pPr marL="0" indent="0" algn="just">
              <a:lnSpc>
                <a:spcPct val="150000"/>
              </a:lnSpc>
              <a:buNone/>
            </a:pPr>
            <a:endParaRPr lang="en-US" sz="2600" dirty="0">
              <a:latin typeface="Times New Roman" pitchFamily="18" charset="0"/>
              <a:cs typeface="Times New Roman" pitchFamily="18" charset="0"/>
            </a:endParaRPr>
          </a:p>
          <a:p>
            <a:pPr marL="0" indent="0" algn="just">
              <a:lnSpc>
                <a:spcPct val="150000"/>
              </a:lnSpc>
              <a:buNone/>
            </a:pPr>
            <a:r>
              <a:rPr lang="en-US" sz="2600" dirty="0" smtClean="0">
                <a:latin typeface="Times New Roman" pitchFamily="18" charset="0"/>
                <a:cs typeface="Times New Roman" pitchFamily="18" charset="0"/>
              </a:rPr>
              <a:t> </a:t>
            </a:r>
            <a:endParaRPr lang="en-GB" sz="2600" dirty="0">
              <a:latin typeface="Times New Roman" pitchFamily="18" charset="0"/>
              <a:cs typeface="Times New Roman" pitchFamily="18" charset="0"/>
            </a:endParaRPr>
          </a:p>
        </p:txBody>
      </p:sp>
    </p:spTree>
    <p:extLst>
      <p:ext uri="{BB962C8B-B14F-4D97-AF65-F5344CB8AC3E}">
        <p14:creationId xmlns:p14="http://schemas.microsoft.com/office/powerpoint/2010/main" val="3979813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noAutofit/>
          </a:bodyPr>
          <a:lstStyle/>
          <a:p>
            <a:r>
              <a:rPr lang="en-US" sz="7000" b="1" dirty="0" smtClean="0">
                <a:latin typeface="Times New Roman" pitchFamily="18" charset="0"/>
                <a:cs typeface="Times New Roman" pitchFamily="18" charset="0"/>
              </a:rPr>
              <a:t>Thanks</a:t>
            </a:r>
            <a:endParaRPr lang="en-GB" sz="7000" b="1" dirty="0">
              <a:latin typeface="Times New Roman" pitchFamily="18" charset="0"/>
              <a:cs typeface="Times New Roman" pitchFamily="18" charset="0"/>
            </a:endParaRPr>
          </a:p>
        </p:txBody>
      </p:sp>
    </p:spTree>
    <p:extLst>
      <p:ext uri="{BB962C8B-B14F-4D97-AF65-F5344CB8AC3E}">
        <p14:creationId xmlns:p14="http://schemas.microsoft.com/office/powerpoint/2010/main" val="2452547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b="1" dirty="0">
                <a:latin typeface="Times New Roman" pitchFamily="18" charset="0"/>
                <a:cs typeface="Times New Roman" pitchFamily="18" charset="0"/>
              </a:rPr>
              <a:t>Background</a:t>
            </a:r>
            <a:endParaRPr lang="en-GB"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229600" cy="4525963"/>
          </a:xfrm>
        </p:spPr>
        <p:txBody>
          <a:bodyPr>
            <a:noAutofit/>
          </a:bodyPr>
          <a:lstStyle/>
          <a:p>
            <a:pPr algn="just">
              <a:lnSpc>
                <a:spcPct val="170000"/>
              </a:lnSpc>
              <a:buFont typeface="Wingdings" pitchFamily="2" charset="2"/>
              <a:buChar char="Ø"/>
            </a:pPr>
            <a:r>
              <a:rPr lang="en-US" sz="2500" dirty="0" smtClean="0">
                <a:latin typeface="Times New Roman" pitchFamily="18" charset="0"/>
                <a:cs typeface="Times New Roman" pitchFamily="18" charset="0"/>
              </a:rPr>
              <a:t>Breast cancer is the </a:t>
            </a:r>
            <a:r>
              <a:rPr lang="en-US" sz="2500" dirty="0">
                <a:latin typeface="Times New Roman" pitchFamily="18" charset="0"/>
                <a:cs typeface="Times New Roman" pitchFamily="18" charset="0"/>
              </a:rPr>
              <a:t>most common female type of cancer and the leading cause of cancer death in </a:t>
            </a:r>
            <a:r>
              <a:rPr lang="en-US" sz="2500" dirty="0" smtClean="0">
                <a:latin typeface="Times New Roman" pitchFamily="18" charset="0"/>
                <a:cs typeface="Times New Roman" pitchFamily="18" charset="0"/>
              </a:rPr>
              <a:t>women.</a:t>
            </a:r>
          </a:p>
          <a:p>
            <a:pPr algn="just">
              <a:lnSpc>
                <a:spcPct val="170000"/>
              </a:lnSpc>
              <a:buFont typeface="Wingdings" pitchFamily="2" charset="2"/>
              <a:buChar char="Ø"/>
            </a:pPr>
            <a:r>
              <a:rPr lang="en-US" sz="2500" dirty="0" smtClean="0">
                <a:latin typeface="Times New Roman" pitchFamily="18" charset="0"/>
                <a:cs typeface="Times New Roman" pitchFamily="18" charset="0"/>
              </a:rPr>
              <a:t>It is the </a:t>
            </a:r>
            <a:r>
              <a:rPr lang="en-US" sz="2500" dirty="0">
                <a:latin typeface="Times New Roman" pitchFamily="18" charset="0"/>
                <a:cs typeface="Times New Roman" pitchFamily="18" charset="0"/>
              </a:rPr>
              <a:t>first common cancer diagnosed in Iranian women. </a:t>
            </a:r>
            <a:endParaRPr lang="en-US" sz="2500" dirty="0" smtClean="0">
              <a:latin typeface="Times New Roman" pitchFamily="18" charset="0"/>
              <a:cs typeface="Times New Roman" pitchFamily="18" charset="0"/>
            </a:endParaRPr>
          </a:p>
          <a:p>
            <a:pPr algn="just">
              <a:lnSpc>
                <a:spcPct val="170000"/>
              </a:lnSpc>
              <a:buFont typeface="Wingdings" pitchFamily="2" charset="2"/>
              <a:buChar char="Ø"/>
            </a:pPr>
            <a:r>
              <a:rPr lang="en-US" sz="2500" dirty="0" smtClean="0">
                <a:latin typeface="Times New Roman" pitchFamily="18" charset="0"/>
                <a:cs typeface="Times New Roman" pitchFamily="18" charset="0"/>
              </a:rPr>
              <a:t>Approximately </a:t>
            </a:r>
            <a:r>
              <a:rPr lang="en-US" sz="2500" dirty="0">
                <a:latin typeface="Times New Roman" pitchFamily="18" charset="0"/>
                <a:cs typeface="Times New Roman" pitchFamily="18" charset="0"/>
              </a:rPr>
              <a:t>it affects Iranian women 10 years earlier than women in developed countries. </a:t>
            </a:r>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14973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fontScale="90000"/>
          </a:bodyPr>
          <a:lstStyle/>
          <a:p>
            <a:r>
              <a:rPr lang="en-US" sz="4000" b="1" dirty="0">
                <a:latin typeface="Times New Roman" pitchFamily="18" charset="0"/>
                <a:cs typeface="Times New Roman" pitchFamily="18" charset="0"/>
              </a:rPr>
              <a:t>Background</a:t>
            </a:r>
            <a:endParaRPr lang="en-GB" sz="4000" dirty="0"/>
          </a:p>
        </p:txBody>
      </p:sp>
      <p:sp>
        <p:nvSpPr>
          <p:cNvPr id="3" name="Content Placeholder 2"/>
          <p:cNvSpPr>
            <a:spLocks noGrp="1"/>
          </p:cNvSpPr>
          <p:nvPr>
            <p:ph idx="1"/>
          </p:nvPr>
        </p:nvSpPr>
        <p:spPr>
          <a:xfrm>
            <a:off x="304800" y="914400"/>
            <a:ext cx="8534400" cy="4678363"/>
          </a:xfrm>
        </p:spPr>
        <p:txBody>
          <a:bodyPr>
            <a:noAutofit/>
          </a:bodyPr>
          <a:lstStyle/>
          <a:p>
            <a:pPr algn="just">
              <a:lnSpc>
                <a:spcPct val="170000"/>
              </a:lnSpc>
              <a:buFont typeface="Wingdings" pitchFamily="2" charset="2"/>
              <a:buChar char="ü"/>
            </a:pPr>
            <a:r>
              <a:rPr lang="en-US" sz="2500" dirty="0" smtClean="0">
                <a:latin typeface="Times New Roman" pitchFamily="18" charset="0"/>
                <a:cs typeface="Times New Roman" pitchFamily="18" charset="0"/>
              </a:rPr>
              <a:t>Though breast cancer incidence in Iran is partly low (about 23.65 per 100,000), the number of cases recently diagnosed is increasing</a:t>
            </a:r>
          </a:p>
          <a:p>
            <a:pPr algn="just">
              <a:lnSpc>
                <a:spcPct val="170000"/>
              </a:lnSpc>
              <a:buFont typeface="Wingdings" pitchFamily="2" charset="2"/>
              <a:buChar char="ü"/>
            </a:pPr>
            <a:r>
              <a:rPr lang="en-US" sz="2500" dirty="0" smtClean="0">
                <a:latin typeface="Times New Roman" pitchFamily="18" charset="0"/>
                <a:cs typeface="Times New Roman" pitchFamily="18" charset="0"/>
              </a:rPr>
              <a:t>Because </a:t>
            </a:r>
            <a:r>
              <a:rPr lang="en-US" sz="2500" dirty="0">
                <a:latin typeface="Times New Roman" pitchFamily="18" charset="0"/>
                <a:cs typeface="Times New Roman" pitchFamily="18" charset="0"/>
              </a:rPr>
              <a:t>of the unknown of the main causes of breast cancer, preventive behaviors include: changing lifestyle and doing screening behaviors (mammography, clinical breast examination and breast self-examination) are suitable way in breast cancer prevention and early </a:t>
            </a:r>
            <a:r>
              <a:rPr lang="en-US" sz="2500" dirty="0" smtClean="0">
                <a:latin typeface="Times New Roman" pitchFamily="18" charset="0"/>
                <a:cs typeface="Times New Roman" pitchFamily="18" charset="0"/>
              </a:rPr>
              <a:t>detection.</a:t>
            </a:r>
          </a:p>
        </p:txBody>
      </p:sp>
    </p:spTree>
    <p:extLst>
      <p:ext uri="{BB962C8B-B14F-4D97-AF65-F5344CB8AC3E}">
        <p14:creationId xmlns:p14="http://schemas.microsoft.com/office/powerpoint/2010/main" val="972458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1" dirty="0">
                <a:latin typeface="Times New Roman" pitchFamily="18" charset="0"/>
                <a:cs typeface="Times New Roman" pitchFamily="18" charset="0"/>
              </a:rPr>
              <a:t>Background</a:t>
            </a:r>
            <a:endParaRPr lang="en-GB" dirty="0"/>
          </a:p>
        </p:txBody>
      </p:sp>
      <p:sp>
        <p:nvSpPr>
          <p:cNvPr id="3" name="Content Placeholder 2"/>
          <p:cNvSpPr>
            <a:spLocks noGrp="1"/>
          </p:cNvSpPr>
          <p:nvPr>
            <p:ph idx="1"/>
          </p:nvPr>
        </p:nvSpPr>
        <p:spPr>
          <a:xfrm>
            <a:off x="304800" y="1295400"/>
            <a:ext cx="8534400" cy="5029200"/>
          </a:xfrm>
        </p:spPr>
        <p:txBody>
          <a:bodyPr>
            <a:normAutofit/>
          </a:bodyPr>
          <a:lstStyle/>
          <a:p>
            <a:pPr algn="just">
              <a:lnSpc>
                <a:spcPct val="150000"/>
              </a:lnSpc>
              <a:buFont typeface="Wingdings" pitchFamily="2" charset="2"/>
              <a:buChar char="q"/>
            </a:pPr>
            <a:r>
              <a:rPr lang="en-US" sz="2600" dirty="0" smtClean="0">
                <a:latin typeface="Times New Roman" pitchFamily="18" charset="0"/>
                <a:cs typeface="Times New Roman" pitchFamily="18" charset="0"/>
              </a:rPr>
              <a:t>so, </a:t>
            </a:r>
            <a:r>
              <a:rPr lang="en-US" sz="2600" dirty="0">
                <a:latin typeface="Times New Roman" pitchFamily="18" charset="0"/>
                <a:cs typeface="Times New Roman" pitchFamily="18" charset="0"/>
              </a:rPr>
              <a:t>we thought it is necessary to identify factors to perform breast cancer preventive behaviors in traditional societies such as Iran. </a:t>
            </a:r>
            <a:endParaRPr lang="en-US" sz="2600" dirty="0" smtClean="0">
              <a:latin typeface="Times New Roman" pitchFamily="18" charset="0"/>
              <a:cs typeface="Times New Roman" pitchFamily="18" charset="0"/>
            </a:endParaRPr>
          </a:p>
          <a:p>
            <a:pPr algn="just">
              <a:lnSpc>
                <a:spcPct val="150000"/>
              </a:lnSpc>
              <a:buFont typeface="Wingdings" pitchFamily="2" charset="2"/>
              <a:buChar char="q"/>
            </a:pPr>
            <a:endParaRPr lang="en-US" sz="2600" dirty="0">
              <a:latin typeface="Times New Roman" pitchFamily="18" charset="0"/>
              <a:cs typeface="Times New Roman" pitchFamily="18" charset="0"/>
            </a:endParaRPr>
          </a:p>
          <a:p>
            <a:pPr algn="just">
              <a:lnSpc>
                <a:spcPct val="150000"/>
              </a:lnSpc>
              <a:buFont typeface="Wingdings" pitchFamily="2" charset="2"/>
              <a:buChar char="q"/>
            </a:pPr>
            <a:r>
              <a:rPr lang="en-US" sz="2600" dirty="0" smtClean="0">
                <a:latin typeface="Times New Roman" pitchFamily="18" charset="0"/>
                <a:cs typeface="Times New Roman" pitchFamily="18" charset="0"/>
              </a:rPr>
              <a:t>A review of the related literature did not show any study on scale development intended to identify the factors affecting women’s breast cancer preventive behaviors, which was the motive for conducting the present study.</a:t>
            </a:r>
            <a:endParaRPr lang="en-GB" sz="2600" dirty="0" smtClean="0">
              <a:latin typeface="Times New Roman" pitchFamily="18" charset="0"/>
              <a:cs typeface="Times New Roman" pitchFamily="18" charset="0"/>
            </a:endParaRPr>
          </a:p>
          <a:p>
            <a:pPr algn="just">
              <a:lnSpc>
                <a:spcPct val="150000"/>
              </a:lnSpc>
              <a:buFont typeface="Wingdings" pitchFamily="2" charset="2"/>
              <a:buChar char="q"/>
            </a:pPr>
            <a:endParaRPr lang="en-US" sz="2600" dirty="0">
              <a:latin typeface="Times New Roman" pitchFamily="18" charset="0"/>
              <a:cs typeface="Times New Roman" pitchFamily="18" charset="0"/>
            </a:endParaRPr>
          </a:p>
          <a:p>
            <a:pPr algn="just">
              <a:lnSpc>
                <a:spcPct val="150000"/>
              </a:lnSpc>
              <a:buFont typeface="Wingdings" pitchFamily="2" charset="2"/>
              <a:buChar char="q"/>
            </a:pPr>
            <a:endParaRPr lang="en-US" sz="2600" dirty="0" smtClean="0">
              <a:latin typeface="Times New Roman" pitchFamily="18" charset="0"/>
              <a:cs typeface="Times New Roman" pitchFamily="18" charset="0"/>
            </a:endParaRPr>
          </a:p>
          <a:p>
            <a:pPr algn="just">
              <a:lnSpc>
                <a:spcPct val="150000"/>
              </a:lnSpc>
              <a:buFont typeface="Wingdings" pitchFamily="2" charset="2"/>
              <a:buChar char="q"/>
            </a:pPr>
            <a:endParaRPr lang="en-GB" sz="2600" dirty="0">
              <a:latin typeface="Times New Roman" pitchFamily="18" charset="0"/>
              <a:cs typeface="Times New Roman" pitchFamily="18" charset="0"/>
            </a:endParaRPr>
          </a:p>
          <a:p>
            <a:pPr algn="just">
              <a:lnSpc>
                <a:spcPct val="150000"/>
              </a:lnSpc>
              <a:buFont typeface="Wingdings" pitchFamily="2" charset="2"/>
              <a:buChar char="q"/>
            </a:pPr>
            <a:endParaRPr lang="en-GB" sz="2600" dirty="0">
              <a:latin typeface="Times New Roman" pitchFamily="18" charset="0"/>
              <a:cs typeface="Times New Roman" pitchFamily="18" charset="0"/>
            </a:endParaRPr>
          </a:p>
        </p:txBody>
      </p:sp>
    </p:spTree>
    <p:extLst>
      <p:ext uri="{BB962C8B-B14F-4D97-AF65-F5344CB8AC3E}">
        <p14:creationId xmlns:p14="http://schemas.microsoft.com/office/powerpoint/2010/main" val="3319138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92500" lnSpcReduction="20000"/>
          </a:bodyPr>
          <a:lstStyle/>
          <a:p>
            <a:pPr algn="just">
              <a:lnSpc>
                <a:spcPct val="150000"/>
              </a:lnSpc>
              <a:buNone/>
            </a:pPr>
            <a:r>
              <a:rPr lang="en-US" dirty="0" smtClean="0">
                <a:latin typeface="Times New Roman" pitchFamily="18" charset="0"/>
                <a:cs typeface="Times New Roman" pitchFamily="18" charset="0"/>
              </a:rPr>
              <a:t>Therefore, the present study aims to develop and examine the psychometric properties of a newly developed scale in order to identify factors that are associated with women’s behaviors towards breast cancer prevention and perhaps indicate areas for implementing interventions to improve preventive behaviors among women. </a:t>
            </a:r>
          </a:p>
          <a:p>
            <a:pPr algn="just">
              <a:lnSpc>
                <a:spcPct val="150000"/>
              </a:lnSpc>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lstStyle/>
          <a:p>
            <a:r>
              <a:rPr lang="en-GB" sz="4800" b="1" dirty="0" smtClean="0">
                <a:latin typeface="Times New Roman" pitchFamily="18" charset="0"/>
                <a:cs typeface="Times New Roman" pitchFamily="18" charset="0"/>
              </a:rPr>
              <a:t>Methods</a:t>
            </a:r>
            <a:endParaRPr lang="en-GB"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682282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dirty="0" smtClean="0"/>
              <a:t/>
            </a:r>
            <a:br>
              <a:rPr lang="en-GB" dirty="0" smtClean="0"/>
            </a:br>
            <a:r>
              <a:rPr lang="en-GB" b="1" dirty="0" smtClean="0">
                <a:latin typeface="Times New Roman" pitchFamily="18" charset="0"/>
                <a:cs typeface="Times New Roman" pitchFamily="18" charset="0"/>
              </a:rPr>
              <a:t>Design</a:t>
            </a:r>
            <a:r>
              <a:rPr lang="en-GB" dirty="0" smtClean="0"/>
              <a:t/>
            </a:r>
            <a:br>
              <a:rPr lang="en-GB" dirty="0" smtClean="0"/>
            </a:br>
            <a:endParaRPr lang="en-GB" dirty="0"/>
          </a:p>
        </p:txBody>
      </p:sp>
      <p:sp>
        <p:nvSpPr>
          <p:cNvPr id="3" name="Content Placeholder 2"/>
          <p:cNvSpPr>
            <a:spLocks noGrp="1"/>
          </p:cNvSpPr>
          <p:nvPr>
            <p:ph idx="1"/>
          </p:nvPr>
        </p:nvSpPr>
        <p:spPr>
          <a:xfrm>
            <a:off x="457200" y="1371600"/>
            <a:ext cx="8324850" cy="4754563"/>
          </a:xfrm>
        </p:spPr>
        <p:txBody>
          <a:bodyPr>
            <a:normAutofit/>
          </a:bodyPr>
          <a:lstStyle/>
          <a:p>
            <a:pPr marL="0" indent="0" algn="just">
              <a:buNone/>
            </a:pPr>
            <a:r>
              <a:rPr lang="en-US" dirty="0" smtClean="0">
                <a:latin typeface="Times New Roman" pitchFamily="18" charset="0"/>
                <a:cs typeface="Times New Roman" pitchFamily="18" charset="0"/>
              </a:rPr>
              <a:t>- It </a:t>
            </a:r>
            <a:r>
              <a:rPr lang="en-US" dirty="0">
                <a:latin typeface="Times New Roman" pitchFamily="18" charset="0"/>
                <a:cs typeface="Times New Roman" pitchFamily="18" charset="0"/>
              </a:rPr>
              <a:t>was used an exploratory mixed method investigation in this study. </a:t>
            </a:r>
            <a:endParaRPr lang="en-US" dirty="0" smtClean="0">
              <a:latin typeface="Times New Roman" pitchFamily="18" charset="0"/>
              <a:cs typeface="Times New Roman" pitchFamily="18" charset="0"/>
            </a:endParaRPr>
          </a:p>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Study </a:t>
            </a:r>
            <a:r>
              <a:rPr lang="en-US" dirty="0">
                <a:latin typeface="Times New Roman" pitchFamily="18" charset="0"/>
                <a:cs typeface="Times New Roman" pitchFamily="18" charset="0"/>
              </a:rPr>
              <a:t>was conducted in two phases</a:t>
            </a:r>
            <a:r>
              <a:rPr lang="en-US" dirty="0" smtClean="0">
                <a:latin typeface="Times New Roman" pitchFamily="18" charset="0"/>
                <a:cs typeface="Times New Roman" pitchFamily="18" charset="0"/>
              </a:rPr>
              <a:t>.</a:t>
            </a:r>
          </a:p>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Qualitative </a:t>
            </a:r>
            <a:r>
              <a:rPr lang="en-US" dirty="0">
                <a:latin typeface="Times New Roman" pitchFamily="18" charset="0"/>
                <a:cs typeface="Times New Roman" pitchFamily="18" charset="0"/>
              </a:rPr>
              <a:t>approach for item </a:t>
            </a:r>
            <a:r>
              <a:rPr lang="en-US" dirty="0" smtClean="0">
                <a:latin typeface="Times New Roman" pitchFamily="18" charset="0"/>
                <a:cs typeface="Times New Roman" pitchFamily="18" charset="0"/>
              </a:rPr>
              <a:t>generation</a:t>
            </a:r>
          </a:p>
          <a:p>
            <a:pPr marL="0" indent="0" algn="just">
              <a:buNone/>
            </a:pPr>
            <a:r>
              <a:rPr lang="en-US" dirty="0" smtClean="0">
                <a:latin typeface="Times New Roman" pitchFamily="18" charset="0"/>
                <a:cs typeface="Times New Roman" pitchFamily="18" charset="0"/>
              </a:rPr>
              <a:t>- Quantitative </a:t>
            </a:r>
            <a:r>
              <a:rPr lang="en-US" dirty="0">
                <a:latin typeface="Times New Roman" pitchFamily="18" charset="0"/>
                <a:cs typeface="Times New Roman" pitchFamily="18" charset="0"/>
              </a:rPr>
              <a:t>approach </a:t>
            </a:r>
            <a:r>
              <a:rPr lang="en-US" dirty="0" smtClean="0">
                <a:latin typeface="Times New Roman" pitchFamily="18" charset="0"/>
                <a:cs typeface="Times New Roman" pitchFamily="18" charset="0"/>
              </a:rPr>
              <a:t>to assess psychometric </a:t>
            </a:r>
            <a:r>
              <a:rPr lang="en-US" dirty="0">
                <a:latin typeface="Times New Roman" pitchFamily="18" charset="0"/>
                <a:cs typeface="Times New Roman" pitchFamily="18" charset="0"/>
              </a:rPr>
              <a:t>properties of the </a:t>
            </a:r>
            <a:r>
              <a:rPr lang="en-US" dirty="0" smtClean="0">
                <a:latin typeface="Times New Roman" pitchFamily="18" charset="0"/>
                <a:cs typeface="Times New Roman" pitchFamily="18" charset="0"/>
              </a:rPr>
              <a:t>questionnaire</a:t>
            </a:r>
            <a:endParaRPr lang="en-GB" dirty="0">
              <a:latin typeface="Times New Roman" pitchFamily="18" charset="0"/>
              <a:cs typeface="Times New Roman" pitchFamily="18" charset="0"/>
            </a:endParaRPr>
          </a:p>
          <a:p>
            <a:pPr marL="0" indent="0" algn="just">
              <a:buNone/>
            </a:pP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871587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b="1" dirty="0" smtClean="0">
                <a:latin typeface="Times New Roman" pitchFamily="18" charset="0"/>
                <a:cs typeface="Times New Roman" pitchFamily="18" charset="0"/>
              </a:rPr>
              <a:t>Phase 1: Item generation </a:t>
            </a:r>
            <a:endParaRPr lang="en-GB" dirty="0"/>
          </a:p>
        </p:txBody>
      </p:sp>
      <p:sp>
        <p:nvSpPr>
          <p:cNvPr id="3" name="Content Placeholder 2"/>
          <p:cNvSpPr>
            <a:spLocks noGrp="1"/>
          </p:cNvSpPr>
          <p:nvPr>
            <p:ph idx="1"/>
          </p:nvPr>
        </p:nvSpPr>
        <p:spPr>
          <a:xfrm>
            <a:off x="457200" y="990600"/>
            <a:ext cx="8382000" cy="5105400"/>
          </a:xfrm>
        </p:spPr>
        <p:txBody>
          <a:bodyPr>
            <a:noAutofit/>
          </a:bodyPr>
          <a:lstStyle/>
          <a:p>
            <a:pPr marL="0" indent="0" algn="just">
              <a:buNone/>
            </a:pPr>
            <a:r>
              <a:rPr lang="en-US" sz="2600" dirty="0" smtClean="0">
                <a:latin typeface="Times New Roman" pitchFamily="18" charset="0"/>
                <a:cs typeface="Times New Roman" pitchFamily="18" charset="0"/>
              </a:rPr>
              <a:t>we used two qualitative approach, focus group discussions and individual interviews.</a:t>
            </a:r>
            <a:endParaRPr lang="en-US" sz="2600" b="1" i="1" dirty="0">
              <a:latin typeface="Times New Roman" pitchFamily="18" charset="0"/>
              <a:cs typeface="Times New Roman" pitchFamily="18" charset="0"/>
            </a:endParaRPr>
          </a:p>
          <a:p>
            <a:pPr marL="0" indent="0" algn="just">
              <a:lnSpc>
                <a:spcPct val="150000"/>
              </a:lnSpc>
              <a:buNone/>
            </a:pPr>
            <a:r>
              <a:rPr lang="en-US" sz="2600" b="1" i="1" dirty="0" smtClean="0">
                <a:latin typeface="Times New Roman" pitchFamily="18" charset="0"/>
                <a:cs typeface="Times New Roman" pitchFamily="18" charset="0"/>
              </a:rPr>
              <a:t>Participants and data collection </a:t>
            </a:r>
            <a:endParaRPr lang="en-GB" sz="2600"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Women (n = 24) aged 30 and over without breast cancer.</a:t>
            </a:r>
          </a:p>
          <a:p>
            <a:pPr algn="just">
              <a:buFont typeface="Wingdings" pitchFamily="2" charset="2"/>
              <a:buChar char="Ø"/>
            </a:pPr>
            <a:r>
              <a:rPr lang="en-US" sz="2600" dirty="0" smtClean="0">
                <a:latin typeface="Times New Roman" pitchFamily="18" charset="0"/>
                <a:cs typeface="Times New Roman" pitchFamily="18" charset="0"/>
              </a:rPr>
              <a:t> Two focus group discussions as the primary method of data gathering. </a:t>
            </a:r>
          </a:p>
          <a:p>
            <a:pPr algn="just">
              <a:buFont typeface="Wingdings" pitchFamily="2" charset="2"/>
              <a:buChar char="Ø"/>
            </a:pPr>
            <a:r>
              <a:rPr lang="en-US" sz="2600" dirty="0" smtClean="0">
                <a:latin typeface="Times New Roman" pitchFamily="18" charset="0"/>
                <a:cs typeface="Times New Roman" pitchFamily="18" charset="0"/>
              </a:rPr>
              <a:t>16 semi-structured interviews.</a:t>
            </a:r>
          </a:p>
          <a:p>
            <a:pPr algn="just">
              <a:buFont typeface="Wingdings" pitchFamily="2" charset="2"/>
              <a:buChar char="Ø"/>
            </a:pPr>
            <a:r>
              <a:rPr lang="en-US" sz="2600" dirty="0" smtClean="0">
                <a:latin typeface="Times New Roman" pitchFamily="18" charset="0"/>
                <a:cs typeface="Times New Roman" pitchFamily="18" charset="0"/>
              </a:rPr>
              <a:t>Purposive sampling method with maximum variation. </a:t>
            </a:r>
          </a:p>
          <a:p>
            <a:pPr marL="0" indent="0">
              <a:lnSpc>
                <a:spcPct val="150000"/>
              </a:lnSpc>
              <a:buNone/>
            </a:pPr>
            <a:r>
              <a:rPr lang="en-US" sz="2600" b="1" dirty="0">
                <a:latin typeface="Times New Roman" pitchFamily="18" charset="0"/>
                <a:cs typeface="Times New Roman" pitchFamily="18" charset="0"/>
              </a:rPr>
              <a:t>Data </a:t>
            </a:r>
            <a:r>
              <a:rPr lang="en-US" sz="2600" b="1" dirty="0" smtClean="0">
                <a:latin typeface="Times New Roman" pitchFamily="18" charset="0"/>
                <a:cs typeface="Times New Roman" pitchFamily="18" charset="0"/>
              </a:rPr>
              <a:t>analysis</a:t>
            </a:r>
          </a:p>
          <a:p>
            <a:pPr marL="0" indent="0">
              <a:buFont typeface="Wingdings" pitchFamily="2" charset="2"/>
              <a:buChar char="Ø"/>
            </a:pPr>
            <a:r>
              <a:rPr lang="en-US" sz="2600" dirty="0" err="1" smtClean="0">
                <a:latin typeface="Times New Roman" pitchFamily="18" charset="0"/>
                <a:cs typeface="Times New Roman" pitchFamily="18" charset="0"/>
              </a:rPr>
              <a:t>Graneheim</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and </a:t>
            </a:r>
            <a:r>
              <a:rPr lang="en-US" sz="2600" dirty="0" err="1">
                <a:latin typeface="Times New Roman" pitchFamily="18" charset="0"/>
                <a:cs typeface="Times New Roman" pitchFamily="18" charset="0"/>
              </a:rPr>
              <a:t>Lundman’s</a:t>
            </a:r>
            <a:r>
              <a:rPr lang="en-US" sz="2600" dirty="0">
                <a:latin typeface="Times New Roman" pitchFamily="18" charset="0"/>
                <a:cs typeface="Times New Roman" pitchFamily="18" charset="0"/>
              </a:rPr>
              <a:t> approach </a:t>
            </a:r>
            <a:endParaRPr lang="en-US" sz="2600" dirty="0" smtClean="0">
              <a:latin typeface="Times New Roman" pitchFamily="18" charset="0"/>
              <a:cs typeface="Times New Roman" pitchFamily="18" charset="0"/>
            </a:endParaRPr>
          </a:p>
          <a:p>
            <a:pPr marL="0" indent="0">
              <a:buFont typeface="Wingdings" pitchFamily="2" charset="2"/>
              <a:buChar char="Ø"/>
            </a:pPr>
            <a:r>
              <a:rPr lang="en-US" sz="2600" dirty="0" smtClean="0">
                <a:latin typeface="Times New Roman" pitchFamily="18" charset="0"/>
                <a:cs typeface="Times New Roman" pitchFamily="18" charset="0"/>
              </a:rPr>
              <a:t>Data </a:t>
            </a:r>
            <a:r>
              <a:rPr lang="en-US" sz="2600" dirty="0">
                <a:latin typeface="Times New Roman" pitchFamily="18" charset="0"/>
                <a:cs typeface="Times New Roman" pitchFamily="18" charset="0"/>
              </a:rPr>
              <a:t>were simultaneously collected and analyzed </a:t>
            </a:r>
            <a:endParaRPr lang="en-GB" sz="2600" dirty="0">
              <a:latin typeface="Times New Roman" pitchFamily="18" charset="0"/>
              <a:cs typeface="Times New Roman" pitchFamily="18" charset="0"/>
            </a:endParaRPr>
          </a:p>
        </p:txBody>
      </p:sp>
    </p:spTree>
    <p:extLst>
      <p:ext uri="{BB962C8B-B14F-4D97-AF65-F5344CB8AC3E}">
        <p14:creationId xmlns:p14="http://schemas.microsoft.com/office/powerpoint/2010/main" val="1237461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5144</TotalTime>
  <Words>954</Words>
  <Application>Microsoft Office PowerPoint</Application>
  <PresentationFormat>On-screen Show (4:3)</PresentationFormat>
  <Paragraphs>109</Paragraphs>
  <Slides>24</Slides>
  <Notes>0</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1_Office Theme</vt:lpstr>
      <vt:lpstr>Office Theme</vt:lpstr>
      <vt:lpstr>In the name of Allah </vt:lpstr>
      <vt:lpstr>Development and psychometric Testing of a new Instrument to Measure Affecting Factors on Women’s Behaviors to Breast Cancer Prevention: an exploratory mixed method study</vt:lpstr>
      <vt:lpstr>Background</vt:lpstr>
      <vt:lpstr>Background</vt:lpstr>
      <vt:lpstr>Background</vt:lpstr>
      <vt:lpstr>PowerPoint Presentation</vt:lpstr>
      <vt:lpstr>Methods</vt:lpstr>
      <vt:lpstr> Design </vt:lpstr>
      <vt:lpstr>Phase 1: Item generation </vt:lpstr>
      <vt:lpstr>PowerPoint Presentation</vt:lpstr>
      <vt:lpstr>Table 1: Themes and sub-themes identified</vt:lpstr>
      <vt:lpstr>Phase 2</vt:lpstr>
      <vt:lpstr>The questionnaire</vt:lpstr>
      <vt:lpstr>Statistical analysis</vt:lpstr>
      <vt:lpstr>Content validity</vt:lpstr>
      <vt:lpstr>Construct validity</vt:lpstr>
      <vt:lpstr>Reliability</vt:lpstr>
      <vt:lpstr>Results</vt:lpstr>
      <vt:lpstr>PowerPoint Presentation</vt:lpstr>
      <vt:lpstr>Factors</vt:lpstr>
      <vt:lpstr>Reliability</vt:lpstr>
      <vt:lpstr>Table 2: Reliability of questionnaire</vt:lpstr>
      <vt:lpstr>Conclusion  </vt:lpstr>
      <vt:lpstr>Thanks</vt:lpstr>
    </vt:vector>
  </TitlesOfParts>
  <Company>PARANDCO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alireza</dc:creator>
  <cp:lastModifiedBy>web master</cp:lastModifiedBy>
  <cp:revision>276</cp:revision>
  <dcterms:created xsi:type="dcterms:W3CDTF">2012-01-25T03:17:43Z</dcterms:created>
  <dcterms:modified xsi:type="dcterms:W3CDTF">2015-05-20T12:18:26Z</dcterms:modified>
</cp:coreProperties>
</file>