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767" r:id="rId1"/>
  </p:sldMasterIdLst>
  <p:sldIdLst>
    <p:sldId id="256" r:id="rId2"/>
    <p:sldId id="318" r:id="rId3"/>
    <p:sldId id="257" r:id="rId4"/>
    <p:sldId id="316" r:id="rId5"/>
    <p:sldId id="317" r:id="rId6"/>
    <p:sldId id="258" r:id="rId7"/>
    <p:sldId id="302" r:id="rId8"/>
    <p:sldId id="303" r:id="rId9"/>
    <p:sldId id="304" r:id="rId10"/>
    <p:sldId id="306" r:id="rId11"/>
    <p:sldId id="305" r:id="rId12"/>
    <p:sldId id="298" r:id="rId13"/>
    <p:sldId id="291" r:id="rId14"/>
    <p:sldId id="259" r:id="rId15"/>
    <p:sldId id="307" r:id="rId16"/>
    <p:sldId id="312" r:id="rId17"/>
    <p:sldId id="308" r:id="rId18"/>
    <p:sldId id="309" r:id="rId19"/>
    <p:sldId id="310" r:id="rId20"/>
    <p:sldId id="315" r:id="rId21"/>
    <p:sldId id="313" r:id="rId22"/>
    <p:sldId id="314" r:id="rId23"/>
    <p:sldId id="319" r:id="rId24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8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43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7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114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07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8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37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46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97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53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9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958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88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512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DE9748-F0A6-4074-B269-5B05F796E1EE}" type="datetimeFigureOut">
              <a:rPr lang="fa-IR" smtClean="0"/>
              <a:t>1440/04/15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E16903-B0C3-4F13-B8F4-86BFC69F6F6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824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707" y="1379942"/>
            <a:ext cx="9144000" cy="1002652"/>
          </a:xfrm>
        </p:spPr>
        <p:txBody>
          <a:bodyPr>
            <a:normAutofit/>
          </a:bodyPr>
          <a:lstStyle/>
          <a:p>
            <a:r>
              <a:rPr lang="fa-IR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به نام خدا</a:t>
            </a:r>
            <a:endParaRPr lang="fa-IR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955" y="2382593"/>
            <a:ext cx="7418232" cy="3103808"/>
          </a:xfrm>
        </p:spPr>
        <p:txBody>
          <a:bodyPr>
            <a:normAutofit lnSpcReduction="10000"/>
          </a:bodyPr>
          <a:lstStyle/>
          <a:p>
            <a:r>
              <a:rPr lang="fa-IR" b="1" dirty="0" smtClean="0"/>
              <a:t>عنوان دوره آموزشی:</a:t>
            </a:r>
          </a:p>
          <a:p>
            <a:r>
              <a:rPr lang="fa-IR" sz="5400" dirty="0" smtClean="0">
                <a:cs typeface="B Titr" panose="00000700000000000000" pitchFamily="2" charset="-78"/>
              </a:rPr>
              <a:t>مبانی مدیریت منابع انسانی</a:t>
            </a:r>
          </a:p>
          <a:p>
            <a:r>
              <a:rPr lang="fa-IR" b="1" dirty="0" smtClean="0"/>
              <a:t>مدرس: </a:t>
            </a:r>
            <a:r>
              <a:rPr lang="fa-IR" dirty="0" smtClean="0"/>
              <a:t>دکتر یحیی یوسفی</a:t>
            </a:r>
          </a:p>
          <a:p>
            <a:r>
              <a:rPr lang="fa-IR" dirty="0" smtClean="0"/>
              <a:t>مدرس دانشگاه- معاون آموزشی و پژوهشی مرکز علمی- کاربردی دادگستری استان کرمانشاه</a:t>
            </a:r>
          </a:p>
          <a:p>
            <a:r>
              <a:rPr lang="fa-IR" b="1" dirty="0" smtClean="0"/>
              <a:t>دی ماه97</a:t>
            </a:r>
            <a:endParaRPr lang="fa-IR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 thruBlk="1"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وزن سطوح منابع انسانی در سازمان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مدیران &gt; غیر مدیران(کارکنان وابسته به مدیران هستند)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arenR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مدیران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&lt; غیر مدیران(مدیران بخاطر کارکردن کارکنان حقوق می گیرند)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arenR"/>
            </a:pP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مدیران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= غیر مدیران(مدیر و کارمند به هم وابستگی متقابل دارند)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>
              <a:buClr>
                <a:srgbClr val="83992A"/>
              </a:buClr>
              <a:buNone/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695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جایگاه کارکنان بعنوان بخش اعظم منابع انسانی در هرم سازمان</a:t>
            </a:r>
            <a:endParaRPr lang="fa-IR" b="1" dirty="0"/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4" y="3301755"/>
            <a:ext cx="5396248" cy="26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 smtClean="0"/>
              <a:t>مدیریت منابع انسانی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توجه علمی و اصولی به عامل انسانی در قالب مدیریت منابع انسانی تجلی می یابد. </a:t>
            </a:r>
            <a:endParaRPr lang="fa-IR" dirty="0" smtClean="0"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فرآيند </a:t>
            </a:r>
            <a:r>
              <a:rPr lang="fa-IR" dirty="0"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شناسايي، انتخاب، استخدام، تربيت و پرورش نيروي انساني به منظور نيل به اهداف سازمان است</a:t>
            </a:r>
            <a:endParaRPr lang="fa-IR" dirty="0" smtClean="0"/>
          </a:p>
          <a:p>
            <a:pPr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فرایند جذب، پرورش و توسعه منابع انسانی جهت تحقق اهداف سازمان است.</a:t>
            </a:r>
          </a:p>
          <a:p>
            <a:pPr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اداره کردن  جسم و روح کارکنان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مجموعه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اقداماتی است که هم منابع انسانی و هم سازمان را مورد توجه قرار می دهد.</a:t>
            </a:r>
          </a:p>
          <a:p>
            <a:pPr marL="0" indent="0">
              <a:buNone/>
            </a:pPr>
            <a:r>
              <a:rPr lang="fa-IR" dirty="0"/>
              <a:t/>
            </a:r>
            <a:br>
              <a:rPr lang="fa-IR" dirty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408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prstClr val="black"/>
                </a:solidFill>
              </a:rPr>
              <a:t>ویژگی های مدیریت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640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یکی از اجزای سازمان است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وظایف متنوع و مرتبط دارد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سایر اجزای سازمان را متاثر می سازد(مثبت یا منفی)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در تحقق اهداف سازمان نقش برجسته دارد.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جنبه توصیفی و تجویزی دارد</a:t>
            </a:r>
          </a:p>
          <a:p>
            <a:pPr>
              <a:buFont typeface="Wingdings" panose="05000000000000000000" pitchFamily="2" charset="2"/>
              <a:buChar char="q"/>
            </a:pPr>
            <a:endParaRPr lang="fa-IR" dirty="0" smtClean="0"/>
          </a:p>
          <a:p>
            <a:pPr>
              <a:buFont typeface="Wingdings" panose="05000000000000000000" pitchFamily="2" charset="2"/>
              <a:buChar char="q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2833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مهارت های مورد نیاز مدیران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a-IR" b="1" dirty="0" smtClean="0">
                <a:cs typeface="B Lotus" panose="00000400000000000000" pitchFamily="2" charset="-78"/>
              </a:rPr>
              <a:t>ادراکی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>
                <a:cs typeface="B Lotus" panose="00000400000000000000" pitchFamily="2" charset="-78"/>
              </a:rPr>
              <a:t>انسانی</a:t>
            </a:r>
            <a:endParaRPr lang="fa-IR" b="1" dirty="0" smtClean="0">
              <a:solidFill>
                <a:srgbClr val="000000"/>
              </a:solidFill>
              <a:latin typeface="BNazanin"/>
              <a:cs typeface="B Lotus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فنی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سیاسی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Lotus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q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3318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معادله مدیریت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 marL="0" indent="0" algn="ctr">
              <a:buNone/>
            </a:pPr>
            <a:r>
              <a:rPr lang="fa-IR" sz="3200" dirty="0" smtClean="0">
                <a:cs typeface="B Titr" panose="00000700000000000000" pitchFamily="2" charset="-78"/>
              </a:rPr>
              <a:t>منابع انسانی و نیازهایشان= سازمان و اهدافش</a:t>
            </a:r>
            <a:endParaRPr lang="fa-IR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0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 های مدیران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شریک استراتژیک: همکاری با دیگر مدیران سازمان با </a:t>
            </a:r>
            <a:r>
              <a:rPr lang="fa-IR" dirty="0" smtClean="0"/>
              <a:t>هدف کمک به </a:t>
            </a:r>
            <a:r>
              <a:rPr lang="fa-IR" dirty="0" smtClean="0"/>
              <a:t>تحقق اقدامات اهداف سازمان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حامی کارکنان: ایجاد محیطی که کارکنان در آن احساس آرامش و امنیت کنند و نیز انگیزش بخش باشد</a:t>
            </a:r>
            <a:r>
              <a:rPr lang="fa-IR" dirty="0" smtClean="0"/>
              <a:t>. همچنین لحاظ </a:t>
            </a:r>
            <a:r>
              <a:rPr lang="fa-IR" dirty="0" smtClean="0"/>
              <a:t>و تعقیب خواسته ها و نیاز های کارکنان.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توسعه دهنده: ایجاد زمینه رشد و یادگیری و توسعه دانش، مهارت و توانایی(ایجاد شایستگی)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متخصص کارکردی: انجام وظایف تخصصی مانند؛ انتخاب، آموزش، ارزیابی و ...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763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مدیریت استراتژیک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فرایند مرتبط ساختن روش های منابع انسانی با استراتژی های سازمان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هرگاه مدیریت منابع انسانی عملکرد اجزا و عناصر خود را طوری تنظیم نماید که همسو با اهداف سازمان باشد، حاصل مدیریت استراتژیک منابع انسانی است.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/>
              <a:t>مدیریت استراتژیک منابع انسانی واجد دو محور است:</a:t>
            </a:r>
          </a:p>
          <a:p>
            <a:pPr marL="457200" lvl="0" indent="-457200">
              <a:buClr>
                <a:srgbClr val="83992A"/>
              </a:buClr>
              <a:buFont typeface="+mj-lt"/>
              <a:buAutoNum type="arabicParenR"/>
            </a:pP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همسویی عمودی: بین سیستم منابع انسانی و اهداف سازمان همسویی و هماهنگی باشد</a:t>
            </a:r>
            <a:endParaRPr lang="fa-IR" dirty="0" smtClean="0"/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همسویی افقی: بین اجزای مختلف سیستم مدیریت منابع انسانی همسویی و هماهنگی باشد</a:t>
            </a:r>
          </a:p>
        </p:txBody>
      </p:sp>
    </p:spTree>
    <p:extLst>
      <p:ext uri="{BB962C8B-B14F-4D97-AF65-F5344CB8AC3E}">
        <p14:creationId xmlns:p14="http://schemas.microsoft.com/office/powerpoint/2010/main" val="33236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استراتژی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dirty="0" smtClean="0"/>
              <a:t>برای تحقق مدیریت استراتژیک منابع انسانی به استراتژی منابع انسانی نیازمندیم.</a:t>
            </a:r>
          </a:p>
          <a:p>
            <a:r>
              <a:rPr lang="fa-IR" dirty="0" smtClean="0"/>
              <a:t>استراتژی منابع انسانی، الگوی از تصمیمات مربوط به منابع انسانی است.</a:t>
            </a:r>
          </a:p>
          <a:p>
            <a:r>
              <a:rPr lang="fa-IR" b="1" dirty="0" smtClean="0"/>
              <a:t>الگوهای تدوین استراتژی منابع انسانی: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fa-IR" dirty="0" smtClean="0"/>
              <a:t>عقلایی: استراتژی به طور رسمی و بر مبنای اصول شناخته شده تنظیم شود. همچنین استراتژی منابع انسانی باید همسو با استراتژی سازمان باشد.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fa-IR" dirty="0" smtClean="0"/>
              <a:t>فزاینده(گام به گام):استراتژی به صورت غیر رسمی و تدریجی و متاثر از روابط درون و برون سازمانی تنظیم شود. بین استراتژی سازمان و منابع انسانی باید تعامل دوسویه باشد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fa-IR" dirty="0" smtClean="0"/>
              <a:t>نقاط مرجع استراتژیک: ترکیب  دو روش فوق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05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استراتژی های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مدل بامبرگر و مشولم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متعهدانه(تاکید برنیروهای داخلی- تاکید بر بازده)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/>
              <a:t>پدرانه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(تاکید برنیروهای داخلی- تاکید 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فرایند)</a:t>
            </a:r>
            <a:endParaRPr lang="fa-IR" dirty="0" smtClean="0"/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/>
              <a:t>پیمانکارانه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(تاکید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برتامین نیروی خارجی- تاکید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بر بازده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fa-IR" dirty="0" smtClean="0"/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dirty="0" smtClean="0"/>
              <a:t>ثانویه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(تاکید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برتامین نیروی خارجی تاکید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فرایند)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354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marL="0" indent="0" algn="ctr">
              <a:buNone/>
            </a:pPr>
            <a:r>
              <a:rPr lang="fa-IR" sz="4000" dirty="0" smtClean="0">
                <a:cs typeface="B Titr" panose="00000700000000000000" pitchFamily="2" charset="-78"/>
              </a:rPr>
              <a:t>مدیریت یکی از ابداعات بی نظیر بشر است.</a:t>
            </a:r>
            <a:endParaRPr lang="fa-IR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59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انواع استراتژی های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مدل استوارت و براون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متخصص متعهد(تاکید بر نیروی داخلی- تاکید بر تمایز)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سرباز وفادار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(تاکید بر نیروی داخلی- تاکید 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هزینه)</a:t>
            </a:r>
            <a:endParaRPr lang="fa-IR" dirty="0" smtClean="0"/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نیروی کار قراردادی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تاکید 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جذب نیروی خارجی- 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تاکید 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هزینه)</a:t>
            </a:r>
            <a:endParaRPr lang="fa-IR" dirty="0" smtClean="0"/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پیمانکارانه</a:t>
            </a:r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 (تاکید بر جذب نیروی خارجی- تاکید بر </a:t>
            </a:r>
            <a:r>
              <a:rPr lang="fa-IR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تمایز)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4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جعبه سیاه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 smtClean="0"/>
              <a:t>چگونه استراتژی های منابع انسانی منجر به تحقق اهداف سازمان می شود؟</a:t>
            </a:r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       استراتژی های منابع انسانی                                        تحقق اهداف سازمان</a:t>
            </a:r>
            <a:endParaRPr lang="fa-IR" dirty="0"/>
          </a:p>
          <a:p>
            <a:pPr marL="0" indent="0" algn="ctr">
              <a:buNone/>
            </a:pPr>
            <a:endParaRPr lang="fa-IR" dirty="0" smtClean="0"/>
          </a:p>
          <a:p>
            <a:pPr marL="0" indent="0" algn="ctr">
              <a:buNone/>
            </a:pPr>
            <a:r>
              <a:rPr lang="fa-IR" sz="1000" dirty="0" smtClean="0"/>
              <a:t>ایجادانگیزه</a:t>
            </a:r>
          </a:p>
          <a:p>
            <a:pPr marL="0" indent="0" algn="ctr">
              <a:buNone/>
            </a:pPr>
            <a:r>
              <a:rPr lang="fa-IR" sz="1000" dirty="0" smtClean="0"/>
              <a:t>ایجاد تعهد</a:t>
            </a:r>
          </a:p>
          <a:p>
            <a:pPr marL="0" indent="0" algn="ctr">
              <a:buNone/>
            </a:pPr>
            <a:r>
              <a:rPr lang="fa-IR" sz="1000" dirty="0" smtClean="0"/>
              <a:t>تقویت مسئولیت پذیری</a:t>
            </a:r>
          </a:p>
          <a:p>
            <a:pPr marL="0" indent="0" algn="ctr">
              <a:buNone/>
            </a:pPr>
            <a:r>
              <a:rPr lang="fa-IR" sz="1000" dirty="0" smtClean="0"/>
              <a:t>تقلیل ناهنجاری های سازمانی</a:t>
            </a:r>
          </a:p>
          <a:p>
            <a:pPr marL="0" indent="0" algn="ctr">
              <a:buNone/>
            </a:pPr>
            <a:r>
              <a:rPr lang="fa-IR" sz="1000" dirty="0" smtClean="0"/>
              <a:t>و...</a:t>
            </a:r>
            <a:endParaRPr lang="fa-IR" sz="1000" dirty="0"/>
          </a:p>
        </p:txBody>
      </p:sp>
      <p:sp>
        <p:nvSpPr>
          <p:cNvPr id="4" name="Rectangle 3"/>
          <p:cNvSpPr/>
          <p:nvPr/>
        </p:nvSpPr>
        <p:spPr>
          <a:xfrm>
            <a:off x="5467967" y="3352047"/>
            <a:ext cx="1131196" cy="10689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/>
          <p:cNvSpPr/>
          <p:nvPr/>
        </p:nvSpPr>
        <p:spPr>
          <a:xfrm rot="10800000">
            <a:off x="4662759" y="3645175"/>
            <a:ext cx="686440" cy="43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 rot="10800000">
            <a:off x="6717931" y="3662047"/>
            <a:ext cx="748333" cy="448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18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معماری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lvl="0" indent="-457200" algn="just" defTabSz="914400">
              <a:spcAft>
                <a:spcPts val="0"/>
              </a:spcAft>
              <a:buClr>
                <a:srgbClr val="0F6FC6"/>
              </a:buClr>
              <a:buSzTx/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معماری،نگاه 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ویژه و همه جانبه به یک </a:t>
            </a:r>
            <a:r>
              <a:rPr lang="fa-IR" sz="3200" b="1" u="sng" dirty="0">
                <a:solidFill>
                  <a:prstClr val="black"/>
                </a:solidFill>
                <a:latin typeface="Calibri"/>
                <a:cs typeface="2  Baran" pitchFamily="2" charset="-78"/>
              </a:rPr>
              <a:t>موجودیت</a:t>
            </a:r>
            <a:r>
              <a:rPr lang="fa-IR" sz="32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 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است که نیاز به معماری 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آن 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احساس می شود . در واقع ترکیبی از </a:t>
            </a:r>
            <a:r>
              <a:rPr lang="fa-IR" sz="3200" b="1" u="sng" dirty="0">
                <a:solidFill>
                  <a:prstClr val="black"/>
                </a:solidFill>
                <a:latin typeface="Calibri"/>
                <a:cs typeface="2  Baran" pitchFamily="2" charset="-78"/>
              </a:rPr>
              <a:t>علم ، هنر و تجربه</a:t>
            </a:r>
            <a:r>
              <a:rPr lang="fa-IR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 است.</a:t>
            </a:r>
          </a:p>
          <a:p>
            <a:pPr marL="571500" lvl="0" indent="-457200" algn="just" defTabSz="914400">
              <a:spcAft>
                <a:spcPts val="0"/>
              </a:spcAft>
              <a:buClr>
                <a:srgbClr val="0F6FC6"/>
              </a:buClr>
              <a:buSzTx/>
              <a:buFont typeface="Wingdings" panose="05000000000000000000" pitchFamily="2" charset="2"/>
              <a:buChar char="q"/>
            </a:pPr>
            <a:r>
              <a:rPr lang="ar-SA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دردیدگاه </a:t>
            </a:r>
            <a:r>
              <a:rPr lang="ar-SA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معماری </a:t>
            </a:r>
            <a:r>
              <a:rPr lang="ar-SA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منابع</a:t>
            </a:r>
            <a:r>
              <a:rPr lang="fa-IR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 </a:t>
            </a:r>
            <a:r>
              <a:rPr lang="ar-SA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انسانی</a:t>
            </a:r>
            <a:r>
              <a:rPr lang="ar-SA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، </a:t>
            </a:r>
            <a:r>
              <a:rPr lang="ar-SA" sz="3200" b="1" dirty="0">
                <a:solidFill>
                  <a:prstClr val="black"/>
                </a:solidFill>
                <a:latin typeface="Calibri"/>
                <a:cs typeface="2  Baran" pitchFamily="2" charset="-78"/>
              </a:rPr>
              <a:t>افراد اهمیت استراتژیک دارند</a:t>
            </a:r>
            <a:r>
              <a:rPr lang="ar-SA" sz="2800" dirty="0">
                <a:solidFill>
                  <a:prstClr val="black"/>
                </a:solidFill>
                <a:latin typeface="Calibri"/>
                <a:cs typeface="2  Baran" pitchFamily="2" charset="-78"/>
              </a:rPr>
              <a:t> و باید همراستا با استراتژی سازمان، رفتارها و فعالیتهای آنها را نیز تنظیم نمود.</a:t>
            </a:r>
            <a:endParaRPr lang="en-US" sz="2800" dirty="0">
              <a:solidFill>
                <a:prstClr val="black"/>
              </a:solidFill>
              <a:latin typeface="Calibri"/>
              <a:cs typeface="2  Baran" pitchFamily="2" charset="-78"/>
            </a:endParaRPr>
          </a:p>
          <a:p>
            <a:pPr marL="571500" lvl="0" indent="-457200" algn="just" defTabSz="914400">
              <a:spcAft>
                <a:spcPts val="0"/>
              </a:spcAft>
              <a:buClr>
                <a:srgbClr val="0F6FC6"/>
              </a:buClr>
              <a:buSzTx/>
              <a:buFont typeface="Wingdings" panose="05000000000000000000" pitchFamily="2" charset="2"/>
              <a:buChar char="q"/>
            </a:pPr>
            <a:r>
              <a:rPr lang="fa-IR" sz="2800" dirty="0" smtClean="0">
                <a:solidFill>
                  <a:prstClr val="black"/>
                </a:solidFill>
                <a:latin typeface="Calibri"/>
                <a:cs typeface="2  Baran" pitchFamily="2" charset="-78"/>
              </a:rPr>
              <a:t>فرایند تعیین، ترکیب عناصر مدیریت منابع انسانی به منظور ایجاد و ارائه نمایی از منابع انسانی سازمان است که در آن هماهنگی میان رفتار کارکنان ،سامانه منابع انسانی فعالیت های منابع انسانی ،ماموریت ها و اهداف سازمان مشهود میباشد.(ویدرا 2005)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a-IR" dirty="0" smtClean="0"/>
          </a:p>
          <a:p>
            <a:pPr algn="just">
              <a:buFont typeface="Wingdings" panose="05000000000000000000" pitchFamily="2" charset="2"/>
              <a:buChar char="q"/>
            </a:pPr>
            <a:endParaRPr lang="fa-IR" dirty="0" smtClean="0"/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229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معماری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a-IR" dirty="0"/>
              <a:t>مکانیزم انتقال سازمانها از دیدگاه سنتی شغل محور به دیدگاه نوین دانش </a:t>
            </a:r>
            <a:r>
              <a:rPr lang="fa-IR" dirty="0" smtClean="0"/>
              <a:t>محور، </a:t>
            </a:r>
            <a:r>
              <a:rPr lang="fa-IR" dirty="0"/>
              <a:t>معماری منابع انسانی نامیده می </a:t>
            </a:r>
            <a:r>
              <a:rPr lang="fa-IR" dirty="0" smtClean="0"/>
              <a:t>شود(توجه به ویزگی های منابع انسانی).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/>
              <a:t>تأکید ویژه بر تفاوت های کارکنان و ارائه سیستم های </a:t>
            </a:r>
            <a:r>
              <a:rPr lang="fa-IR" dirty="0" smtClean="0"/>
              <a:t>منابع </a:t>
            </a:r>
            <a:r>
              <a:rPr lang="fa-IR" dirty="0"/>
              <a:t>انسانی با توجه به این تفاوت ها از جمله ویژگی های معماری منابع انسانی </a:t>
            </a:r>
            <a:r>
              <a:rPr lang="fa-IR" dirty="0" smtClean="0"/>
              <a:t>است.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/>
              <a:t>سازمان به عنوان </a:t>
            </a:r>
            <a:r>
              <a:rPr lang="fa-IR" dirty="0" smtClean="0"/>
              <a:t>بازاری از </a:t>
            </a:r>
            <a:r>
              <a:rPr lang="fa-IR" dirty="0" smtClean="0"/>
              <a:t>انواع </a:t>
            </a:r>
            <a:r>
              <a:rPr lang="fa-IR" dirty="0"/>
              <a:t>مختلف </a:t>
            </a:r>
            <a:r>
              <a:rPr lang="fa-IR" dirty="0" smtClean="0"/>
              <a:t>منابع </a:t>
            </a:r>
            <a:r>
              <a:rPr lang="fa-IR" dirty="0"/>
              <a:t>انسانی </a:t>
            </a:r>
            <a:r>
              <a:rPr lang="fa-IR" dirty="0" smtClean="0"/>
              <a:t>است. تنها </a:t>
            </a:r>
            <a:r>
              <a:rPr lang="fa-IR" dirty="0"/>
              <a:t>در صورتی که </a:t>
            </a:r>
            <a:r>
              <a:rPr lang="fa-IR" dirty="0" smtClean="0"/>
              <a:t>تمایزمیان منابع انسانی </a:t>
            </a:r>
            <a:r>
              <a:rPr lang="fa-IR" dirty="0"/>
              <a:t>به رسمیت شناخته </a:t>
            </a:r>
            <a:r>
              <a:rPr lang="fa-IR" dirty="0" smtClean="0"/>
              <a:t>شود،زمینه تحول سازمانی فراهم می گردد.</a:t>
            </a:r>
            <a:endParaRPr lang="fa-I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معمار </a:t>
            </a:r>
            <a:r>
              <a:rPr lang="fa-IR" dirty="0"/>
              <a:t>منابع انسانی، مدیران منابع انسانی </a:t>
            </a:r>
            <a:r>
              <a:rPr lang="fa-IR" dirty="0" smtClean="0"/>
              <a:t>هستند.</a:t>
            </a:r>
            <a:endParaRPr lang="fa-IR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/>
              <a:t>درمعماری منابع انسانی تفاوت کارکنان لحاظ می شود و بجای </a:t>
            </a:r>
            <a:r>
              <a:rPr lang="fa-IR" dirty="0" smtClean="0"/>
              <a:t>یک نظام </a:t>
            </a:r>
            <a:r>
              <a:rPr lang="fa-IR" dirty="0"/>
              <a:t>غالب و </a:t>
            </a:r>
            <a:r>
              <a:rPr lang="fa-IR" dirty="0" smtClean="0"/>
              <a:t>یکسان برای همه، </a:t>
            </a:r>
            <a:r>
              <a:rPr lang="fa-IR" u="sng" dirty="0" smtClean="0">
                <a:cs typeface="B Titr" panose="00000700000000000000" pitchFamily="2" charset="-78"/>
              </a:rPr>
              <a:t>نظام چندگانه منابع انسانی </a:t>
            </a:r>
            <a:r>
              <a:rPr lang="fa-IR" dirty="0"/>
              <a:t>به تناسب وضعیت کارکنان طراحی می شود. </a:t>
            </a:r>
            <a:endParaRPr lang="fa-IR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نوعی تحول آفرینی در هدایت منابع انسانی بشمار می آید.</a:t>
            </a:r>
          </a:p>
        </p:txBody>
      </p:sp>
    </p:spTree>
    <p:extLst>
      <p:ext uri="{BB962C8B-B14F-4D97-AF65-F5344CB8AC3E}">
        <p14:creationId xmlns:p14="http://schemas.microsoft.com/office/powerpoint/2010/main" val="3825515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740" y="860478"/>
            <a:ext cx="9601196" cy="692122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a-IR" dirty="0" smtClean="0"/>
              <a:t>طرح بحث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858" y="1970468"/>
            <a:ext cx="10311619" cy="40568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>
                <a:cs typeface="B Titr" panose="00000700000000000000" pitchFamily="2" charset="-78"/>
              </a:rPr>
              <a:t>    وزن  منابع انسانی در سازمان چقدر است؟</a:t>
            </a:r>
          </a:p>
          <a:p>
            <a:r>
              <a:rPr lang="fa-IR" dirty="0" smtClean="0"/>
              <a:t>عنصر اصلی سازمان، منابع انسانی است.</a:t>
            </a:r>
          </a:p>
          <a:p>
            <a:r>
              <a:rPr lang="fa-IR" dirty="0" smtClean="0"/>
              <a:t>حیات و موفقیت سازمان در گرو عملکرد منابع انسانی است</a:t>
            </a:r>
          </a:p>
          <a:p>
            <a:r>
              <a:rPr lang="fa-IR" dirty="0" smtClean="0"/>
              <a:t>منابع انسانی هم فرصت است و هم تهدید</a:t>
            </a:r>
          </a:p>
          <a:p>
            <a:r>
              <a:rPr lang="fa-IR" dirty="0" smtClean="0"/>
              <a:t>پیچیدگی و تنوع منبع انسانی زیاد است.</a:t>
            </a:r>
          </a:p>
          <a:p>
            <a:r>
              <a:rPr lang="fa-IR" dirty="0" smtClean="0"/>
              <a:t>اعتقاد به اهمیت منابع انسانی فقط اولین گام است</a:t>
            </a:r>
          </a:p>
          <a:p>
            <a:r>
              <a:rPr lang="fa-IR" dirty="0" smtClean="0"/>
              <a:t>فقر مدیریتی زمانی حاد می شود که برای حل مسائل انسانی از روش های غیر انسانی استفاده شود</a:t>
            </a:r>
          </a:p>
          <a:p>
            <a:r>
              <a:rPr lang="fa-IR" dirty="0" smtClean="0"/>
              <a:t>منبع انسانی زمانی ارزش آفرین است که به طور مناسب بکارگیری شود.</a:t>
            </a:r>
          </a:p>
          <a:p>
            <a:pPr lvl="0">
              <a:buClr>
                <a:srgbClr val="83992A"/>
              </a:buClr>
            </a:pPr>
            <a:r>
              <a:rPr lang="fa-IR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هدایت و راهبری منبع انسانی در ید کسانی است که  خود را به دانش مورد نیاز تجهیز نمایند.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41424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ارزش شناسی منابع انسانی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q"/>
            </a:pP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ارزش منابع انسانی از نگاه </a:t>
            </a:r>
            <a:r>
              <a:rPr lang="fa-IR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مدیر عامل مایکروسافت</a:t>
            </a:r>
          </a:p>
          <a:p>
            <a:pPr marL="0" lvl="0" indent="0">
              <a:buClr>
                <a:srgbClr val="83992A"/>
              </a:buClr>
              <a:buNone/>
            </a:pPr>
            <a:r>
              <a:rPr lang="fa-IR" sz="2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بیل گیتس(از ثروتمندان در تراز جهانی) در پاسخ به سوالی در خصوص سرمایه خود بیان کرد:</a:t>
            </a:r>
            <a:endParaRPr lang="fa-IR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fa-IR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((سرمایه من کسانی هستند که </a:t>
            </a:r>
            <a:r>
              <a:rPr lang="fa-IR" sz="2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شب ها به خانه هایشان می </a:t>
            </a:r>
            <a:r>
              <a:rPr lang="fa-IR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روند))</a:t>
            </a:r>
            <a:endParaRPr lang="fa-IR" sz="22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/>
              <a:t> ارزش تفکر کارکنان در ژاپن:</a:t>
            </a:r>
          </a:p>
          <a:p>
            <a:pPr marL="0" indent="0" algn="ctr">
              <a:buNone/>
            </a:pPr>
            <a:r>
              <a:rPr lang="fa-IR" b="1" dirty="0" smtClean="0"/>
              <a:t>((اول ژاپن بعد ژاپنی))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/>
              <a:t>گری همل: ذینفع اصلی سازمان کارکنان هستند.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b="1" dirty="0" smtClean="0"/>
              <a:t>انسان های سازمانی مهمتر از استراتژی هستند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26006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وضعیت یک هشتم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یک دوم از سازمان های دنیا به این گفته که کارکنان دارایی ارزشمند هستند اعتقاد دارند.(باور به کارکنان)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از یک دوم بالا، یک دوم(یعنی یک چهارم) عملا نظامی را حاکم کرده اند که به کمک کارکنان بتوانند سازمان را ارتقا دهند(بودن با کارکنان)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فقط یک دوم از یک چهارم فوق(یعنی یک هشتم)، در گذار زمان متعهد به نظام فوق بوده و آن را حفظ نموده اند(چسبیدن به کارکنان)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بنابراین یک هشتم سازمانها در سراسر جهان مبتنی بر ارزشمندی کارکنان فعالیت می کنند.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5948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43189"/>
            <a:ext cx="9601196" cy="1062506"/>
          </a:xfrm>
        </p:spPr>
        <p:txBody>
          <a:bodyPr/>
          <a:lstStyle/>
          <a:p>
            <a:r>
              <a:rPr lang="fa-IR" dirty="0" smtClean="0"/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 dirty="0" smtClean="0"/>
              <a:t>سنخ شناسی انسان سازمانی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نیروی انسانی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منبع انسانی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سرمایه انسانی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a-IR" dirty="0" smtClean="0"/>
              <a:t>سرمایه اجتماعی</a:t>
            </a:r>
          </a:p>
          <a:p>
            <a:pPr marL="0" indent="0" algn="just">
              <a:buNone/>
            </a:pPr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 dirty="0" smtClean="0"/>
              <a:t>ویژگی های منبع انسانی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ایجاد مزیت رقابتی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به راحتی قابل جایگزین نیست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به راحتی قابل تقلید نیست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a-IR" dirty="0" smtClean="0"/>
              <a:t>هدایت گرسایر منابع است.</a:t>
            </a: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102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انگاره های نسبت به منابع انسانی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دیدگاه امور اداری: انسان هزینه است.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دیدگاه منبع محوری: انسان یکی از منابع مورد نیاز سازمان است.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دیدگاه استراتژیک: انسان سرمایه است.</a:t>
            </a:r>
          </a:p>
          <a:p>
            <a:pPr marL="0" indent="0" algn="ctr">
              <a:buNone/>
            </a:pPr>
            <a:r>
              <a:rPr lang="fa-IR" dirty="0" smtClean="0"/>
              <a:t>((</a:t>
            </a:r>
            <a:r>
              <a:rPr lang="fa-IR" b="1" dirty="0" smtClean="0"/>
              <a:t>برای متفاوت شدن باید متفاوت ببینیم))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7460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prstClr val="black">
                    <a:lumMod val="85000"/>
                    <a:lumOff val="15000"/>
                  </a:prstClr>
                </a:solidFill>
              </a:rPr>
              <a:t>تعاریف و مفاهیم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/>
              <a:t>سطوح منابع انسانی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مدیران</a:t>
            </a:r>
          </a:p>
          <a:p>
            <a:pPr marL="457200" indent="-457200">
              <a:buFont typeface="+mj-lt"/>
              <a:buAutoNum type="arabicParenR"/>
            </a:pPr>
            <a:r>
              <a:rPr lang="fa-IR" dirty="0" smtClean="0"/>
              <a:t>غیر مدیران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3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1017</TotalTime>
  <Words>1224</Words>
  <Application>Microsoft Office PowerPoint</Application>
  <PresentationFormat>Widescreen</PresentationFormat>
  <Paragraphs>138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2  Baran</vt:lpstr>
      <vt:lpstr>Arial</vt:lpstr>
      <vt:lpstr>B Lotus</vt:lpstr>
      <vt:lpstr>B Titr</vt:lpstr>
      <vt:lpstr>BNazanin</vt:lpstr>
      <vt:lpstr>Calibri</vt:lpstr>
      <vt:lpstr>Garamond</vt:lpstr>
      <vt:lpstr>IranNastaliq</vt:lpstr>
      <vt:lpstr>Times New Roman</vt:lpstr>
      <vt:lpstr>Wingdings</vt:lpstr>
      <vt:lpstr>Organic</vt:lpstr>
      <vt:lpstr>به نام خدا</vt:lpstr>
      <vt:lpstr>PowerPoint Presentation</vt:lpstr>
      <vt:lpstr>طرح بحث</vt:lpstr>
      <vt:lpstr>ارزش شناسی منابع انسانی</vt:lpstr>
      <vt:lpstr>وضعیت یک هشتم</vt:lpstr>
      <vt:lpstr>تعاریف و مفاهیم</vt:lpstr>
      <vt:lpstr>تعاریف و مفاهیم</vt:lpstr>
      <vt:lpstr>تعاریف و مفاهیم</vt:lpstr>
      <vt:lpstr>تعاریف و مفاهیم</vt:lpstr>
      <vt:lpstr>تعاریف و مفاهیم</vt:lpstr>
      <vt:lpstr>تعاریف و مفاهیم</vt:lpstr>
      <vt:lpstr>تعاریف و مفاهیم</vt:lpstr>
      <vt:lpstr>ویژگی های مدیریت منابع انسانی</vt:lpstr>
      <vt:lpstr>مهارت های مورد نیاز مدیران منابع انسانی</vt:lpstr>
      <vt:lpstr>معادله مدیریت منابع انسانی</vt:lpstr>
      <vt:lpstr>نقش های مدیران منابع انسانی</vt:lpstr>
      <vt:lpstr>مدیریت استراتژیک منابع انسانی</vt:lpstr>
      <vt:lpstr>استراتژی منابع انسانی</vt:lpstr>
      <vt:lpstr>انواع استراتژی های منابع انسانی</vt:lpstr>
      <vt:lpstr>انواع استراتژی های منابع انسانی</vt:lpstr>
      <vt:lpstr>جعبه سیاه منابع انسانی</vt:lpstr>
      <vt:lpstr>معماری منابع انسانی</vt:lpstr>
      <vt:lpstr>معماری منابع انسانی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</dc:creator>
  <cp:lastModifiedBy>yahya</cp:lastModifiedBy>
  <cp:revision>314</cp:revision>
  <dcterms:created xsi:type="dcterms:W3CDTF">2018-06-14T12:47:40Z</dcterms:created>
  <dcterms:modified xsi:type="dcterms:W3CDTF">2018-12-23T14:51:40Z</dcterms:modified>
</cp:coreProperties>
</file>