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67" r:id="rId1"/>
  </p:sldMasterIdLst>
  <p:sldIdLst>
    <p:sldId id="258" r:id="rId2"/>
    <p:sldId id="291" r:id="rId3"/>
    <p:sldId id="320" r:id="rId4"/>
    <p:sldId id="323" r:id="rId5"/>
    <p:sldId id="324" r:id="rId6"/>
    <p:sldId id="325" r:id="rId7"/>
    <p:sldId id="326" r:id="rId8"/>
    <p:sldId id="327" r:id="rId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1FE16903-B0C3-4F13-B8F4-86BFC69F6F62}"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98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E9748-F0A6-4074-B269-5B05F796E1EE}" type="datetimeFigureOut">
              <a:rPr lang="fa-IR" smtClean="0"/>
              <a:t>1440/04/21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E16903-B0C3-4F13-B8F4-86BFC69F6F62}" type="slidenum">
              <a:rPr lang="fa-IR" smtClean="0"/>
              <a:t>‹#›</a:t>
            </a:fld>
            <a:endParaRPr lang="fa-IR"/>
          </a:p>
        </p:txBody>
      </p:sp>
    </p:spTree>
    <p:extLst>
      <p:ext uri="{BB962C8B-B14F-4D97-AF65-F5344CB8AC3E}">
        <p14:creationId xmlns:p14="http://schemas.microsoft.com/office/powerpoint/2010/main" val="238543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80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07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spTree>
    <p:extLst>
      <p:ext uri="{BB962C8B-B14F-4D97-AF65-F5344CB8AC3E}">
        <p14:creationId xmlns:p14="http://schemas.microsoft.com/office/powerpoint/2010/main" val="1161142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20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98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83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12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spTree>
    <p:extLst>
      <p:ext uri="{BB962C8B-B14F-4D97-AF65-F5344CB8AC3E}">
        <p14:creationId xmlns:p14="http://schemas.microsoft.com/office/powerpoint/2010/main" val="119466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E9748-F0A6-4074-B269-5B05F796E1EE}" type="datetimeFigureOut">
              <a:rPr lang="fa-IR" smtClean="0"/>
              <a:t>1440/04/21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E16903-B0C3-4F13-B8F4-86BFC69F6F62}"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97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DE9748-F0A6-4074-B269-5B05F796E1EE}" type="datetimeFigureOut">
              <a:rPr lang="fa-IR" smtClean="0"/>
              <a:t>1440/04/21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E16903-B0C3-4F13-B8F4-86BFC69F6F62}" type="slidenum">
              <a:rPr lang="fa-IR" smtClean="0"/>
              <a:t>‹#›</a:t>
            </a:fld>
            <a:endParaRPr lang="fa-IR"/>
          </a:p>
        </p:txBody>
      </p:sp>
    </p:spTree>
    <p:extLst>
      <p:ext uri="{BB962C8B-B14F-4D97-AF65-F5344CB8AC3E}">
        <p14:creationId xmlns:p14="http://schemas.microsoft.com/office/powerpoint/2010/main" val="200653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DE9748-F0A6-4074-B269-5B05F796E1EE}" type="datetimeFigureOut">
              <a:rPr lang="fa-IR" smtClean="0"/>
              <a:t>1440/04/21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FE16903-B0C3-4F13-B8F4-86BFC69F6F62}"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92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DE9748-F0A6-4074-B269-5B05F796E1EE}" type="datetimeFigureOut">
              <a:rPr lang="fa-IR" smtClean="0"/>
              <a:t>1440/04/21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FE16903-B0C3-4F13-B8F4-86BFC69F6F62}"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E9748-F0A6-4074-B269-5B05F796E1EE}" type="datetimeFigureOut">
              <a:rPr lang="fa-IR" smtClean="0"/>
              <a:t>1440/04/21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FE16903-B0C3-4F13-B8F4-86BFC69F6F62}" type="slidenum">
              <a:rPr lang="fa-IR" smtClean="0"/>
              <a:t>‹#›</a:t>
            </a:fld>
            <a:endParaRPr lang="fa-IR"/>
          </a:p>
        </p:txBody>
      </p:sp>
    </p:spTree>
    <p:extLst>
      <p:ext uri="{BB962C8B-B14F-4D97-AF65-F5344CB8AC3E}">
        <p14:creationId xmlns:p14="http://schemas.microsoft.com/office/powerpoint/2010/main" val="169580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E9748-F0A6-4074-B269-5B05F796E1EE}" type="datetimeFigureOut">
              <a:rPr lang="fa-IR" smtClean="0"/>
              <a:t>1440/04/21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E16903-B0C3-4F13-B8F4-86BFC69F6F62}"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88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E9748-F0A6-4074-B269-5B05F796E1EE}" type="datetimeFigureOut">
              <a:rPr lang="fa-IR" smtClean="0"/>
              <a:t>1440/04/21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E16903-B0C3-4F13-B8F4-86BFC69F6F62}" type="slidenum">
              <a:rPr lang="fa-IR" smtClean="0"/>
              <a:t>‹#›</a:t>
            </a:fld>
            <a:endParaRPr lang="fa-IR"/>
          </a:p>
        </p:txBody>
      </p:sp>
    </p:spTree>
    <p:extLst>
      <p:ext uri="{BB962C8B-B14F-4D97-AF65-F5344CB8AC3E}">
        <p14:creationId xmlns:p14="http://schemas.microsoft.com/office/powerpoint/2010/main" val="416512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DE9748-F0A6-4074-B269-5B05F796E1EE}" type="datetimeFigureOut">
              <a:rPr lang="fa-IR" smtClean="0"/>
              <a:t>1440/04/21</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E16903-B0C3-4F13-B8F4-86BFC69F6F62}" type="slidenum">
              <a:rPr lang="fa-IR" smtClean="0"/>
              <a:t>‹#›</a:t>
            </a:fld>
            <a:endParaRPr lang="fa-IR"/>
          </a:p>
        </p:txBody>
      </p:sp>
    </p:spTree>
    <p:extLst>
      <p:ext uri="{BB962C8B-B14F-4D97-AF65-F5344CB8AC3E}">
        <p14:creationId xmlns:p14="http://schemas.microsoft.com/office/powerpoint/2010/main" val="22682461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303867"/>
          </a:xfrm>
        </p:spPr>
        <p:txBody>
          <a:bodyPr/>
          <a:lstStyle/>
          <a:p>
            <a:endParaRPr lang="fa-IR"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a:buNone/>
            </a:pPr>
            <a:endParaRPr lang="fa-IR" sz="3000" dirty="0" smtClean="0">
              <a:solidFill>
                <a:srgbClr val="000000"/>
              </a:solidFill>
              <a:cs typeface="B Lotus" panose="00000400000000000000" pitchFamily="2" charset="-78"/>
            </a:endParaRPr>
          </a:p>
          <a:p>
            <a:pPr marL="0" indent="0" algn="ctr">
              <a:buNone/>
            </a:pPr>
            <a:endParaRPr lang="fa-IR" sz="3000" dirty="0">
              <a:solidFill>
                <a:srgbClr val="000000"/>
              </a:solidFill>
              <a:cs typeface="B Lotus" panose="00000400000000000000" pitchFamily="2" charset="-78"/>
            </a:endParaRPr>
          </a:p>
          <a:p>
            <a:pPr marL="0" indent="0" algn="ctr">
              <a:buNone/>
            </a:pPr>
            <a:r>
              <a:rPr lang="fa-IR" sz="4000" dirty="0" smtClean="0">
                <a:solidFill>
                  <a:srgbClr val="000000"/>
                </a:solidFill>
                <a:cs typeface="B Titr" panose="00000700000000000000" pitchFamily="2" charset="-78"/>
              </a:rPr>
              <a:t>مطالعات موردی مرتبط با منابع انسانی</a:t>
            </a:r>
            <a:endParaRPr lang="fa-IR" sz="4000" dirty="0" smtClean="0">
              <a:solidFill>
                <a:srgbClr val="000000"/>
              </a:solidFill>
              <a:latin typeface="BLotus"/>
              <a:cs typeface="B Titr" panose="00000700000000000000" pitchFamily="2" charset="-78"/>
            </a:endParaRPr>
          </a:p>
          <a:p>
            <a:pPr marL="0" indent="0">
              <a:buNone/>
            </a:pPr>
            <a:r>
              <a:rPr lang="fa-IR" dirty="0"/>
              <a:t/>
            </a:r>
            <a:br>
              <a:rPr lang="fa-IR" dirty="0"/>
            </a:br>
            <a:r>
              <a:rPr lang="fa-IR" dirty="0">
                <a:solidFill>
                  <a:srgbClr val="000000"/>
                </a:solidFill>
                <a:latin typeface="BLotus"/>
              </a:rPr>
              <a:t/>
            </a:r>
            <a:br>
              <a:rPr lang="fa-IR" dirty="0">
                <a:solidFill>
                  <a:srgbClr val="000000"/>
                </a:solidFill>
                <a:latin typeface="BLotus"/>
              </a:rPr>
            </a:br>
            <a:endParaRPr lang="fa-IR" dirty="0"/>
          </a:p>
        </p:txBody>
      </p:sp>
    </p:spTree>
    <p:extLst>
      <p:ext uri="{BB962C8B-B14F-4D97-AF65-F5344CB8AC3E}">
        <p14:creationId xmlns:p14="http://schemas.microsoft.com/office/powerpoint/2010/main" val="208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prstClr val="black"/>
                </a:solidFill>
                <a:cs typeface="B Titr" panose="00000700000000000000" pitchFamily="2" charset="-78"/>
              </a:rPr>
              <a:t>مورد اول</a:t>
            </a:r>
            <a:endParaRPr lang="fa-IR" dirty="0">
              <a:cs typeface="B Titr" panose="00000700000000000000" pitchFamily="2" charset="-78"/>
            </a:endParaRPr>
          </a:p>
        </p:txBody>
      </p:sp>
      <p:sp>
        <p:nvSpPr>
          <p:cNvPr id="3" name="Content Placeholder 2"/>
          <p:cNvSpPr>
            <a:spLocks noGrp="1"/>
          </p:cNvSpPr>
          <p:nvPr>
            <p:ph idx="1"/>
          </p:nvPr>
        </p:nvSpPr>
        <p:spPr>
          <a:xfrm>
            <a:off x="1295401" y="2556932"/>
            <a:ext cx="9601196" cy="3464040"/>
          </a:xfrm>
        </p:spPr>
        <p:txBody>
          <a:bodyPr>
            <a:normAutofit fontScale="92500" lnSpcReduction="10000"/>
          </a:bodyPr>
          <a:lstStyle/>
          <a:p>
            <a:pPr marL="0" indent="0" algn="just">
              <a:buNone/>
            </a:pPr>
            <a:r>
              <a:rPr lang="fa-IR" dirty="0" smtClean="0"/>
              <a:t>کارمندی پس از اخذ مدرک کارشناسی ارشد در سال سوم خدمت، تقاضای اعمال آن را می نماید. کارگزینی با این استدلال که در بدو خدمت تعهدی 10 ساله مبنی برعدم تغییر پست سازمانی از وی اخذ شده، و اعمال مدرک هم مستلزم تغییر پست سازمانی است، درخواست کارمند را رد می نماید و این امرموجب نارضایتی کارمند می گردد. </a:t>
            </a:r>
          </a:p>
          <a:p>
            <a:pPr marL="0" indent="0">
              <a:buNone/>
            </a:pPr>
            <a:r>
              <a:rPr lang="fa-IR" dirty="0" smtClean="0"/>
              <a:t>سوال:</a:t>
            </a:r>
          </a:p>
          <a:p>
            <a:pPr marL="0" indent="0">
              <a:buNone/>
            </a:pPr>
            <a:r>
              <a:rPr lang="fa-IR" dirty="0" smtClean="0"/>
              <a:t>آیا این برخورد صحیح بوده است؟</a:t>
            </a:r>
          </a:p>
          <a:p>
            <a:pPr marL="0" indent="0">
              <a:buNone/>
            </a:pPr>
            <a:r>
              <a:rPr lang="fa-IR" dirty="0" smtClean="0"/>
              <a:t>چه راهکاری را برای حل مشکل پیشنهاد می دهید؟</a:t>
            </a:r>
            <a:r>
              <a:rPr lang="fa-IR" dirty="0"/>
              <a:t/>
            </a:r>
            <a:br>
              <a:rPr lang="fa-IR" dirty="0"/>
            </a:br>
            <a:r>
              <a:rPr lang="fa-IR" dirty="0"/>
              <a:t/>
            </a:r>
            <a:br>
              <a:rPr lang="fa-IR" dirty="0"/>
            </a:br>
            <a:endParaRPr lang="fa-IR" dirty="0"/>
          </a:p>
        </p:txBody>
      </p:sp>
    </p:spTree>
    <p:extLst>
      <p:ext uri="{BB962C8B-B14F-4D97-AF65-F5344CB8AC3E}">
        <p14:creationId xmlns:p14="http://schemas.microsoft.com/office/powerpoint/2010/main" val="2833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مورد دوم</a:t>
            </a:r>
            <a:endParaRPr lang="fa-IR" dirty="0"/>
          </a:p>
        </p:txBody>
      </p:sp>
      <p:sp>
        <p:nvSpPr>
          <p:cNvPr id="3" name="Content Placeholder 2"/>
          <p:cNvSpPr>
            <a:spLocks noGrp="1"/>
          </p:cNvSpPr>
          <p:nvPr>
            <p:ph idx="1"/>
          </p:nvPr>
        </p:nvSpPr>
        <p:spPr/>
        <p:txBody>
          <a:bodyPr>
            <a:normAutofit fontScale="77500" lnSpcReduction="20000"/>
          </a:bodyPr>
          <a:lstStyle/>
          <a:p>
            <a:pPr marL="0" indent="0" algn="just">
              <a:buNone/>
            </a:pPr>
            <a:r>
              <a:rPr lang="fa-IR" dirty="0" smtClean="0"/>
              <a:t>کارمندی به منظور تبدیل وضعیت استخدامی، به گزینش معرفی می شود. حسب گزارش واصله به گزینش مبنی بر احتمال مبتلا بودن او به اعتیاد، کارمند احضار و جهت آزمایش معرفی می شود. نتیجه آزمایش مثبت شده لذا گزینش حکم به اخراج صادر می کند. کارمند ترک نموده و گواهی سلامت اخذ و سپس تقاضای تجدیدنظر از رای گزینش می نماید. اما مرجع تجدیدنظر نمی پذیرد. کارمند با استناد به موارد ذیل انتظار پذیرش اعتراض خود را دارد:</a:t>
            </a:r>
          </a:p>
          <a:p>
            <a:pPr>
              <a:buFont typeface="Wingdings" panose="05000000000000000000" pitchFamily="2" charset="2"/>
              <a:buChar char="q"/>
            </a:pPr>
            <a:r>
              <a:rPr lang="fa-IR" dirty="0">
                <a:latin typeface="Calibri" panose="020F0502020204030204" pitchFamily="34" charset="0"/>
                <a:ea typeface="Calibri" panose="020F0502020204030204" pitchFamily="34" charset="0"/>
                <a:cs typeface="B Nazanin" panose="00000400000000000000" pitchFamily="2" charset="-78"/>
              </a:rPr>
              <a:t>تبصره 4 ماده 22 قانون رسیدگی به تخلفات اداری، ترک اعتیاد در مدت 6 ماه از تاریخ رای هیات تجدیدنظر  از موارد اعاده </a:t>
            </a:r>
            <a:r>
              <a:rPr lang="fa-IR" dirty="0" smtClean="0">
                <a:latin typeface="Calibri" panose="020F0502020204030204" pitchFamily="34" charset="0"/>
                <a:ea typeface="Calibri" panose="020F0502020204030204" pitchFamily="34" charset="0"/>
                <a:cs typeface="B Nazanin" panose="00000400000000000000" pitchFamily="2" charset="-78"/>
              </a:rPr>
              <a:t>دادرسی است.</a:t>
            </a:r>
          </a:p>
          <a:p>
            <a:pPr>
              <a:buFont typeface="Wingdings" panose="05000000000000000000" pitchFamily="2" charset="2"/>
              <a:buChar char="q"/>
            </a:pPr>
            <a:r>
              <a:rPr lang="fa-IR" dirty="0" smtClean="0"/>
              <a:t>دستور رئیس جمهور به ستاد مبارزه با مواد مخدر مبنی بر ممنوعیت اخراج کارمند معتاد</a:t>
            </a:r>
          </a:p>
          <a:p>
            <a:pPr>
              <a:buFont typeface="Wingdings" panose="05000000000000000000" pitchFamily="2" charset="2"/>
              <a:buChar char="q"/>
            </a:pPr>
            <a:r>
              <a:rPr lang="fa-IR" dirty="0"/>
              <a:t>آیه160 سوره بقره: کسانی که توبه کرده اند و مفاسد خود را اصلاح نموده اند و برای مردم روشن ساخته اند در نتیجه توبه آنان را می پذیرم زیرا من بسیار توبه پذیر و </a:t>
            </a:r>
            <a:r>
              <a:rPr lang="fa-IR" dirty="0" smtClean="0"/>
              <a:t>مهربانم</a:t>
            </a:r>
          </a:p>
          <a:p>
            <a:pPr marL="457200" indent="-457200">
              <a:buFont typeface="+mj-lt"/>
              <a:buAutoNum type="arabicParenR"/>
            </a:pPr>
            <a:r>
              <a:rPr lang="fa-IR" dirty="0" smtClean="0"/>
              <a:t>اقدام هیات تجدیدنظر تا چه اندازه صحیح بود؟</a:t>
            </a:r>
          </a:p>
          <a:p>
            <a:pPr marL="457200" indent="-457200">
              <a:buFont typeface="+mj-lt"/>
              <a:buAutoNum type="arabicParenR"/>
            </a:pPr>
            <a:r>
              <a:rPr lang="fa-IR" dirty="0" smtClean="0"/>
              <a:t>آیا راهکار بهتری وجود ندارد؟</a:t>
            </a:r>
            <a:endParaRPr lang="fa-IR" dirty="0"/>
          </a:p>
        </p:txBody>
      </p:sp>
    </p:spTree>
    <p:extLst>
      <p:ext uri="{BB962C8B-B14F-4D97-AF65-F5344CB8AC3E}">
        <p14:creationId xmlns:p14="http://schemas.microsoft.com/office/powerpoint/2010/main" val="9314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مورد سوم</a:t>
            </a:r>
            <a:endParaRPr lang="fa-IR" b="1" dirty="0"/>
          </a:p>
        </p:txBody>
      </p:sp>
      <p:sp>
        <p:nvSpPr>
          <p:cNvPr id="3" name="Content Placeholder 2"/>
          <p:cNvSpPr>
            <a:spLocks noGrp="1"/>
          </p:cNvSpPr>
          <p:nvPr>
            <p:ph idx="1"/>
          </p:nvPr>
        </p:nvSpPr>
        <p:spPr>
          <a:xfrm>
            <a:off x="1295401" y="2556932"/>
            <a:ext cx="9601196" cy="3689322"/>
          </a:xfrm>
        </p:spPr>
        <p:txBody>
          <a:bodyPr>
            <a:noAutofit/>
          </a:bodyPr>
          <a:lstStyle/>
          <a:p>
            <a:pPr marL="0" indent="0" algn="just">
              <a:buNone/>
            </a:pPr>
            <a:r>
              <a:rPr lang="fa-IR" sz="1800" dirty="0" smtClean="0">
                <a:cs typeface="B Lotus" panose="00000400000000000000" pitchFamily="2" charset="-78"/>
              </a:rPr>
              <a:t>کارمندی تقاضای ارتقا به جایگاه مدیریتی دارد. تشریفات ارتقا بدین صورت است که کسانی می توانند درخواست پست مدیریتی کنند که:</a:t>
            </a:r>
          </a:p>
          <a:p>
            <a:pPr algn="just">
              <a:buFont typeface="Wingdings" panose="05000000000000000000" pitchFamily="2" charset="2"/>
              <a:buChar char="q"/>
            </a:pPr>
            <a:r>
              <a:rPr lang="fa-IR" sz="1800" dirty="0" smtClean="0">
                <a:cs typeface="B Lotus" panose="00000400000000000000" pitchFamily="2" charset="-78"/>
              </a:rPr>
              <a:t>11 سال سابقه کاری داشته باشند</a:t>
            </a:r>
          </a:p>
          <a:p>
            <a:pPr algn="just">
              <a:buFont typeface="Wingdings" panose="05000000000000000000" pitchFamily="2" charset="2"/>
              <a:buChar char="q"/>
            </a:pPr>
            <a:r>
              <a:rPr lang="fa-IR" sz="1800" dirty="0" smtClean="0">
                <a:cs typeface="B Lotus" panose="00000400000000000000" pitchFamily="2" charset="-78"/>
              </a:rPr>
              <a:t>حداقل مدرک کارشناسی داشته باشند</a:t>
            </a:r>
          </a:p>
          <a:p>
            <a:pPr algn="just">
              <a:buFont typeface="Wingdings" panose="05000000000000000000" pitchFamily="2" charset="2"/>
              <a:buChar char="q"/>
            </a:pPr>
            <a:r>
              <a:rPr lang="fa-IR" sz="1800" dirty="0" smtClean="0">
                <a:cs typeface="B Lotus" panose="00000400000000000000" pitchFamily="2" charset="-78"/>
              </a:rPr>
              <a:t>هیات اعطای پست استانی و نهادهای  نظارتی موافق باشند</a:t>
            </a:r>
          </a:p>
          <a:p>
            <a:pPr algn="just">
              <a:buFont typeface="Wingdings" panose="05000000000000000000" pitchFamily="2" charset="2"/>
              <a:buChar char="q"/>
            </a:pPr>
            <a:r>
              <a:rPr lang="fa-IR" sz="1800" dirty="0" smtClean="0">
                <a:cs typeface="B Lotus" panose="00000400000000000000" pitchFamily="2" charset="-78"/>
              </a:rPr>
              <a:t>نظر مراجع فوق توسط کمیته انتصابات ستاد مرکزی تایید گردد.</a:t>
            </a:r>
          </a:p>
          <a:p>
            <a:pPr marL="0" lvl="0" indent="0" algn="just">
              <a:buClr>
                <a:srgbClr val="83992A"/>
              </a:buClr>
              <a:buNone/>
            </a:pPr>
            <a:r>
              <a:rPr lang="fa-IR" sz="1800" dirty="0" smtClean="0">
                <a:cs typeface="B Lotus" panose="00000400000000000000" pitchFamily="2" charset="-78"/>
              </a:rPr>
              <a:t>کارمند متقاضی دارای 2 سال کمبود سابقه داشته لکن از نظر مدرک تحصیلی و تاییدیه صلاحیتی و مراجع استانی </a:t>
            </a:r>
            <a:r>
              <a:rPr lang="fa-IR" sz="1800" dirty="0" smtClean="0">
                <a:solidFill>
                  <a:prstClr val="black">
                    <a:lumMod val="85000"/>
                    <a:lumOff val="15000"/>
                  </a:prstClr>
                </a:solidFill>
                <a:cs typeface="B Lotus" panose="00000400000000000000" pitchFamily="2" charset="-78"/>
              </a:rPr>
              <a:t>مورد </a:t>
            </a:r>
            <a:r>
              <a:rPr lang="fa-IR" sz="1800" dirty="0">
                <a:solidFill>
                  <a:prstClr val="black">
                    <a:lumMod val="85000"/>
                    <a:lumOff val="15000"/>
                  </a:prstClr>
                </a:solidFill>
                <a:cs typeface="B Lotus" panose="00000400000000000000" pitchFamily="2" charset="-78"/>
              </a:rPr>
              <a:t>تایید می باشد اما توسط کمیته ستاد مرکزی با این استدلال که شرط 11 سال رعایت نشده درخواست کارمند را رد می کند</a:t>
            </a:r>
            <a:r>
              <a:rPr lang="fa-IR" sz="1800" dirty="0" smtClean="0">
                <a:solidFill>
                  <a:prstClr val="black">
                    <a:lumMod val="85000"/>
                    <a:lumOff val="15000"/>
                  </a:prstClr>
                </a:solidFill>
                <a:cs typeface="B Lotus" panose="00000400000000000000" pitchFamily="2" charset="-78"/>
              </a:rPr>
              <a:t>.</a:t>
            </a:r>
          </a:p>
          <a:p>
            <a:pPr marL="342900" indent="-342900">
              <a:buFont typeface="+mj-lt"/>
              <a:buAutoNum type="arabicParenR"/>
            </a:pPr>
            <a:r>
              <a:rPr lang="fa-IR" sz="1800" dirty="0" smtClean="0">
                <a:solidFill>
                  <a:prstClr val="black">
                    <a:lumMod val="85000"/>
                    <a:lumOff val="15000"/>
                  </a:prstClr>
                </a:solidFill>
                <a:cs typeface="B Lotus" panose="00000400000000000000" pitchFamily="2" charset="-78"/>
              </a:rPr>
              <a:t>این اقدام صحیح است؟</a:t>
            </a:r>
          </a:p>
          <a:p>
            <a:pPr marL="342900" indent="-342900">
              <a:buFont typeface="+mj-lt"/>
              <a:buAutoNum type="arabicParenR"/>
            </a:pPr>
            <a:r>
              <a:rPr lang="fa-IR" sz="1800" dirty="0" smtClean="0">
                <a:solidFill>
                  <a:prstClr val="black">
                    <a:lumMod val="85000"/>
                    <a:lumOff val="15000"/>
                  </a:prstClr>
                </a:solidFill>
                <a:cs typeface="B Lotus" panose="00000400000000000000" pitchFamily="2" charset="-78"/>
              </a:rPr>
              <a:t>راهکار بهتر چیست؟</a:t>
            </a:r>
            <a:endParaRPr lang="fa-IR" sz="1800" dirty="0">
              <a:cs typeface="B Lotus" panose="00000400000000000000" pitchFamily="2" charset="-78"/>
            </a:endParaRPr>
          </a:p>
        </p:txBody>
      </p:sp>
    </p:spTree>
    <p:extLst>
      <p:ext uri="{BB962C8B-B14F-4D97-AF65-F5344CB8AC3E}">
        <p14:creationId xmlns:p14="http://schemas.microsoft.com/office/powerpoint/2010/main" val="222160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مورد چهارم</a:t>
            </a:r>
            <a:endParaRPr lang="fa-IR" b="1" dirty="0"/>
          </a:p>
        </p:txBody>
      </p:sp>
      <p:sp>
        <p:nvSpPr>
          <p:cNvPr id="3" name="Content Placeholder 2"/>
          <p:cNvSpPr>
            <a:spLocks noGrp="1"/>
          </p:cNvSpPr>
          <p:nvPr>
            <p:ph idx="1"/>
          </p:nvPr>
        </p:nvSpPr>
        <p:spPr/>
        <p:txBody>
          <a:bodyPr/>
          <a:lstStyle/>
          <a:p>
            <a:pPr marL="0" indent="0">
              <a:buNone/>
            </a:pPr>
            <a:r>
              <a:rPr lang="fa-IR" dirty="0" smtClean="0"/>
              <a:t>در مراسم روز زن برای کارکنان خانم سازمان مراسمی تدارک دیده می شود.در پایان مراسم به قید قرعه به تعدادی از خانم های حاضر در مراسم هدیه اعطاء و به سایرین یک جعبه نان برنجی داده می شود. افرادی که کارت هدیه دریافت نکرده اند دادن نان برنجی را توهین آمیز می دانند.و این امر موجب ایجاد نارضایتی می شود.</a:t>
            </a:r>
          </a:p>
          <a:p>
            <a:pPr marL="457200" indent="-457200">
              <a:buFont typeface="+mj-lt"/>
              <a:buAutoNum type="arabicParenR"/>
            </a:pPr>
            <a:r>
              <a:rPr lang="fa-IR" dirty="0" smtClean="0"/>
              <a:t>اشتباه این اقدام کجاست؟</a:t>
            </a:r>
          </a:p>
          <a:p>
            <a:pPr marL="457200" indent="-457200">
              <a:buFont typeface="+mj-lt"/>
              <a:buAutoNum type="arabicParenR"/>
            </a:pPr>
            <a:r>
              <a:rPr lang="fa-IR" dirty="0" smtClean="0"/>
              <a:t>کار درست کدام است؟</a:t>
            </a:r>
            <a:endParaRPr lang="fa-IR" dirty="0"/>
          </a:p>
        </p:txBody>
      </p:sp>
    </p:spTree>
    <p:extLst>
      <p:ext uri="{BB962C8B-B14F-4D97-AF65-F5344CB8AC3E}">
        <p14:creationId xmlns:p14="http://schemas.microsoft.com/office/powerpoint/2010/main" val="238649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مورد پنجم</a:t>
            </a:r>
            <a:endParaRPr lang="fa-IR" b="1" dirty="0"/>
          </a:p>
        </p:txBody>
      </p:sp>
      <p:sp>
        <p:nvSpPr>
          <p:cNvPr id="3" name="Content Placeholder 2"/>
          <p:cNvSpPr>
            <a:spLocks noGrp="1"/>
          </p:cNvSpPr>
          <p:nvPr>
            <p:ph idx="1"/>
          </p:nvPr>
        </p:nvSpPr>
        <p:spPr/>
        <p:txBody>
          <a:bodyPr/>
          <a:lstStyle/>
          <a:p>
            <a:pPr marL="0" indent="0" algn="just">
              <a:buNone/>
            </a:pPr>
            <a:r>
              <a:rPr lang="fa-IR" dirty="0" smtClean="0"/>
              <a:t>در جلسه ای به منظور تحول در شیوه برخورد با منابع انسانی، پیشنهاد می شود پست های خالی سازمان اعلام عمومی شود تا افراد متقاضی کاندیدای پست مرتبط با شرایط خود شوند. یکی از حاضرین اعلام می کند که پست های سازمانی محرمانه است و فقط چند نفر ازمسئولین از آن اطلاع دارند و کارمندان نباید از آن آگاه شوند. این درحالی است که کارمندان متقاضی یک پست باید عنوان پست درخواستی را در تقاضای خود قید نمایند.</a:t>
            </a:r>
          </a:p>
          <a:p>
            <a:pPr marL="457200" indent="-457200" algn="just">
              <a:buFont typeface="+mj-lt"/>
              <a:buAutoNum type="arabicParenR"/>
            </a:pPr>
            <a:r>
              <a:rPr lang="fa-IR" dirty="0"/>
              <a:t>آ</a:t>
            </a:r>
            <a:r>
              <a:rPr lang="fa-IR" dirty="0" smtClean="0"/>
              <a:t>یا چارت سازمانی باید محرمانه باشد؟</a:t>
            </a:r>
          </a:p>
          <a:p>
            <a:pPr marL="457200" indent="-457200" algn="just">
              <a:buFont typeface="+mj-lt"/>
              <a:buAutoNum type="arabicParenR"/>
            </a:pPr>
            <a:r>
              <a:rPr lang="fa-IR" dirty="0" smtClean="0"/>
              <a:t>با وصف محرمانگی، کارمندان چگونه از پست های خالی آگاهی پیدا نمایند؟</a:t>
            </a:r>
          </a:p>
        </p:txBody>
      </p:sp>
    </p:spTree>
    <p:extLst>
      <p:ext uri="{BB962C8B-B14F-4D97-AF65-F5344CB8AC3E}">
        <p14:creationId xmlns:p14="http://schemas.microsoft.com/office/powerpoint/2010/main" val="358209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مورد ششم</a:t>
            </a:r>
            <a:endParaRPr lang="fa-IR" b="1" dirty="0"/>
          </a:p>
        </p:txBody>
      </p:sp>
      <p:sp>
        <p:nvSpPr>
          <p:cNvPr id="3" name="Content Placeholder 2"/>
          <p:cNvSpPr>
            <a:spLocks noGrp="1"/>
          </p:cNvSpPr>
          <p:nvPr>
            <p:ph idx="1"/>
          </p:nvPr>
        </p:nvSpPr>
        <p:spPr/>
        <p:txBody>
          <a:bodyPr/>
          <a:lstStyle/>
          <a:p>
            <a:pPr marL="0" indent="0" algn="just">
              <a:buNone/>
            </a:pPr>
            <a:r>
              <a:rPr lang="fa-IR" dirty="0" smtClean="0"/>
              <a:t>مشکل واحد آموزش سازمان مشارکت ضعیف و حضور سازی پرسنل به شیوه های مختلف است.سازمان تصمیم می گیرد حضور غیاب در دوره آموزشی را با استفاده از دستگاه حضور و غیاب تصویری انجام دهد. </a:t>
            </a:r>
          </a:p>
          <a:p>
            <a:pPr marL="0" indent="0" algn="just">
              <a:buNone/>
            </a:pPr>
            <a:r>
              <a:rPr lang="fa-IR" dirty="0" smtClean="0"/>
              <a:t>این راهکار را چگونه ارزیابی می کنید؟</a:t>
            </a:r>
            <a:endParaRPr lang="fa-IR" dirty="0"/>
          </a:p>
        </p:txBody>
      </p:sp>
    </p:spTree>
    <p:extLst>
      <p:ext uri="{BB962C8B-B14F-4D97-AF65-F5344CB8AC3E}">
        <p14:creationId xmlns:p14="http://schemas.microsoft.com/office/powerpoint/2010/main" val="418672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fa-IR" dirty="0"/>
          </a:p>
          <a:p>
            <a:endParaRPr lang="fa-IR" dirty="0" smtClean="0"/>
          </a:p>
          <a:p>
            <a:pPr marL="0" indent="0" algn="ctr">
              <a:buNone/>
            </a:pPr>
            <a:r>
              <a:rPr lang="fa-IR" sz="7200" dirty="0" smtClean="0">
                <a:latin typeface="IranNastaliq" panose="02020505000000020003" pitchFamily="18" charset="0"/>
                <a:cs typeface="IranNastaliq" panose="02020505000000020003" pitchFamily="18" charset="0"/>
              </a:rPr>
              <a:t>با سپاس از عنایت شما</a:t>
            </a:r>
            <a:endParaRPr lang="fa-IR" sz="72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157822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694</TotalTime>
  <Words>609</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B Lotus</vt:lpstr>
      <vt:lpstr>B Nazanin</vt:lpstr>
      <vt:lpstr>B Titr</vt:lpstr>
      <vt:lpstr>BLotus</vt:lpstr>
      <vt:lpstr>Calibri</vt:lpstr>
      <vt:lpstr>Garamond</vt:lpstr>
      <vt:lpstr>IranNastaliq</vt:lpstr>
      <vt:lpstr>Times New Roman</vt:lpstr>
      <vt:lpstr>Wingdings</vt:lpstr>
      <vt:lpstr>Organic</vt:lpstr>
      <vt:lpstr>PowerPoint Presentation</vt:lpstr>
      <vt:lpstr>مورد اول</vt:lpstr>
      <vt:lpstr>مورد دوم</vt:lpstr>
      <vt:lpstr>مورد سوم</vt:lpstr>
      <vt:lpstr>مورد چهارم</vt:lpstr>
      <vt:lpstr>مورد پنجم</vt:lpstr>
      <vt:lpstr>مورد ششم</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yahya</dc:creator>
  <cp:lastModifiedBy>yahya</cp:lastModifiedBy>
  <cp:revision>216</cp:revision>
  <dcterms:created xsi:type="dcterms:W3CDTF">2018-06-14T12:47:40Z</dcterms:created>
  <dcterms:modified xsi:type="dcterms:W3CDTF">2018-12-29T13:47:03Z</dcterms:modified>
</cp:coreProperties>
</file>