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67" r:id="rId1"/>
  </p:sldMasterIdLst>
  <p:sldIdLst>
    <p:sldId id="258" r:id="rId2"/>
    <p:sldId id="291" r:id="rId3"/>
    <p:sldId id="259" r:id="rId4"/>
    <p:sldId id="260" r:id="rId5"/>
    <p:sldId id="308" r:id="rId6"/>
    <p:sldId id="309" r:id="rId7"/>
    <p:sldId id="307" r:id="rId8"/>
    <p:sldId id="310" r:id="rId9"/>
    <p:sldId id="286" r:id="rId10"/>
    <p:sldId id="318" r:id="rId11"/>
    <p:sldId id="261" r:id="rId12"/>
    <p:sldId id="311" r:id="rId13"/>
    <p:sldId id="297" r:id="rId14"/>
    <p:sldId id="300" r:id="rId15"/>
    <p:sldId id="312" r:id="rId16"/>
    <p:sldId id="313" r:id="rId17"/>
    <p:sldId id="319" r:id="rId18"/>
    <p:sldId id="302" r:id="rId19"/>
    <p:sldId id="316" r:id="rId20"/>
    <p:sldId id="314" r:id="rId21"/>
    <p:sldId id="315" r:id="rId22"/>
    <p:sldId id="317" r:id="rId23"/>
    <p:sldId id="276" r:id="rId24"/>
    <p:sldId id="299" r:id="rId25"/>
    <p:sldId id="320" r:id="rId26"/>
    <p:sldId id="321" r:id="rId27"/>
    <p:sldId id="322" r:id="rId28"/>
    <p:sldId id="301" r:id="rId29"/>
    <p:sldId id="329" r:id="rId30"/>
    <p:sldId id="330" r:id="rId31"/>
    <p:sldId id="331" r:id="rId32"/>
    <p:sldId id="333" r:id="rId33"/>
    <p:sldId id="334" r:id="rId34"/>
    <p:sldId id="335" r:id="rId35"/>
    <p:sldId id="296" r:id="rId36"/>
    <p:sldId id="323" r:id="rId37"/>
    <p:sldId id="324" r:id="rId38"/>
    <p:sldId id="325" r:id="rId39"/>
    <p:sldId id="326" r:id="rId40"/>
    <p:sldId id="327" r:id="rId41"/>
    <p:sldId id="328" r:id="rId42"/>
    <p:sldId id="298" r:id="rId43"/>
    <p:sldId id="336" r:id="rId44"/>
    <p:sldId id="337" r:id="rId45"/>
    <p:sldId id="338" r:id="rId46"/>
    <p:sldId id="348" r:id="rId47"/>
    <p:sldId id="339" r:id="rId48"/>
    <p:sldId id="340" r:id="rId49"/>
    <p:sldId id="341" r:id="rId50"/>
    <p:sldId id="303" r:id="rId51"/>
    <p:sldId id="342" r:id="rId52"/>
    <p:sldId id="343" r:id="rId53"/>
    <p:sldId id="344" r:id="rId54"/>
    <p:sldId id="345" r:id="rId55"/>
    <p:sldId id="347" r:id="rId56"/>
    <p:sldId id="305" r:id="rId57"/>
    <p:sldId id="306" r:id="rId5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8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43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07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114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0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8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83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2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46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97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653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2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580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88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512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DE9748-F0A6-4074-B269-5B05F796E1EE}" type="datetimeFigureOut">
              <a:rPr lang="fa-IR" smtClean="0"/>
              <a:t>1440/04/21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824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وظایف تخصصی مدیریت منابع انسانی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373" y="2479658"/>
            <a:ext cx="9601196" cy="3318936"/>
          </a:xfrm>
        </p:spPr>
        <p:txBody>
          <a:bodyPr/>
          <a:lstStyle/>
          <a:p>
            <a:pPr algn="justLow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اشاره به اقدامات مرتبط با منابع انسانی دارد.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algn="justLow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این وظایف متنوع هستند.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معرف مدیریت منابع انسانی محسوب می شود.</a:t>
            </a:r>
          </a:p>
          <a:p>
            <a:pPr lvl="0" algn="justLow">
              <a:spcAft>
                <a:spcPts val="0"/>
              </a:spcAft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به شیوه های مختلف قابل دسته بندی است.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marL="0" indent="0" algn="just">
              <a:buNone/>
            </a:pPr>
            <a:endParaRPr lang="fa-IR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پیش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نتیجه نیاز سنجی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منبع انسانی مورد نیاز= منبع انسانی در دسترس= تعادل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arenR"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منبع انسانی مورد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نیاز&lt;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منبع انسانی در دسترس=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مازاد نیرو(حذف اضافه کاری،عدم استخدام،موافقت با مرخصی بدون حقوق، اخراج  افراد واجد شرایط اخراج، حذف پست های غیر ضروری و انتقال  ...)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arenR"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منبع انسانی مورد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نیاز&gt;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منبع انسانی در دسترس=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کمبود</a:t>
            </a:r>
            <a:endParaRPr lang="fa-I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endParaRPr lang="fa-I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4014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پیش از 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2556932"/>
            <a:ext cx="9917803" cy="331893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a-IR" sz="7400" dirty="0" smtClean="0">
                <a:cs typeface="B Titr" panose="00000700000000000000" pitchFamily="2" charset="-78"/>
              </a:rPr>
              <a:t>برنامه ریزی  برای تامین منابع انسانی</a:t>
            </a:r>
          </a:p>
          <a:p>
            <a:pPr marL="0" indent="0">
              <a:buNone/>
            </a:pPr>
            <a:r>
              <a:rPr lang="fa-IR" sz="7400" dirty="0" smtClean="0">
                <a:cs typeface="B Nazanin" panose="00000400000000000000" pitchFamily="2" charset="-78"/>
              </a:rPr>
              <a:t>چنانچه نتیجه نیاز سنجی حکایت از نیاز باشد، باید برای رفع این نیاز برنامه ریزی نمود.</a:t>
            </a:r>
          </a:p>
          <a:p>
            <a:pPr marL="0" indent="0">
              <a:buNone/>
            </a:pPr>
            <a:r>
              <a:rPr lang="fa-IR" sz="7400" b="1" dirty="0" smtClean="0">
                <a:cs typeface="B Nazanin" panose="00000400000000000000" pitchFamily="2" charset="-78"/>
              </a:rPr>
              <a:t>برای تامین منابع انسانی استراتژی های ذیل وجود دارد: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7400" dirty="0" smtClean="0">
                <a:cs typeface="B Nazanin" panose="00000400000000000000" pitchFamily="2" charset="-78"/>
              </a:rPr>
              <a:t>ساختن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7400" dirty="0" smtClean="0">
                <a:cs typeface="B Nazanin" panose="00000400000000000000" pitchFamily="2" charset="-78"/>
              </a:rPr>
              <a:t>خریدن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7400" dirty="0" smtClean="0">
                <a:cs typeface="B Nazanin" panose="00000400000000000000" pitchFamily="2" charset="-78"/>
              </a:rPr>
              <a:t>هر دو( برخی را بسازیم و برخی را بخریم)</a:t>
            </a:r>
          </a:p>
          <a:p>
            <a:pPr marL="0" indent="0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 smtClean="0">
              <a:cs typeface="B Titr" panose="00000700000000000000" pitchFamily="2" charset="-78"/>
            </a:endParaRPr>
          </a:p>
          <a:p>
            <a:pPr marL="0" indent="0">
              <a:buNone/>
            </a:pP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617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پیش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ملاحظات در انتحاب استراتژی تامین منابع انسانی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درجه تخصصی بودن کار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امکان تربیت و آماده سازی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کمیابی در بازار خارجی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میزان توجه به تعهد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هزینه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4874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>
                <a:cs typeface="B Titr" panose="00000700000000000000" pitchFamily="2" charset="-78"/>
              </a:rPr>
              <a:t>این مرحله متشکل از مواد ذیل است: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cs typeface="B Lotus" panose="00000400000000000000" pitchFamily="2" charset="-78"/>
              </a:rPr>
              <a:t>کارمندیابی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cs typeface="B Lotus" panose="00000400000000000000" pitchFamily="2" charset="-78"/>
              </a:rPr>
              <a:t>گزینش و انتخاب</a:t>
            </a:r>
            <a:endParaRPr lang="fa-IR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72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a-IR" dirty="0" smtClean="0">
                <a:cs typeface="B Titr" panose="00000700000000000000" pitchFamily="2" charset="-78"/>
              </a:rPr>
              <a:t>کارمندیابی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anose="00000400000000000000" pitchFamily="2" charset="-78"/>
              </a:rPr>
              <a:t>تهییه مخرنی از افرادی که شرایط عضویت در سازمان را دارند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anose="00000400000000000000" pitchFamily="2" charset="-78"/>
              </a:rPr>
              <a:t>شناسایی افرادی که به طور بالقوه می توانند جذب سازمان شوند.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anose="00000400000000000000" pitchFamily="2" charset="-78"/>
              </a:rPr>
              <a:t>شامل دو اقدام </a:t>
            </a:r>
            <a:r>
              <a:rPr lang="fa-IR" u="sng" dirty="0" smtClean="0">
                <a:cs typeface="B Nazanin" panose="00000400000000000000" pitchFamily="2" charset="-78"/>
              </a:rPr>
              <a:t>دعوت از متقاضیان 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fa-IR" u="sng" dirty="0" smtClean="0">
                <a:cs typeface="B Nazanin" panose="00000400000000000000" pitchFamily="2" charset="-78"/>
              </a:rPr>
              <a:t>ایجاد علاقه و ترغیب افراد جهت اعلام آمادگی جهت جذب در سازمان </a:t>
            </a:r>
            <a:r>
              <a:rPr lang="fa-IR" dirty="0" smtClean="0">
                <a:cs typeface="B Nazanin" panose="00000400000000000000" pitchFamily="2" charset="-78"/>
              </a:rPr>
              <a:t>است.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anose="00000400000000000000" pitchFamily="2" charset="-78"/>
              </a:rPr>
              <a:t>مقدمه انتخاب مناسب است.</a:t>
            </a:r>
          </a:p>
          <a:p>
            <a:pPr marL="0" indent="0">
              <a:buNone/>
            </a:pPr>
            <a:r>
              <a:rPr lang="fa-IR" b="1" dirty="0" smtClean="0">
                <a:cs typeface="B Nazanin" panose="00000400000000000000" pitchFamily="2" charset="-78"/>
              </a:rPr>
              <a:t>پیام کارمند یابی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anose="00000400000000000000" pitchFamily="2" charset="-78"/>
              </a:rPr>
              <a:t>واقع گرایانه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anose="00000400000000000000" pitchFamily="2" charset="-78"/>
              </a:rPr>
              <a:t>جذب کننده</a:t>
            </a:r>
          </a:p>
        </p:txBody>
      </p:sp>
    </p:spTree>
    <p:extLst>
      <p:ext uri="{BB962C8B-B14F-4D97-AF65-F5344CB8AC3E}">
        <p14:creationId xmlns:p14="http://schemas.microsoft.com/office/powerpoint/2010/main" val="13123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b="1" dirty="0" smtClean="0"/>
              <a:t>دامنه کارمندیابی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کمی گرایی: تعیین شرایط عضویت در سطح پایین- پهن کردن تور بزرگ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کیفی گرایی: تعیین شرایط عضویت در سطح بالا-پهن کردن تورکوچک</a:t>
            </a:r>
          </a:p>
          <a:p>
            <a:pPr marL="0" indent="0">
              <a:buNone/>
            </a:pPr>
            <a:r>
              <a:rPr lang="fa-IR" b="1" dirty="0" smtClean="0"/>
              <a:t>دو خطر در کارمندیابی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مثبت های دروغین:کسانی که خود را واجد شرایط اعلام می کنند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منفی های دروغین: کسانی که واجد شرایط هستند اما وانمود می کنند واجد شرایط نیستند.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7276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 smtClean="0"/>
              <a:t>منابع رایج کارمندیابی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اعلان شغل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آگهی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توصیه اعضا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مراجعه مستقیم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موسسات کاریابی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ظرفیت دانشگاهی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6630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b="1" dirty="0" smtClean="0"/>
              <a:t>جهت گیری کارمند یابی</a:t>
            </a:r>
          </a:p>
          <a:p>
            <a:pPr marL="0" indent="0">
              <a:buNone/>
            </a:pPr>
            <a:r>
              <a:rPr lang="fa-IR" b="1" dirty="0" smtClean="0"/>
              <a:t>1)داخلی: </a:t>
            </a:r>
            <a:r>
              <a:rPr lang="fa-IR" dirty="0" smtClean="0"/>
              <a:t>تاکید بر کارکنان موجود</a:t>
            </a:r>
          </a:p>
          <a:p>
            <a:pPr marL="0" indent="0">
              <a:buNone/>
            </a:pPr>
            <a:r>
              <a:rPr lang="fa-IR" dirty="0" smtClean="0"/>
              <a:t>مزایا: انگیزه بخش،هزینه کم، آشنایی با سازمان</a:t>
            </a:r>
          </a:p>
          <a:p>
            <a:pPr marL="0" indent="0">
              <a:buNone/>
            </a:pPr>
            <a:r>
              <a:rPr lang="fa-IR" dirty="0" smtClean="0"/>
              <a:t>معایب: محرمیت از نیروهای مستعد در خارج، ایجاد یاس و </a:t>
            </a:r>
            <a:r>
              <a:rPr lang="fa-IR" dirty="0" smtClean="0"/>
              <a:t>ناامیدی </a:t>
            </a:r>
            <a:r>
              <a:rPr lang="fa-IR" dirty="0" smtClean="0"/>
              <a:t>در کسانی که اراتقا پیدا نمی کنند</a:t>
            </a:r>
          </a:p>
          <a:p>
            <a:pPr marL="0" indent="0">
              <a:buNone/>
            </a:pPr>
            <a:r>
              <a:rPr lang="fa-IR" b="1" dirty="0" smtClean="0"/>
              <a:t>2)خارجی: </a:t>
            </a:r>
            <a:r>
              <a:rPr lang="fa-IR" dirty="0" smtClean="0"/>
              <a:t>تاکید بر ظرفیت خارج از سازمان</a:t>
            </a:r>
          </a:p>
          <a:p>
            <a:pPr marL="0" indent="0">
              <a:buNone/>
            </a:pPr>
            <a:r>
              <a:rPr lang="fa-IR" dirty="0" smtClean="0"/>
              <a:t>مزایا: فراهم شدن زمینه ورود تفکر جدید، استفاده از نیروی مستعد</a:t>
            </a:r>
          </a:p>
          <a:p>
            <a:pPr marL="0" indent="0">
              <a:buNone/>
            </a:pPr>
            <a:r>
              <a:rPr lang="fa-IR" dirty="0" smtClean="0"/>
              <a:t>معایب، هزینه، زمانبر بودن، عدم شناخت کافی از سازمان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8957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dirty="0" smtClean="0">
                <a:cs typeface="B Titr" panose="00000700000000000000" pitchFamily="2" charset="-78"/>
              </a:rPr>
              <a:t>گزینش و انتخاب</a:t>
            </a:r>
          </a:p>
          <a:p>
            <a:pPr marL="0" indent="0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بررسی و انتخاب داوطلبان براساس شاخص های تعیین شده</a:t>
            </a:r>
          </a:p>
          <a:p>
            <a:pPr marL="0" indent="0">
              <a:buNone/>
            </a:pPr>
            <a:r>
              <a:rPr lang="fa-IR" sz="2800" b="1" dirty="0" smtClean="0">
                <a:cs typeface="B Lotus" panose="00000400000000000000" pitchFamily="2" charset="-78"/>
              </a:rPr>
              <a:t>مزایای انتخاب درست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Lotus" panose="00000400000000000000" pitchFamily="2" charset="-78"/>
              </a:rPr>
              <a:t>بهبود اثربخشی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Lotus" panose="00000400000000000000" pitchFamily="2" charset="-78"/>
              </a:rPr>
              <a:t>کاهش مشکلات انضباطی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Lotus" panose="00000400000000000000" pitchFamily="2" charset="-78"/>
              </a:rPr>
              <a:t>ایجاد وفاداری سازمانی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Lotus" panose="00000400000000000000" pitchFamily="2" charset="-78"/>
              </a:rPr>
              <a:t>و...</a:t>
            </a:r>
            <a:endParaRPr lang="fa-IR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65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/>
              <a:t>آ</a:t>
            </a:r>
            <a:r>
              <a:rPr lang="fa-IR" b="1" dirty="0" smtClean="0"/>
              <a:t>زمون های رایج در انتخاب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آزمون کتبی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آزمون شفاهی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ازمون عملی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بررسی پیشینه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آزمایشات پزشکی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تحقیقات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4061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/>
                </a:solidFill>
                <a:cs typeface="B Titr" panose="00000700000000000000" pitchFamily="2" charset="-78"/>
              </a:rPr>
              <a:t>فرایند مدیریت منابع انسانی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64040"/>
          </a:xfrm>
        </p:spPr>
        <p:txBody>
          <a:bodyPr>
            <a:normAutofit/>
          </a:bodyPr>
          <a:lstStyle/>
          <a:p>
            <a:pPr algn="justLow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اشاره به اقدامات مرتبط با منابع انسانی از قبل از ورود فرد به سازمان تا زمان خروج دارد.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algn="justLow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فرایند مدیریت منابع انسانی متشکل از مراحل ذیل است: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marL="457200" indent="-457200" algn="justLow">
              <a:spcAft>
                <a:spcPts val="0"/>
              </a:spcAft>
              <a:buFont typeface="+mj-lt"/>
              <a:buAutoNum type="arabicParenR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پیش از جذب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marL="457200" indent="-457200" algn="justLow">
              <a:spcAft>
                <a:spcPts val="0"/>
              </a:spcAft>
              <a:buFont typeface="+mj-lt"/>
              <a:buAutoNum type="arabicParenR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جذب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marL="457200" indent="-457200" algn="justLow">
              <a:spcAft>
                <a:spcPts val="0"/>
              </a:spcAft>
              <a:buFont typeface="+mj-lt"/>
              <a:buAutoNum type="arabicParenR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پس از جذب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marL="457200" indent="-457200" algn="justLow">
              <a:spcAft>
                <a:spcPts val="0"/>
              </a:spcAft>
              <a:buFont typeface="+mj-lt"/>
              <a:buAutoNum type="arabicParenR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خروج </a:t>
            </a:r>
          </a:p>
          <a:p>
            <a:pPr marL="457200" indent="-457200" algn="justLow">
              <a:spcAft>
                <a:spcPts val="0"/>
              </a:spcAft>
              <a:buFont typeface="+mj-lt"/>
              <a:buAutoNum type="arabicParenR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پسا خروج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/>
              <a:t>ا</a:t>
            </a:r>
            <a:r>
              <a:rPr lang="fa-IR" b="1" dirty="0" smtClean="0"/>
              <a:t>صول حاکم بر روش های انتخاب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پایایی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روایی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مشروعیت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مقبولیت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باصرفه بودن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9847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رویه های تصمیم گیری در بحث انتخاب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مرحله ای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جامع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80409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b="1" dirty="0" smtClean="0"/>
              <a:t>خروجی انتخاب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فرد واجد شرایط پذیرش می شود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فرد بدون شرایط رد می شود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فرد واجد شرایط رد </a:t>
            </a:r>
            <a:r>
              <a:rPr lang="fa-IR">
                <a:solidFill>
                  <a:prstClr val="black">
                    <a:lumMod val="85000"/>
                    <a:lumOff val="15000"/>
                  </a:prstClr>
                </a:solidFill>
              </a:rPr>
              <a:t>می </a:t>
            </a:r>
            <a:r>
              <a:rPr lang="fa-IR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شود(خطا)</a:t>
            </a:r>
            <a:endParaRPr lang="fa-I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فرد بدون شرایط پذیرفته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شود(خطا)</a:t>
            </a:r>
            <a:endParaRPr lang="fa-I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2726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/>
                </a:solidFill>
                <a:cs typeface="B Titr" panose="00000700000000000000" pitchFamily="2" charset="-78"/>
              </a:rPr>
              <a:t>پس از 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31174"/>
            <a:ext cx="9601196" cy="331893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fa-IR" sz="2800" dirty="0" smtClean="0">
                <a:cs typeface="B Lotus" panose="00000400000000000000" pitchFamily="2" charset="-78"/>
              </a:rPr>
              <a:t>شامل اقدامات ذیل است: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Lotus" panose="00000400000000000000" pitchFamily="2" charset="-78"/>
              </a:rPr>
              <a:t>اجتماعی کردن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Lotus" panose="00000400000000000000" pitchFamily="2" charset="-78"/>
              </a:rPr>
              <a:t>آموزش و توسعه</a:t>
            </a:r>
            <a:endParaRPr lang="fa-IR" sz="2000" dirty="0" smtClean="0">
              <a:cs typeface="B Lotus" panose="00000400000000000000" pitchFamily="2" charset="-78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Lotus" panose="00000400000000000000" pitchFamily="2" charset="-78"/>
              </a:rPr>
              <a:t>مدیریت عملکرد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Lotus" panose="00000400000000000000" pitchFamily="2" charset="-78"/>
              </a:rPr>
              <a:t>جبران خدمات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Lotus" panose="00000400000000000000" pitchFamily="2" charset="-78"/>
              </a:rPr>
              <a:t>نظام انضباطی</a:t>
            </a:r>
          </a:p>
        </p:txBody>
      </p:sp>
    </p:spTree>
    <p:extLst>
      <p:ext uri="{BB962C8B-B14F-4D97-AF65-F5344CB8AC3E}">
        <p14:creationId xmlns:p14="http://schemas.microsoft.com/office/powerpoint/2010/main" val="12862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پس از 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Clr>
                <a:srgbClr val="83992A"/>
              </a:buClr>
              <a:buNone/>
            </a:pPr>
            <a:r>
              <a:rPr lang="fa-IR" b="1" dirty="0">
                <a:solidFill>
                  <a:prstClr val="black">
                    <a:lumMod val="85000"/>
                    <a:lumOff val="15000"/>
                  </a:prstClr>
                </a:solidFill>
                <a:cs typeface="B Lotus" panose="00000400000000000000" pitchFamily="2" charset="-78"/>
              </a:rPr>
              <a:t>اجتماعی کردن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اقدامی که به موجب آن افراد تازه استخدام اطلاعات لازم و کافی درباره سازمان کسب می کنند تا خود را با ارزش ها ، هنجاره و انتظارات رفتاری به راحتی تطبیق دهند.در جامعه پذیری فرد می آموزد که چه انتظاری از او می رود و برای مبدل شدن به عضوی موثر چه باید ها و نبایدهایی را باید رعایت نماید.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جامعه پذیری در دوره  ماه عسل انجام می شود. از بدو استخدام تا مدتی که قابل تعیین نیست دوره ماه عسل اطلاق می شود. در این دوران تعارض، تنش و مسائلی از این قبیل وجود </a:t>
            </a:r>
            <a:r>
              <a:rPr lang="fa-IR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نداشته و رضایت شغلی در بلاترین میزان است.</a:t>
            </a:r>
            <a:endParaRPr lang="fa-IR" dirty="0" smtClean="0">
              <a:solidFill>
                <a:srgbClr val="333333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980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4405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fa-IR" b="1" dirty="0" smtClean="0"/>
              <a:t>ابعاد جامعه پذیری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شغل(وظایف و مسئولیت ها)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واحد(معرفی همکاران و مافوق)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سازمان(آشنایی با قوانین، قسمت های مختلف سازمان، فرهنگ سازمانی و ...)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0616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فرضیه های مرتبط با جامعه پذیری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فرد اطلاعات کامل از سازمانی که در آن استخدام شده دارد.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فرد هیچ اطلاعاتی از سازمان ندارد.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فرد اطلاعاتی دارد که نیاز به تکمیل دارد.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655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ملاحظات برنامه اجتماعی سازی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رسمی(اجرای آموزش بیرون از سازمان) یا غیر رسمی(فرد به طور خودجوش اطلاعات کسب کند)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آموزش فردی(هر فرد آموزش مخصوص) یا گروهی(برای افرادی که با هم استخدام می شوند)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آموزش پیوسته(یک نفر همه چیز را آموزش دهد) یا گسسته(اموزش توسط چند نفر انجام شود)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20698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پس از 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just">
              <a:buClr>
                <a:srgbClr val="83992A"/>
              </a:buClr>
              <a:buNone/>
            </a:pPr>
            <a:r>
              <a:rPr lang="fa-IR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Lotus" panose="00000400000000000000" pitchFamily="2" charset="-78"/>
              </a:rPr>
              <a:t>آموزش و توسعه</a:t>
            </a:r>
          </a:p>
          <a:p>
            <a:pPr marL="0" indent="0" algn="just">
              <a:buNone/>
            </a:pPr>
            <a:r>
              <a:rPr lang="fa-IR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Lotus"/>
                <a:cs typeface="B Lotus" panose="00000400000000000000" pitchFamily="2" charset="-78"/>
              </a:rPr>
              <a:t>آموزش</a:t>
            </a:r>
            <a:endParaRPr lang="fa-IR" sz="3200" b="1" dirty="0">
              <a:solidFill>
                <a:prstClr val="black">
                  <a:lumMod val="85000"/>
                  <a:lumOff val="15000"/>
                </a:prstClr>
              </a:solidFill>
              <a:latin typeface="BLotus"/>
              <a:cs typeface="B Lotus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0000"/>
                </a:solidFill>
                <a:latin typeface="BLotus"/>
              </a:rPr>
              <a:t>تلاش برنامه ریزی شده برای کمک به کارکنان جهت تغییر </a:t>
            </a:r>
            <a:r>
              <a:rPr lang="fa-IR" dirty="0" smtClean="0">
                <a:solidFill>
                  <a:srgbClr val="000000"/>
                </a:solidFill>
                <a:latin typeface="BLotus"/>
              </a:rPr>
              <a:t>نگرش</a:t>
            </a:r>
            <a:r>
              <a:rPr lang="fa-IR" dirty="0" smtClean="0">
                <a:solidFill>
                  <a:srgbClr val="000000"/>
                </a:solidFill>
                <a:latin typeface="BLotus"/>
              </a:rPr>
              <a:t>، دانش، مهارت مرتبط با شغل و سازمان به گونه ای که به موفقیت فرد و سازمان کمک نماید.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0000"/>
                </a:solidFill>
                <a:latin typeface="BLotus"/>
              </a:rPr>
              <a:t>فرایند آموزش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0000"/>
                </a:solidFill>
                <a:latin typeface="BLotus"/>
              </a:rPr>
              <a:t>1)نیاز سنجی: تعیین اولویت ها و برنامه های آموزشی در سه سطح سازمان، وظایف و فرد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0000"/>
                </a:solidFill>
                <a:latin typeface="BLotus"/>
              </a:rPr>
              <a:t>2)طراحی و اجرا: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0000"/>
                </a:solidFill>
                <a:latin typeface="BLotus"/>
              </a:rPr>
              <a:t>محتوا(مضامین و مفاهیی که باید در دوره مطرح شود)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0000"/>
                </a:solidFill>
                <a:latin typeface="BLotus"/>
              </a:rPr>
              <a:t>روش: شیوه آموزش(سخنرانی،بررسی موردی، ضمن خدمت)</a:t>
            </a:r>
          </a:p>
        </p:txBody>
      </p:sp>
    </p:spTree>
    <p:extLst>
      <p:ext uri="{BB962C8B-B14F-4D97-AF65-F5344CB8AC3E}">
        <p14:creationId xmlns:p14="http://schemas.microsoft.com/office/powerpoint/2010/main" val="35979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3412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sz="3300" dirty="0">
                <a:solidFill>
                  <a:srgbClr val="000000"/>
                </a:solidFill>
                <a:latin typeface="BLotus"/>
              </a:rPr>
              <a:t>رسانه: ابزار انتقال(حضوری، غیر حضوری و ...)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sz="3300" dirty="0">
                <a:solidFill>
                  <a:srgbClr val="000000"/>
                </a:solidFill>
                <a:latin typeface="BLotus"/>
              </a:rPr>
              <a:t>کاربردی کردن آموزش: کمک به مخاطبان جهت عملیاتی کردن آموخته </a:t>
            </a:r>
            <a:r>
              <a:rPr lang="fa-IR" sz="3300" dirty="0" smtClean="0">
                <a:solidFill>
                  <a:srgbClr val="000000"/>
                </a:solidFill>
                <a:latin typeface="BLotus"/>
              </a:rPr>
              <a:t>ها به اشکال ذیل</a:t>
            </a:r>
            <a:endParaRPr lang="fa-IR" sz="3300" dirty="0">
              <a:solidFill>
                <a:srgbClr val="000000"/>
              </a:solidFill>
              <a:latin typeface="BLotus"/>
            </a:endParaRP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fa-IR" sz="3300" dirty="0">
                <a:solidFill>
                  <a:srgbClr val="000000"/>
                </a:solidFill>
                <a:latin typeface="BLotus"/>
              </a:rPr>
              <a:t>قبل از آموزش: </a:t>
            </a:r>
            <a:r>
              <a:rPr lang="fa-IR" sz="3300" dirty="0" smtClean="0">
                <a:solidFill>
                  <a:srgbClr val="000000"/>
                </a:solidFill>
                <a:latin typeface="BLotus"/>
              </a:rPr>
              <a:t>حمایت روانی توسط </a:t>
            </a:r>
            <a:r>
              <a:rPr lang="fa-IR" sz="3300" dirty="0">
                <a:solidFill>
                  <a:srgbClr val="000000"/>
                </a:solidFill>
                <a:latin typeface="BLotus"/>
              </a:rPr>
              <a:t>مدیران و دادن پاداش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fa-IR" sz="3300" dirty="0">
                <a:solidFill>
                  <a:srgbClr val="000000"/>
                </a:solidFill>
                <a:latin typeface="BLotus"/>
              </a:rPr>
              <a:t>حین </a:t>
            </a:r>
            <a:r>
              <a:rPr lang="fa-IR" sz="3300" dirty="0" smtClean="0">
                <a:solidFill>
                  <a:srgbClr val="000000"/>
                </a:solidFill>
                <a:latin typeface="BLotus"/>
              </a:rPr>
              <a:t>آموزش:تهیه </a:t>
            </a:r>
            <a:r>
              <a:rPr lang="fa-IR" sz="3300" dirty="0">
                <a:solidFill>
                  <a:srgbClr val="000000"/>
                </a:solidFill>
                <a:latin typeface="BLotus"/>
              </a:rPr>
              <a:t>ابزار و امکانات جهت پیاده سازی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fa-IR" sz="3300" dirty="0">
                <a:solidFill>
                  <a:srgbClr val="000000"/>
                </a:solidFill>
                <a:latin typeface="BLotus"/>
              </a:rPr>
              <a:t>بعد از آموزش: تقویت آموخته ها با هدف ثبیت رفتار جدید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fa-IR" sz="3300" dirty="0" smtClean="0">
                <a:solidFill>
                  <a:srgbClr val="000000"/>
                </a:solidFill>
                <a:latin typeface="BLotus"/>
              </a:rPr>
              <a:t>3)ارزیابی:در </a:t>
            </a:r>
            <a:r>
              <a:rPr lang="fa-IR" sz="3300" dirty="0">
                <a:solidFill>
                  <a:srgbClr val="000000"/>
                </a:solidFill>
                <a:latin typeface="BLotus"/>
              </a:rPr>
              <a:t>این </a:t>
            </a:r>
            <a:r>
              <a:rPr lang="fa-IR" sz="3300" dirty="0" smtClean="0">
                <a:solidFill>
                  <a:srgbClr val="000000"/>
                </a:solidFill>
                <a:latin typeface="BLotus"/>
              </a:rPr>
              <a:t>مرحله اثربخشی آموزش مشخص می شود، اگر نتیجه مناسب نباشد باید علت مشخص و متناسب با علت، برنامه آموزشی اصلاح گردد. معیارهای ارزیابی آموزشی عبارت اند از: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fa-IR" sz="3300" dirty="0" smtClean="0">
                <a:solidFill>
                  <a:srgbClr val="000000"/>
                </a:solidFill>
                <a:latin typeface="BLotus"/>
              </a:rPr>
              <a:t>رضایت فراگیران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fa-IR" sz="3300" dirty="0" smtClean="0">
                <a:solidFill>
                  <a:srgbClr val="000000"/>
                </a:solidFill>
                <a:latin typeface="BLotus"/>
              </a:rPr>
              <a:t>بررسی تغیرات رفتاری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fa-IR" sz="3300" dirty="0" smtClean="0">
                <a:solidFill>
                  <a:srgbClr val="000000"/>
                </a:solidFill>
                <a:latin typeface="BLotus"/>
              </a:rPr>
              <a:t>بررسی نتایج</a:t>
            </a:r>
            <a:r>
              <a:rPr lang="fa-IR" dirty="0">
                <a:solidFill>
                  <a:srgbClr val="000000"/>
                </a:solidFill>
                <a:latin typeface="BLotus"/>
              </a:rPr>
              <a:t/>
            </a:r>
            <a:br>
              <a:rPr lang="fa-IR" dirty="0">
                <a:solidFill>
                  <a:srgbClr val="000000"/>
                </a:solidFill>
                <a:latin typeface="BLotus"/>
              </a:rPr>
            </a:br>
            <a:endParaRPr lang="fa-I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648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پیش از 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b="1" dirty="0" smtClean="0">
                <a:cs typeface="B Lotus" panose="00000400000000000000" pitchFamily="2" charset="-78"/>
              </a:rPr>
              <a:t>این مرحله متشکل از اقدمات ذیل است: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تجزیه و تحلیل شغل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نیاز سنجی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برنامه ریزی و تامین منابع انسانی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18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a-IR" b="1" dirty="0" smtClean="0"/>
              <a:t>روش های آموزش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انفعالی: تاکید بر انتقال دانش است. مثل سخنرانی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فعال: تاکید بر مهارت آموزی است مانند؛ مطالعه موردی، ایفای نقش  و...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حین کار: تاکید بر افرایش کارایی و اثربخشی مانند: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گردش شغلی: هدف ارتقای دانش، تجربه و کاهش خستگی و بی انگیره گی و حفظ جذابیت سازمان است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آموزش کارگاهی: اموزش در محیطی خارج از سازمان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مربی گری: آموزش مرئوس توسط رئیس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جانشینی موقت: مختص پست های که بنابر دلایلی مانند مرخص یا موریت برای مدتی خالی می متند.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استاد- شاگردی</a:t>
            </a:r>
          </a:p>
        </p:txBody>
      </p:sp>
    </p:spTree>
    <p:extLst>
      <p:ext uri="{BB962C8B-B14F-4D97-AF65-F5344CB8AC3E}">
        <p14:creationId xmlns:p14="http://schemas.microsoft.com/office/powerpoint/2010/main" val="2055086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 smtClean="0"/>
              <a:t>توسعه کارکنان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مجموعه فعالیت های که بر رشد فردی و حرفه ای کارکنان اثر می گذارد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تدارک زمینه هایی که کارکنان را برای موفقیت در آینده آماده می کند</a:t>
            </a:r>
          </a:p>
          <a:p>
            <a:r>
              <a:rPr lang="fa-IR" b="1" dirty="0" smtClean="0"/>
              <a:t>تفاوت آموزش با توسعه: در توسعه موفقیت آتی مد نظر است</a:t>
            </a:r>
          </a:p>
          <a:p>
            <a:pPr marL="0" indent="0">
              <a:buNone/>
            </a:pPr>
            <a:r>
              <a:rPr lang="fa-IR" b="1" dirty="0" smtClean="0"/>
              <a:t>متولی توسعه کارکنان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خود فرد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سازمان: آموزش های رسمی، ارزیابی و بازخورد، تجریبات شغلی و ...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74640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a-IR" b="1" dirty="0" smtClean="0"/>
              <a:t>شیوه های توسعه کارکنان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مسیر شغلی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جانشین پروری</a:t>
            </a:r>
          </a:p>
          <a:p>
            <a:pPr marL="0" indent="0">
              <a:buNone/>
            </a:pPr>
            <a:r>
              <a:rPr lang="fa-IR" dirty="0" smtClean="0"/>
              <a:t>کارراهه شغلی(مسیر شغلی): به تعداد پست های که فرد در طی حیات کاری تصدی می نماید، اشاره دارد</a:t>
            </a:r>
          </a:p>
          <a:p>
            <a:pPr marL="0" indent="0">
              <a:buNone/>
            </a:pPr>
            <a:r>
              <a:rPr lang="fa-IR" b="1" dirty="0" smtClean="0"/>
              <a:t>الگوی های کارراهه: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افقی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عمودی</a:t>
            </a:r>
          </a:p>
        </p:txBody>
      </p:sp>
    </p:spTree>
    <p:extLst>
      <p:ext uri="{BB962C8B-B14F-4D97-AF65-F5344CB8AC3E}">
        <p14:creationId xmlns:p14="http://schemas.microsoft.com/office/powerpoint/2010/main" val="889642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 smtClean="0"/>
              <a:t>آثار توسعه در مسیر شغلی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اثر بیرونی: تجربیات و مهارت های فرد به تناسب هر جایگاه ارتقا می یابد.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اثر درونی: درک،طرز فکر و نگرش نیز تغییر می یابد.</a:t>
            </a:r>
          </a:p>
          <a:p>
            <a:pPr marL="0" indent="0">
              <a:buNone/>
            </a:pPr>
            <a:r>
              <a:rPr lang="fa-IR" b="1" dirty="0" smtClean="0"/>
              <a:t>مسائل مرتبط با مسیر شغلی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مسیر شغلی دوگانه(تخصصی- مدیریتی)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پدیده فلات: نقطه ای که ارتقا بعد از آن با مانع روبرو می شود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سقف شیشه ای: موانع نامرئی </a:t>
            </a:r>
            <a:r>
              <a:rPr lang="fa-IR" dirty="0" smtClean="0"/>
              <a:t>رشد زنان و اقلیت ها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7112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b="1" dirty="0" smtClean="0"/>
              <a:t>جانشین پروری</a:t>
            </a:r>
          </a:p>
          <a:p>
            <a:pPr marL="0" indent="0">
              <a:buNone/>
            </a:pPr>
            <a:r>
              <a:rPr lang="fa-IR" dirty="0" smtClean="0"/>
              <a:t>هدف تبدیل استعداد کنونی به استعداد مورد نیاز در آینده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فرق جایگزینی با جانشین پروری: در جایگزینی بدنبال پر کردن پست های خالی هستیم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ارتباط مدیریت استعداد و جانشین پروری: در مدیریت استعداد تاکید بر شناسایی و پرورش بهترین ها است اما در جانشین پروری همه افراد مد نظر هستند.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پیش نیاز جانشین پروری: شناسایی شایستگی ها و تقویت آن است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شایستگی: شامل؛انگیزه، مهارت ، دانش، </a:t>
            </a:r>
            <a:r>
              <a:rPr lang="fa-IR" dirty="0" smtClean="0"/>
              <a:t>تجربه و ... </a:t>
            </a:r>
            <a:r>
              <a:rPr lang="fa-IR" dirty="0" smtClean="0"/>
              <a:t>که موجب می شود فرد عملکرد بالا یا پایین دادشته باشد.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60757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پس از 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just">
              <a:buClr>
                <a:srgbClr val="83992A"/>
              </a:buClr>
              <a:buNone/>
            </a:pPr>
            <a:r>
              <a:rPr lang="fa-IR" sz="3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Lotus" panose="00000400000000000000" pitchFamily="2" charset="-78"/>
              </a:rPr>
              <a:t>مدیریت </a:t>
            </a:r>
            <a:r>
              <a:rPr lang="fa-IR" sz="3800" b="1" dirty="0">
                <a:solidFill>
                  <a:prstClr val="black">
                    <a:lumMod val="85000"/>
                    <a:lumOff val="15000"/>
                  </a:prstClr>
                </a:solidFill>
                <a:cs typeface="B Lotus" panose="00000400000000000000" pitchFamily="2" charset="-78"/>
              </a:rPr>
              <a:t>عملکرد</a:t>
            </a:r>
          </a:p>
          <a:p>
            <a:pPr marL="0" indent="0">
              <a:buNone/>
            </a:pPr>
            <a:r>
              <a:rPr lang="fa-IR" sz="3200" dirty="0" smtClean="0">
                <a:cs typeface="B Lotus" panose="00000400000000000000" pitchFamily="2" charset="-78"/>
              </a:rPr>
              <a:t>عملکرد</a:t>
            </a:r>
            <a:r>
              <a:rPr lang="fa-IR" sz="3200" dirty="0">
                <a:cs typeface="B Lotus" panose="00000400000000000000" pitchFamily="2" charset="-78"/>
              </a:rPr>
              <a:t> </a:t>
            </a:r>
            <a:r>
              <a:rPr lang="fa-IR" sz="3200" dirty="0" smtClean="0">
                <a:cs typeface="B Lotus" panose="00000400000000000000" pitchFamily="2" charset="-78"/>
              </a:rPr>
              <a:t>سهم فرد در سازمان است</a:t>
            </a:r>
          </a:p>
          <a:p>
            <a:pPr marL="0" indent="0">
              <a:buNone/>
            </a:pPr>
            <a:r>
              <a:rPr lang="fa-IR" sz="3200" b="1" dirty="0" smtClean="0">
                <a:cs typeface="B Lotus" panose="00000400000000000000" pitchFamily="2" charset="-78"/>
              </a:rPr>
              <a:t>ابعاد عملکرد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sz="3200" dirty="0" smtClean="0">
                <a:cs typeface="B Lotus" panose="00000400000000000000" pitchFamily="2" charset="-78"/>
              </a:rPr>
              <a:t>وظیفه ای: بخشی از عملکرد که مرتبط با ارائه خدمت یا تولید کالا است.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sz="3200" dirty="0" smtClean="0">
                <a:cs typeface="B Lotus" panose="00000400000000000000" pitchFamily="2" charset="-78"/>
              </a:rPr>
              <a:t>شهروندی: رفتار های فرا وظیفه ای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sz="3200" dirty="0" smtClean="0">
                <a:cs typeface="B Lotus" panose="00000400000000000000" pitchFamily="2" charset="-78"/>
              </a:rPr>
              <a:t>مخرب: رفتاری که منجر به صدمه به سازمان است مانند شایعه سازی، تخریب اموال، پرخاشگری و ...</a:t>
            </a:r>
          </a:p>
        </p:txBody>
      </p:sp>
    </p:spTree>
    <p:extLst>
      <p:ext uri="{BB962C8B-B14F-4D97-AF65-F5344CB8AC3E}">
        <p14:creationId xmlns:p14="http://schemas.microsoft.com/office/powerpoint/2010/main" val="3193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b="1" dirty="0" smtClean="0"/>
              <a:t>مدیریت عملکرد</a:t>
            </a:r>
          </a:p>
          <a:p>
            <a:r>
              <a:rPr lang="fa-IR" dirty="0" smtClean="0"/>
              <a:t>فرایند مستمر </a:t>
            </a:r>
            <a:r>
              <a:rPr lang="fa-IR" dirty="0" smtClean="0"/>
              <a:t>سنجش،توسعه و بهبود </a:t>
            </a:r>
            <a:r>
              <a:rPr lang="fa-IR" dirty="0" smtClean="0"/>
              <a:t>عملکرد است.</a:t>
            </a:r>
          </a:p>
          <a:p>
            <a:pPr marL="0" indent="0">
              <a:buNone/>
            </a:pPr>
            <a:r>
              <a:rPr lang="fa-IR" b="1" dirty="0" smtClean="0"/>
              <a:t>ارتباط مدیریت عملکرد و ارزیابی عملکرد:</a:t>
            </a:r>
            <a:r>
              <a:rPr lang="fa-IR" dirty="0" smtClean="0"/>
              <a:t>ارزیابی</a:t>
            </a:r>
            <a:r>
              <a:rPr lang="fa-IR" b="1" dirty="0" smtClean="0"/>
              <a:t> </a:t>
            </a:r>
            <a:r>
              <a:rPr lang="fa-IR" dirty="0" smtClean="0"/>
              <a:t>فقط بخشی از مدیریت عملکرد است.</a:t>
            </a:r>
          </a:p>
          <a:p>
            <a:pPr marL="0" indent="0">
              <a:buNone/>
            </a:pPr>
            <a:r>
              <a:rPr lang="fa-IR" b="1" dirty="0" smtClean="0"/>
              <a:t>رویکرد های ارزیابی عملکرد: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b="1" dirty="0" smtClean="0"/>
              <a:t>تساوی محور: </a:t>
            </a:r>
            <a:r>
              <a:rPr lang="fa-IR" dirty="0" smtClean="0"/>
              <a:t>مبتنی بر استاندارد تعریف تعیین شده،  تاکید بر فرایند، غیر قابل انعطاف، هدف رعایت استاندارد است.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b="1" dirty="0" smtClean="0"/>
              <a:t>شایسته محور: </a:t>
            </a:r>
            <a:r>
              <a:rPr lang="fa-IR" dirty="0" smtClean="0"/>
              <a:t>هدف فراتر از استاندارد رفتن است. افراد باهم مقایسه می شوند، جنبه رقابتی دارد، تاکید بر نتیجه است، منعطف است.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44979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a-IR" b="1" dirty="0" smtClean="0"/>
              <a:t>فرایند مدیریت عملکرد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برنامه ریزی عملکرد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اجرای برنامه عملکرد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ارزیابی عملکرد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تعریف استاندارد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اندازه گیری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مقایسه عملکرد واقعی با استاندارد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دادن بازخورد نتیجه ارزیابی  و انجام اقدامات اصلاحی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77643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a-IR" sz="2000" b="1" dirty="0" smtClean="0"/>
              <a:t>خطاهای ارزیابی عملکرد</a:t>
            </a:r>
          </a:p>
          <a:p>
            <a:pPr marL="0" indent="0">
              <a:buNone/>
            </a:pPr>
            <a:r>
              <a:rPr lang="fa-IR" sz="2000" b="1" dirty="0" smtClean="0"/>
              <a:t>1)خطای بنیادی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000" dirty="0" smtClean="0"/>
              <a:t>ارزیابی نابجا(آنچه که نباید ارزیابی شود، ارزیابی شود)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000" dirty="0" smtClean="0"/>
              <a:t>نقصان ارزیابی(آنچه که باید ارزیابی شود، نشود)</a:t>
            </a:r>
          </a:p>
        </p:txBody>
      </p:sp>
    </p:spTree>
    <p:extLst>
      <p:ext uri="{BB962C8B-B14F-4D97-AF65-F5344CB8AC3E}">
        <p14:creationId xmlns:p14="http://schemas.microsoft.com/office/powerpoint/2010/main" val="2242757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83992A"/>
              </a:buClr>
              <a:buNone/>
            </a:pPr>
            <a:r>
              <a:rPr lang="fa-IR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2)خطاهای عملیاتی:</a:t>
            </a:r>
          </a:p>
          <a:p>
            <a:pPr lvl="0">
              <a:buClr>
                <a:srgbClr val="83992A"/>
              </a:buClr>
            </a:pPr>
            <a:r>
              <a:rPr lang="fa-I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ضعف عینیت(ذهنی بودن و عدم دقت)</a:t>
            </a:r>
          </a:p>
          <a:p>
            <a:pPr lvl="0">
              <a:buClr>
                <a:srgbClr val="83992A"/>
              </a:buClr>
            </a:pPr>
            <a:r>
              <a:rPr lang="fa-I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تعمیم( تحت تاثیر یک ویژگی مثبت یا منفی قضاوت کلی </a:t>
            </a:r>
            <a:r>
              <a:rPr lang="fa-IR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کردن)</a:t>
            </a:r>
            <a:endParaRPr lang="fa-IR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r>
              <a:rPr lang="fa-I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سخت گیری یا تساهل</a:t>
            </a:r>
          </a:p>
          <a:p>
            <a:pPr lvl="0">
              <a:buClr>
                <a:srgbClr val="83992A"/>
              </a:buClr>
            </a:pPr>
            <a:r>
              <a:rPr lang="fa-I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تازگی( وزن بیشتر رخدادهای که نزدیک به زمان ارزیابی است)</a:t>
            </a:r>
          </a:p>
          <a:p>
            <a:pPr lvl="0">
              <a:buClr>
                <a:srgbClr val="83992A"/>
              </a:buClr>
            </a:pPr>
            <a:r>
              <a:rPr lang="fa-I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تعصبات </a:t>
            </a:r>
            <a:r>
              <a:rPr lang="fa-IR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شخصی ارزیاب </a:t>
            </a:r>
            <a:endParaRPr lang="fa-IR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r>
              <a:rPr lang="fa-I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و...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2532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پیش از 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تجزیه و تحلیل شغل(کارشکافی)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شناخت وظايف،مسئوليت ها و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مشاغل سازمان، 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از طريق تجزيه ، طراحی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مشاغل 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صورت می گيرد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پی بردن به ماهيت مشاغل دريک سازمان می باشد. </a:t>
            </a:r>
            <a:endParaRPr lang="fa-IR" sz="3200" dirty="0" smtClean="0"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فریند سیستماتیک جمع آوری اطلاعات در مورد وظایف کاری</a:t>
            </a:r>
            <a:endParaRPr lang="fa-IR" sz="3200" dirty="0"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fa-IR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333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فاعل </a:t>
            </a:r>
            <a:r>
              <a:rPr lang="fa-IR" b="1" dirty="0" smtClean="0"/>
              <a:t>ارزیابی </a:t>
            </a:r>
            <a:endParaRPr lang="fa-IR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مافوق</a:t>
            </a:r>
            <a:endParaRPr lang="fa-I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همکاران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مراجعان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خود شخص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جامع(ارزیابی 360 درجه): استفاده از همه موارد فوق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05386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 smtClean="0"/>
              <a:t>کاربرد ارزیابی عملکرد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تامین منابع انسانی: مشخص کننده نقاط قوت و ضعف نیروهای داخلی جهت ارتقا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کارمندیابی و انتخاب: </a:t>
            </a:r>
            <a:r>
              <a:rPr lang="fa-IR" dirty="0" smtClean="0"/>
              <a:t>آگاهی </a:t>
            </a:r>
            <a:r>
              <a:rPr lang="fa-IR" dirty="0" smtClean="0"/>
              <a:t>از کیفیت منبع تامین و شیوه جذب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تعیین نیاز آموزشی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تعیین مسیر شغلی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جهت دهنده به </a:t>
            </a:r>
            <a:r>
              <a:rPr lang="fa-IR" dirty="0" smtClean="0"/>
              <a:t>سیاست </a:t>
            </a:r>
            <a:r>
              <a:rPr lang="fa-IR" dirty="0" smtClean="0"/>
              <a:t>های جبران خدمات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و...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72183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پس از 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Clr>
                <a:srgbClr val="83992A"/>
              </a:buClr>
              <a:buNone/>
            </a:pPr>
            <a:r>
              <a:rPr lang="fa-IR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Lotus" panose="00000400000000000000" pitchFamily="2" charset="-78"/>
              </a:rPr>
              <a:t>جبران خدمات</a:t>
            </a:r>
          </a:p>
          <a:p>
            <a:pPr marL="0" lvl="0" indent="0" algn="just">
              <a:buClr>
                <a:srgbClr val="83992A"/>
              </a:buClr>
              <a:buNone/>
            </a:pPr>
            <a:r>
              <a:rPr lang="fa-IR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هدف جبران خدماتی است که فرد به سازمان ارائه می دهد.</a:t>
            </a:r>
          </a:p>
          <a:p>
            <a:pPr marL="0" lvl="0" indent="0" algn="just">
              <a:buClr>
                <a:srgbClr val="83992A"/>
              </a:buClr>
              <a:buNone/>
            </a:pPr>
            <a:r>
              <a:rPr 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نظام جبران خدمات دو بخش دارد:</a:t>
            </a:r>
          </a:p>
          <a:p>
            <a:pPr lvl="0" algn="just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سیستم حقوق و دستمزد</a:t>
            </a:r>
          </a:p>
          <a:p>
            <a:pPr lvl="0" algn="just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پاداش</a:t>
            </a:r>
            <a:endParaRPr lang="fa-IR" sz="2000" dirty="0">
              <a:solidFill>
                <a:prstClr val="black">
                  <a:lumMod val="85000"/>
                  <a:lumOff val="15000"/>
                </a:prstClr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2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 smtClean="0"/>
              <a:t>ویژگی های حقوق و دستمزد موثر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مکفی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انگیزش بخش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رقابتی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عادلانه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قابل </a:t>
            </a:r>
            <a:r>
              <a:rPr lang="fa-IR" dirty="0" smtClean="0"/>
              <a:t>پذیرش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...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32784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b="1" dirty="0" smtClean="0"/>
              <a:t>اجزای سبد حقوق و دستمزد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ثابت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متغیر</a:t>
            </a:r>
          </a:p>
          <a:p>
            <a:pPr marL="0" indent="0">
              <a:buNone/>
            </a:pPr>
            <a:r>
              <a:rPr lang="fa-IR" b="1" dirty="0" smtClean="0"/>
              <a:t>جهت گیری پرداخت ها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برابری داخلی: آنچه که در سازمان به فرد پرداخت می کند در مقابل آنچه که به دیگران با شرایط مشابه پرداخت می کند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برابری خارجی: آنچه که سازمان به فرد پرداخت می کند با آنچه سازمان های دیگر به فرد مشابه پرداخت می کنند.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39446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a-IR" b="1" dirty="0" smtClean="0"/>
              <a:t>پاداش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هر چیزی که در قبال انجام وظایف در سطح فرا استاندارد یا خدمات ویژه و ... مازاد بر حقوق و دستمزد پرداخت می شود.</a:t>
            </a:r>
          </a:p>
          <a:p>
            <a:pPr marL="0" indent="0">
              <a:buNone/>
            </a:pPr>
            <a:r>
              <a:rPr lang="fa-IR" dirty="0" smtClean="0"/>
              <a:t>انواع </a:t>
            </a:r>
            <a:r>
              <a:rPr lang="fa-IR" dirty="0" smtClean="0"/>
              <a:t>پاداش</a:t>
            </a:r>
          </a:p>
          <a:p>
            <a:pPr marL="0" indent="0">
              <a:buNone/>
            </a:pPr>
            <a:r>
              <a:rPr lang="fa-IR" dirty="0" smtClean="0"/>
              <a:t>تقسیم بندی نوع اول</a:t>
            </a:r>
            <a:endParaRPr lang="fa-I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مالی: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نقدی: کارت هدیه واضافه پرداخت و 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غیر نقدی: دفتر کار مجلل، منشی مخصوص، اتومبیل، خانه سازمانی و...</a:t>
            </a:r>
            <a:endParaRPr lang="fa-I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غیر </a:t>
            </a:r>
            <a:r>
              <a:rPr lang="fa-IR" dirty="0" smtClean="0"/>
              <a:t>مالی: مشارکت در تصمیم گیری، حق امضاء، حق تعیین همکارو...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228723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b="1" dirty="0" smtClean="0"/>
              <a:t>تقسیم بندی دوم پاداش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ثابت: </a:t>
            </a:r>
            <a:r>
              <a:rPr lang="fa-IR" dirty="0" smtClean="0"/>
              <a:t>مانند پرداخت براساس </a:t>
            </a:r>
            <a:r>
              <a:rPr lang="fa-IR" dirty="0"/>
              <a:t>حقوق مبنا و بدون توجه به عملکرد -مزایا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متغیر</a:t>
            </a:r>
            <a:r>
              <a:rPr lang="fa-IR" dirty="0"/>
              <a:t>: فردی(براساس عملکرد فردی) گروهی(براساس عملکرد گروهی</a:t>
            </a:r>
            <a:r>
              <a:rPr lang="fa-IR" dirty="0" smtClean="0"/>
              <a:t>)</a:t>
            </a:r>
          </a:p>
          <a:p>
            <a:pPr marL="0" indent="0">
              <a:buNone/>
            </a:pPr>
            <a:r>
              <a:rPr lang="fa-IR" b="1" dirty="0" smtClean="0"/>
              <a:t>تقسیم بندی سوم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مادی: پول نقد، مزایا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معنوی: ایجاد شهرت، رشد در مسیر شغلی</a:t>
            </a:r>
          </a:p>
          <a:p>
            <a:pPr marL="0" indent="0" algn="ctr">
              <a:buNone/>
            </a:pPr>
            <a:r>
              <a:rPr lang="fa-IR" dirty="0" smtClean="0"/>
              <a:t>امام علی(ع):</a:t>
            </a:r>
            <a:endParaRPr lang="fa-IR" dirty="0"/>
          </a:p>
          <a:p>
            <a:pPr marL="0" indent="0" algn="ctr">
              <a:buNone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((خطاکار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را به وسیله پاداش دادن به نیکوکار تنبیه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کن))حکمت 177 نهج البلاغه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81253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 smtClean="0"/>
              <a:t>معیارهای اعطای پاداش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ارشدیت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عضویت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تخصص و مهارت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سختی کار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عملکرد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و...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86995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ویژگی های پاداش موثر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اهمیت: مهم از نظر دریافت کننده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انعطاف پذیری: قابل تغییر متناسب با عملکرد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علنی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منصفانه</a:t>
            </a:r>
            <a:r>
              <a:rPr lang="fa-IR" dirty="0" smtClean="0"/>
              <a:t>: از نظر درون و برون سازمانی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مقرون به صرفه: متناسب با وضعیت مالی سازمان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42743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روش های اعطای پاداش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یکجا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سلف سرویس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3344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پیش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b="1" dirty="0" smtClean="0"/>
              <a:t>ابعاد تجزيه و تحلیل شغل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شرح شغل: تعیین وظایف، تعیین ابزار و تجهیزات لازم، شرایط و نحوه انجام کار و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شرح شاغل: شرایط فردی که می بایست شغل را تصدی نماید. مانند؛ دانش، مهارت،توانایی و...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شرح شغل+ شرح شاغل= طراحی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شغل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نکته: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 شرح شاغل وابسته به شرح شغل است.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مبنایی برای سایر مراحل در فرایند مدیریت منابع انسانی مانند گزینش،تعیین اولویت های آموزشی وسنجش عملکرد و ... است.</a:t>
            </a:r>
          </a:p>
          <a:p>
            <a:pPr marL="0" indent="0">
              <a:buNone/>
            </a:pPr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62584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Clr>
                <a:srgbClr val="83992A"/>
              </a:buClr>
              <a:buNone/>
            </a:pPr>
            <a:r>
              <a:rPr 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Lotus" panose="00000400000000000000" pitchFamily="2" charset="-78"/>
              </a:rPr>
              <a:t>نظام </a:t>
            </a: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B Lotus" panose="00000400000000000000" pitchFamily="2" charset="-78"/>
              </a:rPr>
              <a:t>انضباطی</a:t>
            </a:r>
          </a:p>
          <a:p>
            <a:r>
              <a:rPr lang="fa-IR" dirty="0" smtClean="0"/>
              <a:t>سازوکاری که موجبات اصلاح رفتار نامطلوب در سازمان را دنبال می کند</a:t>
            </a:r>
          </a:p>
          <a:p>
            <a:pPr marL="0" indent="0">
              <a:buNone/>
            </a:pPr>
            <a:r>
              <a:rPr lang="fa-IR" b="1" dirty="0" smtClean="0"/>
              <a:t>راهکارهای اصلاح رفتار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تقویت مثبت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تقویت منفی(رها شدن از یک وضعیت نامطلوب)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تنبیه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خاموشی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40598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 smtClean="0"/>
              <a:t>ویژگی های سیستم انضباطی موثر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جنبه ارشادی دارد تا جزایی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مانند بخاری داغ عمل می کند(دردناک، فویت دارد، هشدار دهنده و ...)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مرحله </a:t>
            </a:r>
            <a:r>
              <a:rPr lang="fa-IR" dirty="0" smtClean="0"/>
              <a:t>ای و تضاعفی</a:t>
            </a:r>
          </a:p>
          <a:p>
            <a:pPr marL="0" indent="0">
              <a:buNone/>
            </a:pPr>
            <a:r>
              <a:rPr lang="fa-IR" b="1" dirty="0" smtClean="0"/>
              <a:t>انضباط مثبت(انضباط بدون مجازات): </a:t>
            </a:r>
            <a:endParaRPr lang="fa-IR" b="1" dirty="0" smtClean="0"/>
          </a:p>
          <a:p>
            <a:pPr marL="0" indent="0" algn="just">
              <a:buNone/>
            </a:pPr>
            <a:r>
              <a:rPr lang="fa-IR" dirty="0" smtClean="0"/>
              <a:t>مسئولیت خطای </a:t>
            </a:r>
            <a:r>
              <a:rPr lang="fa-IR" dirty="0" smtClean="0"/>
              <a:t>کارمند به او محول می شود و فرد خاطی و مسئولش در یک جلسه مشترک موضوع را بررسی وبا همفکری در جهت حل مشکل تلاش می کنند.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205113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انواع تخلفات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عملکردی(ترک محل خدمت،غیبت، تاخیر، تعجیل و ...)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اخلاقی(تبعیض، رعایت نکردن حجاب،ایراد افترا و تهمت و...)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بدنام کننده سازمان(استعمال مواد مخدر، اختلاس، رشوه و...)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و...</a:t>
            </a:r>
          </a:p>
          <a:p>
            <a:pPr marL="0" indent="0" algn="ctr">
              <a:buNone/>
            </a:pPr>
            <a:r>
              <a:rPr lang="fa-IR" dirty="0" smtClean="0"/>
              <a:t>((رجوع شود به ماده 8 قانون رسیدگی به تخلفات اداری))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63402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347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a-IR" sz="4400" b="1" dirty="0" smtClean="0"/>
              <a:t>انواع مجازات ها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900" b="1" dirty="0" smtClean="0"/>
              <a:t>تذکر شفاهی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900" b="1" dirty="0" smtClean="0"/>
              <a:t>اخطار کتبی با درج در پرونده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900" b="1" dirty="0" smtClean="0"/>
              <a:t>کسر از حقوق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900" b="1" dirty="0" smtClean="0"/>
              <a:t>تنزل مقام و محرومیت از ارتقا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900" b="1" dirty="0" smtClean="0"/>
              <a:t>انفصال موقت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900" b="1" dirty="0" smtClean="0"/>
              <a:t>بازخرید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900" b="1" dirty="0" smtClean="0"/>
              <a:t>بازنسشتگی پیش از موعد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900" b="1" dirty="0" smtClean="0"/>
              <a:t>اخراج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900" b="1" dirty="0" smtClean="0"/>
              <a:t>انفصال دایم 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fa-IR" sz="5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((رجوع شود به </a:t>
            </a:r>
            <a:r>
              <a:rPr lang="fa-IR" sz="51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ماده9قانون </a:t>
            </a:r>
            <a:r>
              <a:rPr lang="fa-IR" sz="5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رسیدگی به تخلفات اداری))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307927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خروج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خروج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جدایی از سازمان: مرگ سازمانی یا تولدی </a:t>
            </a:r>
            <a:r>
              <a:rPr lang="fa-IR" dirty="0" smtClean="0"/>
              <a:t>نو؟</a:t>
            </a:r>
            <a:endParaRPr lang="fa-I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اقدامی با هدف بازگرداندن فرد رشد یافته </a:t>
            </a:r>
            <a:r>
              <a:rPr lang="fa-IR" dirty="0" smtClean="0"/>
              <a:t>به جامعه</a:t>
            </a:r>
          </a:p>
          <a:p>
            <a:pPr marL="0" indent="0">
              <a:buNone/>
            </a:pPr>
            <a:r>
              <a:rPr lang="fa-IR" b="1" dirty="0" smtClean="0"/>
              <a:t>ابعاد جدایی از سازمان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داوطلبانه: فرد پیشقدم جدایی است مانند استعفا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غیر داوطلبانه: سازمان خواهان خروج است مانند بازنشستگی، اخراج و ...</a:t>
            </a:r>
          </a:p>
        </p:txBody>
      </p:sp>
    </p:spTree>
    <p:extLst>
      <p:ext uri="{BB962C8B-B14F-4D97-AF65-F5344CB8AC3E}">
        <p14:creationId xmlns:p14="http://schemas.microsoft.com/office/powerpoint/2010/main" val="36299110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خروج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83992A"/>
              </a:buClr>
              <a:buNone/>
            </a:pPr>
            <a:r>
              <a:rPr lang="fa-I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موقعیت های ترک سازمان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خروج کارکردی: کارمند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ناتوان،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داوطلبانه سازمان را ترک می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کند.</a:t>
            </a:r>
            <a:endParaRPr lang="fa-I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خروج غیر کارکردی:کارکنان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توانمند،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داوطلبانه سازمان را ترک کنند.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80403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خروج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 smtClean="0"/>
              <a:t>اشکال خروج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بازنشستگی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استعفا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اخراج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مرگ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از کارافتادگی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انتقال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50417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پسا خروج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اشکال حمایت سازمان در پسا خروج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همکاری پاره وقت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تشکیل کانون های بازنشستگی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توجه به رفاهیات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...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0763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پیش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اصول طراحی شغل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تفکیک: مشخص بودن حدود هر شغل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یکپارچگی: هماهنگی میان مشاغل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9226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پیش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b="1" dirty="0" smtClean="0"/>
              <a:t>رویکرد های طراحی شغل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b="1" dirty="0" smtClean="0"/>
              <a:t>سنتی</a:t>
            </a:r>
            <a:r>
              <a:rPr lang="fa-IR" b="1" dirty="0" smtClean="0">
                <a:sym typeface="Wingdings" panose="05000000000000000000" pitchFamily="2" charset="2"/>
              </a:rPr>
              <a:t>:</a:t>
            </a:r>
            <a:r>
              <a:rPr lang="fa-IR" dirty="0" smtClean="0"/>
              <a:t>وظایف ساده و تکراری،دقیق، غیر قابل انعطاف،زمینه سازی برای متخصص شدن فرد در یک زمینه و ...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b="1" dirty="0" smtClean="0"/>
              <a:t>انگیزشی:</a:t>
            </a:r>
            <a:r>
              <a:rPr lang="fa-IR" dirty="0" smtClean="0"/>
              <a:t>طوری طراحی صورت گیرد که کار برای فرد لذت بخش باشد(خودمختاری، آزادی عمل، تنوع و ...)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b="1" dirty="0" smtClean="0"/>
              <a:t>ادراکی: </a:t>
            </a:r>
            <a:r>
              <a:rPr lang="fa-IR" dirty="0" smtClean="0"/>
              <a:t>طراحی متناسب با درک متصدی با هدف کاهش خطا، پیشگیری از حوادث، کاهش پیچیدگی و ..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b="1" dirty="0" smtClean="0"/>
              <a:t>زیستی: </a:t>
            </a:r>
            <a:r>
              <a:rPr lang="fa-IR" dirty="0" smtClean="0"/>
              <a:t>تاکید بر بهداشت و سلامت جسمی و روانی متصدی(علم ارگونومی: کاهش آسیب های جسمی و روانی)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7423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پیش از جذب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الگوهای نوین طراحی مشاغل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برنامه کاری انعطاف پذیر(انعطاف در ساعات کاری)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برنامه کاری فشرده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دورکاری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9288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rPr>
              <a:t>پیش از جذب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44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نیاز سنجی</a:t>
            </a:r>
            <a:r>
              <a:rPr lang="fa-IR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</a:br>
            <a:r>
              <a:rPr lang="fa-IR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مدیریت منابع انسانی می بایست نیازسازمان به منابع انسانی را در تمامی شرایط تامین نماید.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در این راستا می بایست نیاز سنجی انجام دهد.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در نیاز سنجی وضعیت کفایت منابع انسانی سازمان با توجه به اهداف سازمان مشخص می شود.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در نیاز سنجی، اهداف و برنامه های سازمان حال و آتی و وضعیت کنونی منابع انسانی(کمی و کیفی) باید مد نظر قرار گیرد.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نیازسنجی مقدمه برنامه ریزی برای تامین منابع انسانی است.</a:t>
            </a:r>
            <a:br>
              <a:rPr lang="fa-IR" dirty="0" smtClean="0">
                <a:solidFill>
                  <a:srgbClr val="333333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676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1044</TotalTime>
  <Words>2531</Words>
  <Application>Microsoft Office PowerPoint</Application>
  <PresentationFormat>Widescreen</PresentationFormat>
  <Paragraphs>398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B Lotus</vt:lpstr>
      <vt:lpstr>B Nazanin</vt:lpstr>
      <vt:lpstr>B Titr</vt:lpstr>
      <vt:lpstr>BLotus</vt:lpstr>
      <vt:lpstr>Calibri</vt:lpstr>
      <vt:lpstr>Garamond</vt:lpstr>
      <vt:lpstr>Times New Roman</vt:lpstr>
      <vt:lpstr>Wingdings</vt:lpstr>
      <vt:lpstr>Organic</vt:lpstr>
      <vt:lpstr>وظایف تخصصی مدیریت منابع انسانی</vt:lpstr>
      <vt:lpstr>فرایند مدیریت منابع انسانی</vt:lpstr>
      <vt:lpstr>پیش از جذب</vt:lpstr>
      <vt:lpstr>پیش از جذب</vt:lpstr>
      <vt:lpstr>پیش از جذب</vt:lpstr>
      <vt:lpstr>پیش از جذب</vt:lpstr>
      <vt:lpstr>پیش از جذب</vt:lpstr>
      <vt:lpstr>پیش از جذب</vt:lpstr>
      <vt:lpstr>پیش از جذب</vt:lpstr>
      <vt:lpstr>پیش از جذب</vt:lpstr>
      <vt:lpstr>پیش از جذب</vt:lpstr>
      <vt:lpstr>پیش از جذب</vt:lpstr>
      <vt:lpstr>جذب</vt:lpstr>
      <vt:lpstr>جذب</vt:lpstr>
      <vt:lpstr>جذب</vt:lpstr>
      <vt:lpstr>جذب</vt:lpstr>
      <vt:lpstr>جذب</vt:lpstr>
      <vt:lpstr>جذب</vt:lpstr>
      <vt:lpstr>جذب</vt:lpstr>
      <vt:lpstr>جذب</vt:lpstr>
      <vt:lpstr>جذب</vt:lpstr>
      <vt:lpstr>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پس از جذب</vt:lpstr>
      <vt:lpstr>خروج</vt:lpstr>
      <vt:lpstr>خروج</vt:lpstr>
      <vt:lpstr>خروج</vt:lpstr>
      <vt:lpstr>پسا خروج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yahya</dc:creator>
  <cp:lastModifiedBy>yahya</cp:lastModifiedBy>
  <cp:revision>293</cp:revision>
  <dcterms:created xsi:type="dcterms:W3CDTF">2018-06-14T12:47:40Z</dcterms:created>
  <dcterms:modified xsi:type="dcterms:W3CDTF">2018-12-29T13:44:33Z</dcterms:modified>
</cp:coreProperties>
</file>