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8" r:id="rId2"/>
    <p:sldId id="256" r:id="rId3"/>
    <p:sldId id="289" r:id="rId4"/>
    <p:sldId id="257" r:id="rId5"/>
    <p:sldId id="258" r:id="rId6"/>
    <p:sldId id="274" r:id="rId7"/>
    <p:sldId id="260" r:id="rId8"/>
    <p:sldId id="280" r:id="rId9"/>
    <p:sldId id="263" r:id="rId10"/>
    <p:sldId id="277" r:id="rId11"/>
    <p:sldId id="276" r:id="rId12"/>
    <p:sldId id="264" r:id="rId13"/>
    <p:sldId id="267" r:id="rId14"/>
    <p:sldId id="290" r:id="rId15"/>
    <p:sldId id="279" r:id="rId16"/>
    <p:sldId id="268" r:id="rId17"/>
    <p:sldId id="282" r:id="rId18"/>
    <p:sldId id="269" r:id="rId19"/>
    <p:sldId id="284" r:id="rId20"/>
    <p:sldId id="283" r:id="rId21"/>
    <p:sldId id="270" r:id="rId22"/>
    <p:sldId id="286" r:id="rId23"/>
    <p:sldId id="291"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189"/>
    <a:srgbClr val="3401B3"/>
    <a:srgbClr val="2A01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080"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5E74A8-702F-444E-B136-9E33CC0AA87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0873CA-6235-44DE-99B1-B8A079151CE4}" type="datetimeFigureOut">
              <a:rPr lang="fa-IR" smtClean="0"/>
              <a:pPr/>
              <a:t>09/16/1440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7B5E74A8-702F-444E-B136-9E33CC0AA873}"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0873CA-6235-44DE-99B1-B8A079151CE4}" type="datetimeFigureOut">
              <a:rPr lang="fa-IR" smtClean="0"/>
              <a:pPr/>
              <a:t>09/16/1440</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5E74A8-702F-444E-B136-9E33CC0AA873}"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مطالب سایت قلب\تصاویر\pink_spring_nature.jpg"/>
          <p:cNvPicPr>
            <a:picLocks noGrp="1" noChangeAspect="1" noChangeArrowheads="1"/>
          </p:cNvPicPr>
          <p:nvPr>
            <p:ph idx="1"/>
          </p:nvPr>
        </p:nvPicPr>
        <p:blipFill>
          <a:blip r:embed="rId2" cstate="print"/>
          <a:srcRect/>
          <a:stretch>
            <a:fillRect/>
          </a:stretch>
        </p:blipFill>
        <p:spPr bwMode="auto">
          <a:xfrm>
            <a:off x="0" y="-714404"/>
            <a:ext cx="9144000" cy="7786742"/>
          </a:xfrm>
          <a:prstGeom prst="rect">
            <a:avLst/>
          </a:prstGeom>
          <a:noFill/>
        </p:spPr>
      </p:pic>
      <p:pic>
        <p:nvPicPr>
          <p:cNvPr id="5" name="Picture 3" descr="045"/>
          <p:cNvPicPr>
            <a:picLocks noChangeAspect="1" noChangeArrowheads="1"/>
          </p:cNvPicPr>
          <p:nvPr/>
        </p:nvPicPr>
        <p:blipFill>
          <a:blip r:embed="rId3" cstate="print">
            <a:clrChange>
              <a:clrFrom>
                <a:srgbClr val="FFFFFF"/>
              </a:clrFrom>
              <a:clrTo>
                <a:srgbClr val="FFFFFF">
                  <a:alpha val="0"/>
                </a:srgbClr>
              </a:clrTo>
            </a:clrChange>
            <a:lum bright="-10000" contrast="40000"/>
          </a:blip>
          <a:srcRect/>
          <a:stretch>
            <a:fillRect/>
          </a:stretch>
        </p:blipFill>
        <p:spPr bwMode="auto">
          <a:xfrm>
            <a:off x="4714876" y="3857628"/>
            <a:ext cx="4333875" cy="2928934"/>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714380"/>
          </a:xfrm>
        </p:spPr>
        <p:txBody>
          <a:bodyPr>
            <a:normAutofit fontScale="90000"/>
          </a:bodyPr>
          <a:lstStyle/>
          <a:p>
            <a:pPr algn="r"/>
            <a:r>
              <a:rPr lang="fa-IR" sz="3100" b="1" dirty="0" smtClean="0">
                <a:solidFill>
                  <a:srgbClr val="7030A0"/>
                </a:solidFill>
                <a:cs typeface="B Traffic" pitchFamily="2" charset="-78"/>
              </a:rPr>
              <a:t/>
            </a:r>
            <a:br>
              <a:rPr lang="fa-IR" sz="3100" b="1" dirty="0" smtClean="0">
                <a:solidFill>
                  <a:srgbClr val="7030A0"/>
                </a:solidFill>
                <a:cs typeface="B Traffic" pitchFamily="2" charset="-78"/>
              </a:rPr>
            </a:br>
            <a:r>
              <a:rPr lang="fa-IR" sz="3100" b="1" dirty="0" smtClean="0">
                <a:solidFill>
                  <a:srgbClr val="7030A0"/>
                </a:solidFill>
                <a:cs typeface="B Traffic" pitchFamily="2" charset="-78"/>
              </a:rPr>
              <a:t/>
            </a:r>
            <a:br>
              <a:rPr lang="fa-IR" sz="3100" b="1" dirty="0" smtClean="0">
                <a:solidFill>
                  <a:srgbClr val="7030A0"/>
                </a:solidFill>
                <a:cs typeface="B Traffic" pitchFamily="2" charset="-78"/>
              </a:rPr>
            </a:br>
            <a:r>
              <a:rPr lang="fa-IR" sz="3100" b="1" dirty="0" smtClean="0">
                <a:solidFill>
                  <a:srgbClr val="7030A0"/>
                </a:solidFill>
                <a:cs typeface="B Traffic" pitchFamily="2" charset="-78"/>
              </a:rPr>
              <a:t/>
            </a:r>
            <a:br>
              <a:rPr lang="fa-IR" sz="3100" b="1" dirty="0" smtClean="0">
                <a:solidFill>
                  <a:srgbClr val="7030A0"/>
                </a:solidFill>
                <a:cs typeface="B Traffic" pitchFamily="2" charset="-78"/>
              </a:rPr>
            </a:br>
            <a:r>
              <a:rPr lang="en-US" dirty="0" smtClean="0"/>
              <a:t/>
            </a:r>
            <a:br>
              <a:rPr lang="en-US" dirty="0" smtClean="0"/>
            </a:br>
            <a:r>
              <a:rPr lang="ar-SA" sz="5400" b="1" dirty="0" smtClean="0">
                <a:solidFill>
                  <a:srgbClr val="7030A0"/>
                </a:solidFill>
                <a:cs typeface="B Traffic" pitchFamily="2" charset="-78"/>
              </a:rPr>
              <a:t> </a:t>
            </a:r>
            <a:r>
              <a:rPr lang="ar-SA" sz="3600" b="1" dirty="0" smtClean="0">
                <a:solidFill>
                  <a:srgbClr val="7030A0"/>
                </a:solidFill>
                <a:cs typeface="B Traffic" pitchFamily="2" charset="-78"/>
              </a:rPr>
              <a:t>اندازه گیری فشار خون</a:t>
            </a:r>
            <a:endParaRPr lang="fa-IR" dirty="0"/>
          </a:p>
        </p:txBody>
      </p:sp>
      <p:sp>
        <p:nvSpPr>
          <p:cNvPr id="3" name="Content Placeholder 2"/>
          <p:cNvSpPr>
            <a:spLocks noGrp="1"/>
          </p:cNvSpPr>
          <p:nvPr>
            <p:ph idx="1"/>
          </p:nvPr>
        </p:nvSpPr>
        <p:spPr>
          <a:xfrm>
            <a:off x="457200" y="1571612"/>
            <a:ext cx="8329642" cy="4752988"/>
          </a:xfrm>
        </p:spPr>
        <p:txBody>
          <a:bodyPr>
            <a:normAutofit/>
          </a:bodyPr>
          <a:lstStyle/>
          <a:p>
            <a:pPr lvl="0"/>
            <a:r>
              <a:rPr lang="fa-IR" sz="2700" b="1" dirty="0" smtClean="0">
                <a:solidFill>
                  <a:schemeClr val="dk1"/>
                </a:solidFill>
                <a:cs typeface="B Nazanin" pitchFamily="2" charset="-78"/>
              </a:rPr>
              <a:t>در </a:t>
            </a:r>
            <a:r>
              <a:rPr lang="fa-IR" sz="2700" b="1" dirty="0">
                <a:solidFill>
                  <a:schemeClr val="dk1"/>
                </a:solidFill>
                <a:cs typeface="B Nazanin" pitchFamily="2" charset="-78"/>
              </a:rPr>
              <a:t>افرادی که فشارخون طبیعی دارند، حداقل هر </a:t>
            </a:r>
            <a:r>
              <a:rPr lang="fa-IR" sz="2700" b="1" dirty="0" smtClean="0">
                <a:solidFill>
                  <a:schemeClr val="dk1"/>
                </a:solidFill>
                <a:cs typeface="B Nazanin" pitchFamily="2" charset="-78"/>
              </a:rPr>
              <a:t>3 </a:t>
            </a:r>
            <a:r>
              <a:rPr lang="fa-IR" sz="2700" b="1" dirty="0">
                <a:solidFill>
                  <a:schemeClr val="dk1"/>
                </a:solidFill>
                <a:cs typeface="B Nazanin" pitchFamily="2" charset="-78"/>
              </a:rPr>
              <a:t>سال یک بار باید فشارخون خود را کنترل کنند.</a:t>
            </a:r>
            <a:endParaRPr lang="en-US" sz="2700" b="1" dirty="0">
              <a:solidFill>
                <a:schemeClr val="dk1"/>
              </a:solidFill>
              <a:cs typeface="B Nazanin" pitchFamily="2" charset="-78"/>
            </a:endParaRPr>
          </a:p>
          <a:p>
            <a:pPr>
              <a:buNone/>
            </a:pPr>
            <a:endParaRPr lang="fa-IR" dirty="0" smtClean="0"/>
          </a:p>
          <a:p>
            <a:pPr>
              <a:buNone/>
            </a:pPr>
            <a:endParaRPr lang="fa-IR" dirty="0"/>
          </a:p>
        </p:txBody>
      </p:sp>
      <p:pic>
        <p:nvPicPr>
          <p:cNvPr id="17410" name="Picture 2" descr="C:\Documents and Settings\alaei-ma\Desktop\New Folder\عکس\measure BP.jpg"/>
          <p:cNvPicPr>
            <a:picLocks noChangeAspect="1" noChangeArrowheads="1"/>
          </p:cNvPicPr>
          <p:nvPr/>
        </p:nvPicPr>
        <p:blipFill>
          <a:blip r:embed="rId2" cstate="print"/>
          <a:srcRect/>
          <a:stretch>
            <a:fillRect/>
          </a:stretch>
        </p:blipFill>
        <p:spPr bwMode="auto">
          <a:xfrm>
            <a:off x="2571736" y="3071810"/>
            <a:ext cx="3786214" cy="3429024"/>
          </a:xfrm>
          <a:prstGeom prst="rect">
            <a:avLst/>
          </a:prstGeom>
          <a:noFill/>
        </p:spPr>
      </p:pic>
      <p:sp>
        <p:nvSpPr>
          <p:cNvPr id="6" name="Rectangle 5"/>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6"/>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14282" y="642916"/>
          <a:ext cx="8643998" cy="4929222"/>
        </p:xfrm>
        <a:graphic>
          <a:graphicData uri="http://schemas.openxmlformats.org/drawingml/2006/table">
            <a:tbl>
              <a:tblPr rtl="1" firstRow="1" bandRow="1">
                <a:tableStyleId>{5C22544A-7EE6-4342-B048-85BDC9FD1C3A}</a:tableStyleId>
              </a:tblPr>
              <a:tblGrid>
                <a:gridCol w="2429689"/>
                <a:gridCol w="6214309"/>
              </a:tblGrid>
              <a:tr h="821537">
                <a:tc gridSpan="2">
                  <a:txBody>
                    <a:bodyPr/>
                    <a:lstStyle/>
                    <a:p>
                      <a:pPr algn="ctr" rtl="1"/>
                      <a:r>
                        <a:rPr lang="fa-IR" sz="3200" dirty="0" smtClean="0">
                          <a:cs typeface="B Nazanin" pitchFamily="2" charset="-78"/>
                        </a:rPr>
                        <a:t>طبقه بندي فشارخون براي افراد بزرگسال</a:t>
                      </a:r>
                      <a:endParaRPr lang="fa-IR" sz="3200" dirty="0">
                        <a:cs typeface="B Nazanin" pitchFamily="2" charset="-78"/>
                      </a:endParaRPr>
                    </a:p>
                  </a:txBody>
                  <a:tcPr>
                    <a:solidFill>
                      <a:srgbClr val="002060"/>
                    </a:solidFill>
                  </a:tcPr>
                </a:tc>
                <a:tc hMerge="1">
                  <a:txBody>
                    <a:bodyPr/>
                    <a:lstStyle/>
                    <a:p>
                      <a:pPr rtl="1"/>
                      <a:endParaRPr lang="fa-IR"/>
                    </a:p>
                  </a:txBody>
                  <a:tcPr/>
                </a:tc>
              </a:tr>
              <a:tr h="821537">
                <a:tc>
                  <a:txBody>
                    <a:bodyPr/>
                    <a:lstStyle/>
                    <a:p>
                      <a:pPr algn="ctr" rtl="1"/>
                      <a:r>
                        <a:rPr lang="fa-IR" b="1" dirty="0" smtClean="0">
                          <a:cs typeface="B Nazanin" pitchFamily="2" charset="-78"/>
                        </a:rPr>
                        <a:t>طبقه بندي</a:t>
                      </a:r>
                      <a:endParaRPr lang="fa-IR" b="1" dirty="0">
                        <a:cs typeface="B Nazanin" pitchFamily="2" charset="-78"/>
                      </a:endParaRPr>
                    </a:p>
                  </a:txBody>
                  <a:tcPr anchor="ctr">
                    <a:solidFill>
                      <a:schemeClr val="accent5">
                        <a:lumMod val="60000"/>
                        <a:lumOff val="40000"/>
                      </a:schemeClr>
                    </a:solidFill>
                  </a:tcPr>
                </a:tc>
                <a:tc>
                  <a:txBody>
                    <a:bodyPr/>
                    <a:lstStyle/>
                    <a:p>
                      <a:pPr rtl="1"/>
                      <a:r>
                        <a:rPr lang="fa-IR" b="1" dirty="0" smtClean="0">
                          <a:cs typeface="B Nazanin" pitchFamily="2" charset="-78"/>
                        </a:rPr>
                        <a:t>فشار خون حداكثر (سیستول) </a:t>
                      </a:r>
                      <a:r>
                        <a:rPr lang="fa-IR" b="1" baseline="0" dirty="0" smtClean="0">
                          <a:cs typeface="B Nazanin" pitchFamily="2" charset="-78"/>
                        </a:rPr>
                        <a:t>                         </a:t>
                      </a:r>
                      <a:r>
                        <a:rPr lang="fa-IR" b="1" dirty="0" smtClean="0">
                          <a:cs typeface="B Nazanin" pitchFamily="2" charset="-78"/>
                        </a:rPr>
                        <a:t>فشارخون حداقل (دیاستول)</a:t>
                      </a:r>
                      <a:endParaRPr lang="fa-IR" b="1" dirty="0">
                        <a:cs typeface="B Nazanin" pitchFamily="2" charset="-78"/>
                      </a:endParaRPr>
                    </a:p>
                  </a:txBody>
                  <a:tcPr anchor="ctr">
                    <a:solidFill>
                      <a:schemeClr val="accent5">
                        <a:lumMod val="60000"/>
                        <a:lumOff val="40000"/>
                      </a:schemeClr>
                    </a:solidFill>
                  </a:tcPr>
                </a:tc>
              </a:tr>
              <a:tr h="821537">
                <a:tc>
                  <a:txBody>
                    <a:bodyPr/>
                    <a:lstStyle/>
                    <a:p>
                      <a:pPr algn="ctr" rtl="1"/>
                      <a:r>
                        <a:rPr lang="fa-IR" b="1" dirty="0" smtClean="0">
                          <a:cs typeface="B Nazanin" pitchFamily="2" charset="-78"/>
                        </a:rPr>
                        <a:t>طبيعي</a:t>
                      </a:r>
                      <a:endParaRPr lang="fa-IR" b="1" dirty="0">
                        <a:cs typeface="B Nazanin" pitchFamily="2" charset="-78"/>
                      </a:endParaRPr>
                    </a:p>
                  </a:txBody>
                  <a:tcPr anchor="ctr">
                    <a:solidFill>
                      <a:srgbClr val="00B050"/>
                    </a:solidFill>
                  </a:tcPr>
                </a:tc>
                <a:tc>
                  <a:txBody>
                    <a:bodyPr/>
                    <a:lstStyle/>
                    <a:p>
                      <a:pPr rtl="1"/>
                      <a:r>
                        <a:rPr lang="fa-IR" sz="2400" b="1" kern="1200" dirty="0" smtClean="0">
                          <a:solidFill>
                            <a:schemeClr val="dk1"/>
                          </a:solidFill>
                          <a:latin typeface="+mn-lt"/>
                          <a:ea typeface="+mn-ea"/>
                          <a:cs typeface="B Nazanin" pitchFamily="2" charset="-78"/>
                        </a:rPr>
                        <a:t>كمتر از </a:t>
                      </a:r>
                      <a:r>
                        <a:rPr lang="en-US" sz="2400" b="1" kern="1200" dirty="0" smtClean="0">
                          <a:solidFill>
                            <a:schemeClr val="dk1"/>
                          </a:solidFill>
                          <a:latin typeface="+mn-lt"/>
                          <a:ea typeface="+mn-ea"/>
                          <a:cs typeface="B Nazanin" pitchFamily="2" charset="-78"/>
                        </a:rPr>
                        <a:t> </a:t>
                      </a:r>
                      <a:r>
                        <a:rPr lang="fa-IR" sz="2400" b="1" kern="1200" dirty="0" smtClean="0">
                          <a:solidFill>
                            <a:schemeClr val="dk1"/>
                          </a:solidFill>
                          <a:latin typeface="+mn-lt"/>
                          <a:ea typeface="+mn-ea"/>
                          <a:cs typeface="B Nazanin" pitchFamily="2" charset="-78"/>
                        </a:rPr>
                        <a:t>120	              و	                 كمتراز 80</a:t>
                      </a:r>
                      <a:endParaRPr lang="fa-IR" sz="2400" b="1" dirty="0">
                        <a:cs typeface="B Nazanin" pitchFamily="2" charset="-78"/>
                      </a:endParaRPr>
                    </a:p>
                  </a:txBody>
                  <a:tcPr anchor="ctr">
                    <a:solidFill>
                      <a:srgbClr val="00B050"/>
                    </a:solidFill>
                  </a:tcPr>
                </a:tc>
              </a:tr>
              <a:tr h="821537">
                <a:tc>
                  <a:txBody>
                    <a:bodyPr/>
                    <a:lstStyle/>
                    <a:p>
                      <a:pPr algn="ctr" rtl="1"/>
                      <a:r>
                        <a:rPr lang="fa-IR" b="1" dirty="0" smtClean="0">
                          <a:cs typeface="B Nazanin" pitchFamily="2" charset="-78"/>
                        </a:rPr>
                        <a:t>پیش فشار خون بالا</a:t>
                      </a:r>
                      <a:endParaRPr lang="fa-IR" b="1" dirty="0">
                        <a:cs typeface="B Nazanin" pitchFamily="2" charset="-78"/>
                      </a:endParaRPr>
                    </a:p>
                  </a:txBody>
                  <a:tcPr anchor="ctr">
                    <a:solidFill>
                      <a:srgbClr val="FFFF00"/>
                    </a:solidFill>
                  </a:tcPr>
                </a:tc>
                <a:tc>
                  <a:txBody>
                    <a:bodyPr/>
                    <a:lstStyle/>
                    <a:p>
                      <a:pPr algn="r" rtl="1">
                        <a:spcAft>
                          <a:spcPts val="0"/>
                        </a:spcAft>
                        <a:tabLst>
                          <a:tab pos="2480310" algn="ctr"/>
                          <a:tab pos="4084320" algn="l"/>
                        </a:tabLst>
                      </a:pPr>
                      <a:r>
                        <a:rPr lang="fa-IR" sz="2400" b="1" dirty="0">
                          <a:latin typeface="Times New Roman"/>
                          <a:ea typeface="Times New Roman"/>
                          <a:cs typeface="B Nazanin" pitchFamily="2" charset="-78"/>
                        </a:rPr>
                        <a:t>139- 120	</a:t>
                      </a:r>
                      <a:r>
                        <a:rPr lang="fa-IR" sz="2400" b="1" dirty="0" smtClean="0">
                          <a:latin typeface="Times New Roman"/>
                          <a:ea typeface="Times New Roman"/>
                          <a:cs typeface="B Nazanin" pitchFamily="2" charset="-78"/>
                        </a:rPr>
                        <a:t>            </a:t>
                      </a:r>
                      <a:r>
                        <a:rPr lang="fa-IR" sz="2400" b="1" baseline="0" dirty="0" smtClean="0">
                          <a:latin typeface="Times New Roman"/>
                          <a:ea typeface="Times New Roman"/>
                          <a:cs typeface="B Nazanin" pitchFamily="2" charset="-78"/>
                        </a:rPr>
                        <a:t> </a:t>
                      </a:r>
                      <a:r>
                        <a:rPr lang="fa-IR" sz="2400" b="1" dirty="0" smtClean="0">
                          <a:latin typeface="Times New Roman"/>
                          <a:ea typeface="Times New Roman"/>
                          <a:cs typeface="B Nazanin" pitchFamily="2" charset="-78"/>
                        </a:rPr>
                        <a:t>              يا</a:t>
                      </a:r>
                      <a:r>
                        <a:rPr lang="fa-IR" sz="2400" b="1" baseline="0" dirty="0" smtClean="0">
                          <a:latin typeface="Times New Roman"/>
                          <a:ea typeface="Times New Roman"/>
                          <a:cs typeface="B Nazanin" pitchFamily="2" charset="-78"/>
                        </a:rPr>
                        <a:t>          </a:t>
                      </a:r>
                      <a:r>
                        <a:rPr lang="fa-IR" sz="2400" b="1" dirty="0" smtClean="0">
                          <a:latin typeface="Times New Roman"/>
                          <a:ea typeface="Times New Roman"/>
                          <a:cs typeface="B Nazanin" pitchFamily="2" charset="-78"/>
                        </a:rPr>
                        <a:t>                      89- </a:t>
                      </a:r>
                      <a:r>
                        <a:rPr lang="fa-IR" sz="2400" b="1" dirty="0">
                          <a:latin typeface="Times New Roman"/>
                          <a:ea typeface="Times New Roman"/>
                          <a:cs typeface="B Nazanin" pitchFamily="2" charset="-78"/>
                        </a:rPr>
                        <a:t>80</a:t>
                      </a:r>
                      <a:endParaRPr lang="en-US" sz="2400" b="1" dirty="0">
                        <a:latin typeface="Times New Roman"/>
                        <a:ea typeface="Times New Roman"/>
                        <a:cs typeface="B Nazanin" pitchFamily="2" charset="-78"/>
                      </a:endParaRPr>
                    </a:p>
                  </a:txBody>
                  <a:tcPr marL="68580" marR="68580" marT="0" marB="0" anchor="ctr">
                    <a:solidFill>
                      <a:srgbClr val="FFFF00"/>
                    </a:solidFill>
                  </a:tcPr>
                </a:tc>
              </a:tr>
              <a:tr h="821537">
                <a:tc>
                  <a:txBody>
                    <a:bodyPr/>
                    <a:lstStyle/>
                    <a:p>
                      <a:pPr algn="ctr" rtl="1"/>
                      <a:r>
                        <a:rPr lang="fa-IR" b="1" dirty="0" smtClean="0">
                          <a:cs typeface="B Nazanin" pitchFamily="2" charset="-78"/>
                        </a:rPr>
                        <a:t>مرحله (1) فشارخون بالا</a:t>
                      </a:r>
                      <a:endParaRPr lang="fa-IR" b="1" dirty="0">
                        <a:cs typeface="B Nazanin" pitchFamily="2" charset="-78"/>
                      </a:endParaRPr>
                    </a:p>
                  </a:txBody>
                  <a:tcPr anchor="ctr">
                    <a:solidFill>
                      <a:srgbClr val="FFC000"/>
                    </a:solidFill>
                  </a:tcPr>
                </a:tc>
                <a:tc>
                  <a:txBody>
                    <a:bodyPr/>
                    <a:lstStyle/>
                    <a:p>
                      <a:pPr algn="r" rtl="1">
                        <a:spcAft>
                          <a:spcPts val="0"/>
                        </a:spcAft>
                        <a:tabLst>
                          <a:tab pos="2480310" algn="ctr"/>
                          <a:tab pos="4255770" algn="l"/>
                        </a:tabLst>
                      </a:pPr>
                      <a:r>
                        <a:rPr lang="fa-IR" sz="2400" b="1" dirty="0" smtClean="0">
                          <a:latin typeface="Times New Roman"/>
                          <a:ea typeface="Times New Roman"/>
                          <a:cs typeface="B Nazanin" pitchFamily="2" charset="-78"/>
                        </a:rPr>
                        <a:t>159- </a:t>
                      </a:r>
                      <a:r>
                        <a:rPr lang="fa-IR" sz="2400" b="1" dirty="0">
                          <a:latin typeface="Times New Roman"/>
                          <a:ea typeface="Times New Roman"/>
                          <a:cs typeface="B Nazanin" pitchFamily="2" charset="-78"/>
                        </a:rPr>
                        <a:t>140	              </a:t>
                      </a:r>
                      <a:r>
                        <a:rPr lang="fa-IR" sz="2400" b="1" dirty="0" smtClean="0">
                          <a:latin typeface="Times New Roman"/>
                          <a:ea typeface="Times New Roman"/>
                          <a:cs typeface="B Nazanin" pitchFamily="2" charset="-78"/>
                        </a:rPr>
                        <a:t>             يا                                  </a:t>
                      </a:r>
                      <a:r>
                        <a:rPr lang="fa-IR" sz="2400" b="1" dirty="0">
                          <a:latin typeface="Times New Roman"/>
                          <a:ea typeface="Times New Roman"/>
                          <a:cs typeface="B Nazanin" pitchFamily="2" charset="-78"/>
                        </a:rPr>
                        <a:t>99- 90</a:t>
                      </a:r>
                      <a:endParaRPr lang="en-US" sz="2400" b="1" dirty="0">
                        <a:latin typeface="Times New Roman"/>
                        <a:ea typeface="Times New Roman"/>
                        <a:cs typeface="B Nazanin" pitchFamily="2" charset="-78"/>
                      </a:endParaRPr>
                    </a:p>
                  </a:txBody>
                  <a:tcPr marL="68580" marR="68580" marT="0" marB="0" anchor="ctr">
                    <a:solidFill>
                      <a:srgbClr val="FFC000"/>
                    </a:solidFill>
                  </a:tcPr>
                </a:tc>
              </a:tr>
              <a:tr h="821537">
                <a:tc>
                  <a:txBody>
                    <a:bodyPr/>
                    <a:lstStyle/>
                    <a:p>
                      <a:pPr algn="ctr" rtl="1"/>
                      <a:r>
                        <a:rPr lang="fa-IR" b="1" dirty="0" smtClean="0">
                          <a:solidFill>
                            <a:schemeClr val="bg1"/>
                          </a:solidFill>
                          <a:cs typeface="B Nazanin" pitchFamily="2" charset="-78"/>
                        </a:rPr>
                        <a:t>مرحله (2) فشار خون بالا</a:t>
                      </a:r>
                      <a:endParaRPr lang="fa-IR" b="1" dirty="0">
                        <a:solidFill>
                          <a:schemeClr val="bg1"/>
                        </a:solidFill>
                        <a:cs typeface="B Nazanin" pitchFamily="2" charset="-78"/>
                      </a:endParaRPr>
                    </a:p>
                  </a:txBody>
                  <a:tcPr anchor="ctr">
                    <a:solidFill>
                      <a:srgbClr val="C00000"/>
                    </a:solidFill>
                  </a:tcPr>
                </a:tc>
                <a:tc>
                  <a:txBody>
                    <a:bodyPr/>
                    <a:lstStyle/>
                    <a:p>
                      <a:pPr algn="r" rtl="1">
                        <a:spcAft>
                          <a:spcPts val="0"/>
                        </a:spcAft>
                        <a:tabLst>
                          <a:tab pos="2438400" algn="l"/>
                          <a:tab pos="4379595" algn="l"/>
                        </a:tabLst>
                      </a:pPr>
                      <a:r>
                        <a:rPr lang="fa-IR" sz="2000" b="1" dirty="0" smtClean="0">
                          <a:solidFill>
                            <a:schemeClr val="bg1"/>
                          </a:solidFill>
                          <a:latin typeface="Verdana"/>
                          <a:ea typeface="Times New Roman"/>
                          <a:cs typeface="B Nazanin" pitchFamily="2" charset="-78"/>
                        </a:rPr>
                        <a:t>مساوي و بيشتر از 160 </a:t>
                      </a:r>
                      <a:r>
                        <a:rPr lang="fa-IR" sz="2400" b="1" dirty="0" smtClean="0">
                          <a:solidFill>
                            <a:schemeClr val="bg1"/>
                          </a:solidFill>
                          <a:latin typeface="Verdana"/>
                          <a:ea typeface="Times New Roman"/>
                          <a:cs typeface="B Nazanin" pitchFamily="2" charset="-78"/>
                        </a:rPr>
                        <a:t>            </a:t>
                      </a:r>
                      <a:r>
                        <a:rPr lang="fa-IR" sz="2400" b="1" dirty="0" smtClean="0">
                          <a:solidFill>
                            <a:schemeClr val="bg1"/>
                          </a:solidFill>
                          <a:latin typeface="Times New Roman"/>
                          <a:ea typeface="Times New Roman"/>
                          <a:cs typeface="B Nazanin" pitchFamily="2" charset="-78"/>
                        </a:rPr>
                        <a:t>يا              </a:t>
                      </a:r>
                      <a:r>
                        <a:rPr lang="fa-IR" sz="2000" b="1" dirty="0" smtClean="0">
                          <a:solidFill>
                            <a:schemeClr val="bg1"/>
                          </a:solidFill>
                          <a:latin typeface="Times New Roman"/>
                          <a:ea typeface="Times New Roman"/>
                          <a:cs typeface="B Nazanin" pitchFamily="2" charset="-78"/>
                        </a:rPr>
                        <a:t>  </a:t>
                      </a:r>
                      <a:r>
                        <a:rPr lang="fa-IR" sz="2000" b="1" baseline="0" dirty="0" smtClean="0">
                          <a:solidFill>
                            <a:schemeClr val="bg1"/>
                          </a:solidFill>
                          <a:latin typeface="Times New Roman"/>
                          <a:ea typeface="Times New Roman"/>
                          <a:cs typeface="B Nazanin" pitchFamily="2" charset="-78"/>
                        </a:rPr>
                        <a:t> </a:t>
                      </a:r>
                      <a:r>
                        <a:rPr lang="fa-IR" sz="2000" b="1" dirty="0" smtClean="0">
                          <a:solidFill>
                            <a:schemeClr val="bg1"/>
                          </a:solidFill>
                          <a:latin typeface="Times New Roman"/>
                          <a:ea typeface="Times New Roman"/>
                          <a:cs typeface="B Nazanin" pitchFamily="2" charset="-78"/>
                        </a:rPr>
                        <a:t>    مساوي</a:t>
                      </a:r>
                      <a:r>
                        <a:rPr lang="fa-IR" sz="2000" b="1" baseline="0" dirty="0" smtClean="0">
                          <a:solidFill>
                            <a:schemeClr val="bg1"/>
                          </a:solidFill>
                          <a:latin typeface="Times New Roman"/>
                          <a:ea typeface="Times New Roman"/>
                          <a:cs typeface="B Nazanin" pitchFamily="2" charset="-78"/>
                        </a:rPr>
                        <a:t> و بيشتر از100</a:t>
                      </a:r>
                      <a:endParaRPr lang="en-US" sz="2400" b="1" dirty="0">
                        <a:solidFill>
                          <a:schemeClr val="bg1"/>
                        </a:solidFill>
                        <a:latin typeface="Times New Roman"/>
                        <a:ea typeface="Times New Roman"/>
                        <a:cs typeface="B Nazanin" pitchFamily="2" charset="-78"/>
                      </a:endParaRPr>
                    </a:p>
                  </a:txBody>
                  <a:tcPr marL="68580" marR="68580" marT="0" marB="0" anchor="ctr">
                    <a:solidFill>
                      <a:srgbClr val="C00000"/>
                    </a:solidFill>
                  </a:tcPr>
                </a:tc>
              </a:tr>
            </a:tbl>
          </a:graphicData>
        </a:graphic>
      </p:graphicFrame>
      <p:sp>
        <p:nvSpPr>
          <p:cNvPr id="3" name="Rectangle 2"/>
          <p:cNvSpPr/>
          <p:nvPr/>
        </p:nvSpPr>
        <p:spPr>
          <a:xfrm>
            <a:off x="285720" y="5715016"/>
            <a:ext cx="8501122" cy="954107"/>
          </a:xfrm>
          <a:prstGeom prst="rect">
            <a:avLst/>
          </a:prstGeom>
        </p:spPr>
        <p:txBody>
          <a:bodyPr wrap="square">
            <a:spAutoFit/>
          </a:bodyPr>
          <a:lstStyle/>
          <a:p>
            <a:pPr lvl="0" algn="ctr"/>
            <a:r>
              <a:rPr lang="fa-IR" sz="2800" b="1" dirty="0" smtClean="0">
                <a:solidFill>
                  <a:schemeClr val="dk1"/>
                </a:solidFill>
                <a:cs typeface="B Nazanin" pitchFamily="2" charset="-78"/>
              </a:rPr>
              <a:t>اگر میزان فشار خون بالاتر از 100/160 میلی متر جیوه باشد، باید هر چه سریع‌تر به پزشک مراجعه کرد.</a:t>
            </a:r>
            <a:endParaRPr lang="en-US" sz="2800" b="1" dirty="0">
              <a:solidFill>
                <a:schemeClr val="dk1"/>
              </a:solidFill>
              <a:cs typeface="B Nazanin" pitchFamily="2" charset="-78"/>
            </a:endParaRPr>
          </a:p>
        </p:txBody>
      </p:sp>
      <p:sp>
        <p:nvSpPr>
          <p:cNvPr id="6" name="Rectangle 5"/>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6"/>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1071570"/>
          </a:xfrm>
        </p:spPr>
        <p:txBody>
          <a:bodyPr>
            <a:noAutofit/>
          </a:bodyPr>
          <a:lstStyle/>
          <a:p>
            <a:pPr algn="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fa-IR" sz="2800" b="1" dirty="0" smtClean="0">
                <a:solidFill>
                  <a:srgbClr val="7030A0"/>
                </a:solidFill>
                <a:cs typeface="B Traffic" pitchFamily="2" charset="-78"/>
              </a:rPr>
              <a:t/>
            </a:r>
            <a:br>
              <a:rPr lang="fa-IR" sz="2800" b="1" dirty="0" smtClean="0">
                <a:solidFill>
                  <a:srgbClr val="7030A0"/>
                </a:solidFill>
                <a:cs typeface="B Traffic" pitchFamily="2" charset="-78"/>
              </a:rPr>
            </a:br>
            <a:r>
              <a:rPr lang="ar-SA" sz="2800" b="1" dirty="0" smtClean="0">
                <a:solidFill>
                  <a:srgbClr val="7030A0"/>
                </a:solidFill>
                <a:cs typeface="B Traffic" pitchFamily="2" charset="-78"/>
              </a:rPr>
              <a:t>رعايت نكات ضروري در اندازه گیری صحیح فشار خون</a:t>
            </a:r>
            <a:r>
              <a:rPr lang="en-US" sz="2800" b="1" dirty="0" smtClean="0">
                <a:solidFill>
                  <a:srgbClr val="7030A0"/>
                </a:solidFill>
                <a:cs typeface="B Traffic" pitchFamily="2" charset="-78"/>
              </a:rPr>
              <a:t/>
            </a:r>
            <a:br>
              <a:rPr lang="en-US" sz="2800" b="1" dirty="0" smtClean="0">
                <a:solidFill>
                  <a:srgbClr val="7030A0"/>
                </a:solidFill>
                <a:cs typeface="B Traffic" pitchFamily="2" charset="-78"/>
              </a:rPr>
            </a:br>
            <a:endParaRPr lang="fa-IR" sz="2800" b="1" dirty="0">
              <a:solidFill>
                <a:srgbClr val="7030A0"/>
              </a:solidFill>
              <a:cs typeface="B Traffic" pitchFamily="2" charset="-78"/>
            </a:endParaRPr>
          </a:p>
        </p:txBody>
      </p:sp>
      <p:sp>
        <p:nvSpPr>
          <p:cNvPr id="3" name="Content Placeholder 2"/>
          <p:cNvSpPr>
            <a:spLocks noGrp="1"/>
          </p:cNvSpPr>
          <p:nvPr>
            <p:ph idx="1"/>
          </p:nvPr>
        </p:nvSpPr>
        <p:spPr>
          <a:xfrm>
            <a:off x="285720" y="1714488"/>
            <a:ext cx="8572560" cy="4857784"/>
          </a:xfrm>
        </p:spPr>
        <p:txBody>
          <a:bodyPr>
            <a:normAutofit fontScale="77500" lnSpcReduction="20000"/>
          </a:bodyPr>
          <a:lstStyle/>
          <a:p>
            <a:pPr lvl="0" algn="just">
              <a:lnSpc>
                <a:spcPct val="120000"/>
              </a:lnSpc>
            </a:pPr>
            <a:r>
              <a:rPr lang="fa-IR" sz="3200" b="1" dirty="0" smtClean="0">
                <a:solidFill>
                  <a:schemeClr val="dk1"/>
                </a:solidFill>
                <a:cs typeface="B Nazanin" pitchFamily="2" charset="-78"/>
              </a:rPr>
              <a:t>نیم ساعت قبل </a:t>
            </a:r>
            <a:r>
              <a:rPr lang="fa-IR" sz="3200" b="1" dirty="0">
                <a:solidFill>
                  <a:schemeClr val="dk1"/>
                </a:solidFill>
                <a:cs typeface="B Nazanin" pitchFamily="2" charset="-78"/>
              </a:rPr>
              <a:t>از اندازه گیری فشارخون، سیگار، چای </a:t>
            </a:r>
            <a:r>
              <a:rPr lang="fa-IR" sz="3200" b="1" dirty="0" smtClean="0">
                <a:solidFill>
                  <a:schemeClr val="dk1"/>
                </a:solidFill>
                <a:cs typeface="B Nazanin" pitchFamily="2" charset="-78"/>
              </a:rPr>
              <a:t>، </a:t>
            </a:r>
            <a:r>
              <a:rPr lang="fa-IR" sz="3200" b="1" dirty="0">
                <a:solidFill>
                  <a:schemeClr val="dk1"/>
                </a:solidFill>
                <a:cs typeface="B Nazanin" pitchFamily="2" charset="-78"/>
              </a:rPr>
              <a:t>قهوه و یا سایر نوشیدنی های انرژی زا استفاده نكنيد</a:t>
            </a:r>
            <a:r>
              <a:rPr lang="fa-IR" sz="3200" b="1" dirty="0" smtClean="0">
                <a:solidFill>
                  <a:schemeClr val="dk1"/>
                </a:solidFill>
                <a:cs typeface="B Nazanin" pitchFamily="2" charset="-78"/>
              </a:rPr>
              <a:t>.</a:t>
            </a:r>
          </a:p>
          <a:p>
            <a:pPr lvl="0" algn="just">
              <a:lnSpc>
                <a:spcPct val="120000"/>
              </a:lnSpc>
              <a:buNone/>
            </a:pPr>
            <a:endParaRPr lang="en-US" sz="2100" b="1" dirty="0">
              <a:solidFill>
                <a:schemeClr val="dk1"/>
              </a:solidFill>
              <a:cs typeface="B Nazanin" pitchFamily="2" charset="-78"/>
            </a:endParaRPr>
          </a:p>
          <a:p>
            <a:pPr lvl="0" algn="just">
              <a:lnSpc>
                <a:spcPct val="120000"/>
              </a:lnSpc>
            </a:pPr>
            <a:r>
              <a:rPr lang="fa-IR" sz="3200" b="1" dirty="0" smtClean="0">
                <a:solidFill>
                  <a:schemeClr val="dk1"/>
                </a:solidFill>
                <a:cs typeface="B Nazanin" pitchFamily="2" charset="-78"/>
              </a:rPr>
              <a:t>نیم ساعت قبل </a:t>
            </a:r>
            <a:r>
              <a:rPr lang="fa-IR" sz="3200" b="1" dirty="0">
                <a:solidFill>
                  <a:schemeClr val="dk1"/>
                </a:solidFill>
                <a:cs typeface="B Nazanin" pitchFamily="2" charset="-78"/>
              </a:rPr>
              <a:t>از اندازه گیری فشارخون، فعاليت بدني شديد نداشته باشيد</a:t>
            </a:r>
            <a:r>
              <a:rPr lang="fa-IR" sz="3200" b="1" dirty="0" smtClean="0">
                <a:solidFill>
                  <a:schemeClr val="dk1"/>
                </a:solidFill>
                <a:cs typeface="B Nazanin" pitchFamily="2" charset="-78"/>
              </a:rPr>
              <a:t>.</a:t>
            </a:r>
          </a:p>
          <a:p>
            <a:pPr lvl="0" algn="just">
              <a:lnSpc>
                <a:spcPct val="120000"/>
              </a:lnSpc>
              <a:buNone/>
            </a:pPr>
            <a:endParaRPr lang="en-US" sz="1800" b="1" dirty="0">
              <a:solidFill>
                <a:schemeClr val="dk1"/>
              </a:solidFill>
              <a:cs typeface="B Nazanin" pitchFamily="2" charset="-78"/>
            </a:endParaRPr>
          </a:p>
          <a:p>
            <a:pPr lvl="0" algn="just">
              <a:lnSpc>
                <a:spcPct val="120000"/>
              </a:lnSpc>
            </a:pPr>
            <a:r>
              <a:rPr lang="fa-IR" sz="3200" b="1" dirty="0">
                <a:solidFill>
                  <a:schemeClr val="dk1"/>
                </a:solidFill>
                <a:cs typeface="B Nazanin" pitchFamily="2" charset="-78"/>
              </a:rPr>
              <a:t>ناشتا نباشيد</a:t>
            </a:r>
            <a:r>
              <a:rPr lang="fa-IR" sz="3200" b="1" dirty="0" smtClean="0">
                <a:solidFill>
                  <a:schemeClr val="dk1"/>
                </a:solidFill>
                <a:cs typeface="B Nazanin" pitchFamily="2" charset="-78"/>
              </a:rPr>
              <a:t>.</a:t>
            </a:r>
          </a:p>
          <a:p>
            <a:pPr lvl="0" algn="just">
              <a:lnSpc>
                <a:spcPct val="120000"/>
              </a:lnSpc>
              <a:buNone/>
            </a:pPr>
            <a:endParaRPr lang="en-US" sz="2100" b="1" dirty="0">
              <a:solidFill>
                <a:schemeClr val="dk1"/>
              </a:solidFill>
              <a:cs typeface="B Nazanin" pitchFamily="2" charset="-78"/>
            </a:endParaRPr>
          </a:p>
          <a:p>
            <a:pPr lvl="0" algn="just">
              <a:lnSpc>
                <a:spcPct val="120000"/>
              </a:lnSpc>
            </a:pPr>
            <a:r>
              <a:rPr lang="fa-IR" sz="3200" b="1" dirty="0">
                <a:solidFill>
                  <a:schemeClr val="dk1"/>
                </a:solidFill>
                <a:cs typeface="B Nazanin" pitchFamily="2" charset="-78"/>
              </a:rPr>
              <a:t>قبل از اندازه گيري فشارخون مثانه خالي باشد</a:t>
            </a:r>
            <a:r>
              <a:rPr lang="fa-IR" sz="3200" b="1" dirty="0" smtClean="0">
                <a:solidFill>
                  <a:schemeClr val="dk1"/>
                </a:solidFill>
                <a:cs typeface="B Nazanin" pitchFamily="2" charset="-78"/>
              </a:rPr>
              <a:t>.</a:t>
            </a:r>
          </a:p>
          <a:p>
            <a:pPr lvl="0" algn="just">
              <a:lnSpc>
                <a:spcPct val="120000"/>
              </a:lnSpc>
              <a:buNone/>
            </a:pPr>
            <a:endParaRPr lang="fa-IR" sz="2100" b="1" dirty="0" smtClean="0">
              <a:solidFill>
                <a:schemeClr val="dk1"/>
              </a:solidFill>
              <a:cs typeface="B Nazanin" pitchFamily="2" charset="-78"/>
            </a:endParaRPr>
          </a:p>
          <a:p>
            <a:pPr lvl="0" algn="just">
              <a:lnSpc>
                <a:spcPct val="120000"/>
              </a:lnSpc>
            </a:pPr>
            <a:r>
              <a:rPr lang="fa-IR" sz="3200" b="1" dirty="0" smtClean="0">
                <a:solidFill>
                  <a:schemeClr val="dk1"/>
                </a:solidFill>
                <a:cs typeface="B Nazanin" pitchFamily="2" charset="-78"/>
              </a:rPr>
              <a:t>در صورتي‌كه نياز است به ‌طور منظم فشارخون خود را اندازه گيري كنيد، بهتر است هر روز در يك زمان مشخص، اين‌كار را انجام دهيد.</a:t>
            </a:r>
          </a:p>
          <a:p>
            <a:pPr lvl="0">
              <a:buNone/>
            </a:pPr>
            <a:endParaRPr lang="en-US" sz="3200" b="1" dirty="0">
              <a:solidFill>
                <a:schemeClr val="dk1"/>
              </a:solidFill>
              <a:cs typeface="B Nazanin" pitchFamily="2" charset="-78"/>
            </a:endParaRPr>
          </a:p>
          <a:p>
            <a:pPr lvl="0">
              <a:buNone/>
            </a:pPr>
            <a:endParaRPr lang="en-US" sz="3500" b="1" dirty="0">
              <a:solidFill>
                <a:schemeClr val="dk1"/>
              </a:solidFill>
              <a:cs typeface="B Nazanin" pitchFamily="2" charset="-78"/>
            </a:endParaRPr>
          </a:p>
          <a:p>
            <a:endParaRPr lang="fa-IR" dirty="0"/>
          </a:p>
        </p:txBody>
      </p:sp>
      <p:sp>
        <p:nvSpPr>
          <p:cNvPr id="5" name="Rectangle 4"/>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5"/>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928670"/>
            <a:ext cx="6686568" cy="642942"/>
          </a:xfrm>
        </p:spPr>
        <p:txBody>
          <a:bodyPr>
            <a:normAutofit/>
          </a:bodyPr>
          <a:lstStyle/>
          <a:p>
            <a:pPr algn="r"/>
            <a:r>
              <a:rPr lang="ar-SA" sz="2400" b="1" dirty="0" smtClean="0">
                <a:solidFill>
                  <a:srgbClr val="7030A0"/>
                </a:solidFill>
                <a:cs typeface="B Traffic" pitchFamily="2" charset="-78"/>
              </a:rPr>
              <a:t>توصیه های تغذیه ای در پیشگیری از ابتلا به فشارخون بالا</a:t>
            </a:r>
            <a:endParaRPr lang="fa-IR" sz="2400" b="1" dirty="0">
              <a:solidFill>
                <a:srgbClr val="7030A0"/>
              </a:solidFill>
              <a:cs typeface="B Traffic" pitchFamily="2" charset="-78"/>
            </a:endParaRPr>
          </a:p>
        </p:txBody>
      </p:sp>
      <p:sp>
        <p:nvSpPr>
          <p:cNvPr id="3" name="Content Placeholder 2"/>
          <p:cNvSpPr>
            <a:spLocks noGrp="1"/>
          </p:cNvSpPr>
          <p:nvPr>
            <p:ph idx="1"/>
          </p:nvPr>
        </p:nvSpPr>
        <p:spPr>
          <a:xfrm>
            <a:off x="285720" y="1857364"/>
            <a:ext cx="8401080" cy="4643470"/>
          </a:xfrm>
        </p:spPr>
        <p:txBody>
          <a:bodyPr>
            <a:normAutofit/>
          </a:bodyPr>
          <a:lstStyle/>
          <a:p>
            <a:pPr lvl="0"/>
            <a:r>
              <a:rPr lang="fa-IR" sz="2400" b="1" dirty="0" smtClean="0">
                <a:solidFill>
                  <a:schemeClr val="dk1"/>
                </a:solidFill>
                <a:cs typeface="B Nazanin" pitchFamily="2" charset="-78"/>
              </a:rPr>
              <a:t>غذاهای </a:t>
            </a:r>
            <a:r>
              <a:rPr lang="fa-IR" sz="2400" b="1" dirty="0">
                <a:solidFill>
                  <a:schemeClr val="dk1"/>
                </a:solidFill>
                <a:cs typeface="B Nazanin" pitchFamily="2" charset="-78"/>
              </a:rPr>
              <a:t>حاوی کلسیم بالا مثل لبنیات </a:t>
            </a:r>
            <a:r>
              <a:rPr lang="fa-IR" sz="2400" b="1" dirty="0" smtClean="0">
                <a:solidFill>
                  <a:schemeClr val="dk1"/>
                </a:solidFill>
                <a:cs typeface="B Nazanin" pitchFamily="2" charset="-78"/>
              </a:rPr>
              <a:t>کم چرب استفاده کنید.</a:t>
            </a:r>
            <a:endParaRPr lang="en-US" sz="2400" b="1" dirty="0">
              <a:solidFill>
                <a:schemeClr val="dk1"/>
              </a:solidFill>
              <a:cs typeface="B Nazanin" pitchFamily="2" charset="-78"/>
            </a:endParaRPr>
          </a:p>
          <a:p>
            <a:pPr lvl="0"/>
            <a:r>
              <a:rPr lang="fa-IR" sz="2400" b="1" dirty="0" smtClean="0">
                <a:solidFill>
                  <a:schemeClr val="dk1"/>
                </a:solidFill>
                <a:cs typeface="B Nazanin" pitchFamily="2" charset="-78"/>
              </a:rPr>
              <a:t>غذاهای </a:t>
            </a:r>
            <a:r>
              <a:rPr lang="fa-IR" sz="2400" b="1" dirty="0">
                <a:solidFill>
                  <a:schemeClr val="dk1"/>
                </a:solidFill>
                <a:cs typeface="B Nazanin" pitchFamily="2" charset="-78"/>
              </a:rPr>
              <a:t>حاوی پتاسیم بالا مثل موز، پرتقال، گوجه فرنگی و کیوی </a:t>
            </a:r>
            <a:r>
              <a:rPr lang="fa-IR" sz="2400" b="1" dirty="0" smtClean="0">
                <a:solidFill>
                  <a:schemeClr val="dk1"/>
                </a:solidFill>
                <a:cs typeface="B Nazanin" pitchFamily="2" charset="-78"/>
              </a:rPr>
              <a:t>مصرف کنید.</a:t>
            </a:r>
            <a:endParaRPr lang="en-US" sz="2400" b="1" dirty="0">
              <a:solidFill>
                <a:schemeClr val="dk1"/>
              </a:solidFill>
              <a:cs typeface="B Nazanin" pitchFamily="2" charset="-78"/>
            </a:endParaRPr>
          </a:p>
          <a:p>
            <a:pPr lvl="0"/>
            <a:r>
              <a:rPr lang="fa-IR" sz="2400" b="1" dirty="0" smtClean="0">
                <a:solidFill>
                  <a:schemeClr val="dk1"/>
                </a:solidFill>
                <a:cs typeface="B Nazanin" pitchFamily="2" charset="-78"/>
              </a:rPr>
              <a:t>روزانه 5 نوبت </a:t>
            </a:r>
            <a:r>
              <a:rPr lang="fa-IR" sz="2400" b="1" dirty="0">
                <a:solidFill>
                  <a:schemeClr val="dk1"/>
                </a:solidFill>
                <a:cs typeface="B Nazanin" pitchFamily="2" charset="-78"/>
              </a:rPr>
              <a:t>میوه و سبزی </a:t>
            </a:r>
            <a:r>
              <a:rPr lang="fa-IR" sz="2400" b="1" dirty="0" smtClean="0">
                <a:solidFill>
                  <a:schemeClr val="dk1"/>
                </a:solidFill>
                <a:cs typeface="B Nazanin" pitchFamily="2" charset="-78"/>
              </a:rPr>
              <a:t>بخورید.</a:t>
            </a:r>
            <a:endParaRPr lang="en-US" sz="2400" b="1" dirty="0">
              <a:solidFill>
                <a:schemeClr val="dk1"/>
              </a:solidFill>
              <a:cs typeface="B Nazanin" pitchFamily="2" charset="-78"/>
            </a:endParaRPr>
          </a:p>
          <a:p>
            <a:pPr>
              <a:buNone/>
            </a:pPr>
            <a:endParaRPr lang="fa-IR" dirty="0"/>
          </a:p>
        </p:txBody>
      </p:sp>
      <p:pic>
        <p:nvPicPr>
          <p:cNvPr id="7" name="Picture 4" descr="Food-3"/>
          <p:cNvPicPr>
            <a:picLocks noChangeAspect="1" noChangeArrowheads="1"/>
          </p:cNvPicPr>
          <p:nvPr/>
        </p:nvPicPr>
        <p:blipFill>
          <a:blip r:embed="rId2" cstate="print"/>
          <a:srcRect/>
          <a:stretch>
            <a:fillRect/>
          </a:stretch>
        </p:blipFill>
        <p:spPr>
          <a:xfrm>
            <a:off x="500034" y="3500438"/>
            <a:ext cx="285752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onion-paprika"/>
          <p:cNvPicPr>
            <a:picLocks noChangeAspect="1" noChangeArrowheads="1"/>
          </p:cNvPicPr>
          <p:nvPr/>
        </p:nvPicPr>
        <p:blipFill>
          <a:blip r:embed="rId3" cstate="print"/>
          <a:srcRect/>
          <a:stretch>
            <a:fillRect/>
          </a:stretch>
        </p:blipFill>
        <p:spPr>
          <a:xfrm rot="20051647">
            <a:off x="3550887" y="3738835"/>
            <a:ext cx="2109656" cy="2515312"/>
          </a:xfrm>
          <a:prstGeom prst="rect">
            <a:avLst/>
          </a:prstGeom>
          <a:noFill/>
          <a:ln/>
        </p:spPr>
      </p:pic>
      <p:pic>
        <p:nvPicPr>
          <p:cNvPr id="9" name="Picture 3" descr="F:\اسلايد\New Folder\ل.bmp"/>
          <p:cNvPicPr>
            <a:picLocks noChangeAspect="1" noChangeArrowheads="1"/>
          </p:cNvPicPr>
          <p:nvPr/>
        </p:nvPicPr>
        <p:blipFill>
          <a:blip r:embed="rId4" cstate="print"/>
          <a:srcRect/>
          <a:stretch>
            <a:fillRect/>
          </a:stretch>
        </p:blipFill>
        <p:spPr bwMode="auto">
          <a:xfrm>
            <a:off x="6143636" y="4000504"/>
            <a:ext cx="2357454" cy="250033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11"/>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1116013" y="1698652"/>
            <a:ext cx="7742267" cy="4587868"/>
          </a:xfrm>
        </p:spPr>
        <p:txBody>
          <a:bodyPr>
            <a:normAutofit lnSpcReduction="10000"/>
          </a:bodyPr>
          <a:lstStyle/>
          <a:p>
            <a:pPr algn="just">
              <a:lnSpc>
                <a:spcPct val="90000"/>
              </a:lnSpc>
              <a:buClr>
                <a:srgbClr val="993366"/>
              </a:buClr>
              <a:buSzPct val="65000"/>
              <a:buNone/>
            </a:pPr>
            <a:r>
              <a:rPr lang="fa-IR" sz="2800" b="1" dirty="0" smtClean="0">
                <a:solidFill>
                  <a:schemeClr val="dk1"/>
                </a:solidFill>
                <a:cs typeface="B Nazanin" pitchFamily="2" charset="-78"/>
              </a:rPr>
              <a:t>میوه ها و سبزیجات موثر در کاهش فشار خون </a:t>
            </a:r>
          </a:p>
          <a:p>
            <a:pPr algn="just">
              <a:lnSpc>
                <a:spcPct val="90000"/>
              </a:lnSpc>
              <a:buClr>
                <a:srgbClr val="993366"/>
              </a:buClr>
              <a:buSzPct val="65000"/>
              <a:buFont typeface="Wingdings" pitchFamily="2" charset="2"/>
              <a:buChar char="v"/>
            </a:pPr>
            <a:r>
              <a:rPr lang="fa-IR" sz="2200" b="1" dirty="0" smtClean="0">
                <a:solidFill>
                  <a:schemeClr val="dk1"/>
                </a:solidFill>
                <a:cs typeface="B Nazanin" pitchFamily="2" charset="-78"/>
              </a:rPr>
              <a:t>سیر</a:t>
            </a:r>
            <a:endParaRPr lang="fa-IR" sz="2200" b="1" dirty="0">
              <a:solidFill>
                <a:schemeClr val="dk1"/>
              </a:solidFill>
              <a:cs typeface="B Nazanin" pitchFamily="2" charset="-78"/>
            </a:endParaRP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 گوجه فرنگی</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 تره فرنگی                         </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 شنبلیله</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 شوید  </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کرفس </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لیموترش</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 گلابی</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 زیتون </a:t>
            </a:r>
          </a:p>
          <a:p>
            <a:pPr algn="just">
              <a:lnSpc>
                <a:spcPct val="90000"/>
              </a:lnSpc>
              <a:buClr>
                <a:srgbClr val="993366"/>
              </a:buClr>
              <a:buSzPct val="65000"/>
              <a:buFont typeface="Wingdings" pitchFamily="2" charset="2"/>
              <a:buChar char="v"/>
            </a:pPr>
            <a:r>
              <a:rPr lang="fa-IR" sz="2200" b="1" dirty="0">
                <a:solidFill>
                  <a:schemeClr val="dk1"/>
                </a:solidFill>
                <a:cs typeface="B Nazanin" pitchFamily="2" charset="-78"/>
              </a:rPr>
              <a:t>پیاز</a:t>
            </a:r>
          </a:p>
          <a:p>
            <a:pPr algn="just">
              <a:lnSpc>
                <a:spcPct val="90000"/>
              </a:lnSpc>
              <a:buFontTx/>
              <a:buNone/>
            </a:pPr>
            <a:endParaRPr lang="fa-IR" sz="2000" b="1" dirty="0">
              <a:effectLst>
                <a:outerShdw blurRad="38100" dist="38100" dir="2700000" algn="tl">
                  <a:srgbClr val="FFFFFF"/>
                </a:outerShdw>
              </a:effectLst>
              <a:cs typeface="2  Badr" pitchFamily="2" charset="-78"/>
            </a:endParaRPr>
          </a:p>
          <a:p>
            <a:pPr algn="just">
              <a:lnSpc>
                <a:spcPct val="90000"/>
              </a:lnSpc>
              <a:buFontTx/>
              <a:buNone/>
            </a:pPr>
            <a:r>
              <a:rPr lang="fa-IR" sz="2000" b="1" dirty="0">
                <a:effectLst>
                  <a:outerShdw blurRad="38100" dist="38100" dir="2700000" algn="tl">
                    <a:srgbClr val="FFFFFF"/>
                  </a:outerShdw>
                </a:effectLst>
                <a:cs typeface="2  Badr" pitchFamily="2" charset="-78"/>
              </a:rPr>
              <a:t>                                                    </a:t>
            </a:r>
          </a:p>
          <a:p>
            <a:pPr algn="just">
              <a:lnSpc>
                <a:spcPct val="90000"/>
              </a:lnSpc>
              <a:buFontTx/>
              <a:buNone/>
            </a:pPr>
            <a:endParaRPr lang="fa-IR" sz="2000" b="1" dirty="0">
              <a:effectLst>
                <a:outerShdw blurRad="38100" dist="38100" dir="2700000" algn="tl">
                  <a:srgbClr val="FFFFFF"/>
                </a:outerShdw>
              </a:effectLst>
              <a:cs typeface="2  Badr" pitchFamily="2" charset="-78"/>
            </a:endParaRPr>
          </a:p>
          <a:p>
            <a:pPr algn="just">
              <a:lnSpc>
                <a:spcPct val="90000"/>
              </a:lnSpc>
              <a:buFontTx/>
              <a:buNone/>
            </a:pPr>
            <a:endParaRPr lang="fa-IR" sz="2000" b="1" dirty="0">
              <a:effectLst>
                <a:outerShdw blurRad="38100" dist="38100" dir="2700000" algn="tl">
                  <a:srgbClr val="FFFFFF"/>
                </a:outerShdw>
              </a:effectLst>
              <a:cs typeface="2  Badr" pitchFamily="2" charset="-78"/>
            </a:endParaRPr>
          </a:p>
          <a:p>
            <a:pPr algn="just">
              <a:lnSpc>
                <a:spcPct val="90000"/>
              </a:lnSpc>
              <a:buFontTx/>
              <a:buNone/>
            </a:pPr>
            <a:endParaRPr lang="en-US" sz="1800" dirty="0"/>
          </a:p>
        </p:txBody>
      </p:sp>
      <p:sp>
        <p:nvSpPr>
          <p:cNvPr id="5" name="Title 1"/>
          <p:cNvSpPr>
            <a:spLocks noGrp="1"/>
          </p:cNvSpPr>
          <p:nvPr>
            <p:ph type="title"/>
          </p:nvPr>
        </p:nvSpPr>
        <p:spPr>
          <a:xfrm>
            <a:off x="2000232" y="857232"/>
            <a:ext cx="6686568" cy="642942"/>
          </a:xfrm>
        </p:spPr>
        <p:txBody>
          <a:bodyPr>
            <a:normAutofit/>
          </a:bodyPr>
          <a:lstStyle/>
          <a:p>
            <a:pPr algn="r"/>
            <a:r>
              <a:rPr lang="ar-SA" sz="2400" b="1" dirty="0" smtClean="0">
                <a:solidFill>
                  <a:srgbClr val="7030A0"/>
                </a:solidFill>
                <a:cs typeface="B Traffic" pitchFamily="2" charset="-78"/>
              </a:rPr>
              <a:t>توصیه های تغذیه ای در پیشگیری از ابتلا به فشارخون بالا</a:t>
            </a:r>
            <a:endParaRPr lang="fa-IR" sz="2400" b="1" dirty="0">
              <a:solidFill>
                <a:srgbClr val="7030A0"/>
              </a:solidFill>
              <a:cs typeface="B Traffic" pitchFamily="2" charset="-78"/>
            </a:endParaRPr>
          </a:p>
        </p:txBody>
      </p:sp>
      <p:pic>
        <p:nvPicPr>
          <p:cNvPr id="6" name="Picture 4" descr="ddc743dn5ijd8vbp8vqe"/>
          <p:cNvPicPr>
            <a:picLocks noChangeAspect="1" noChangeArrowheads="1"/>
          </p:cNvPicPr>
          <p:nvPr/>
        </p:nvPicPr>
        <p:blipFill>
          <a:blip r:embed="rId2" cstate="print"/>
          <a:srcRect/>
          <a:stretch>
            <a:fillRect/>
          </a:stretch>
        </p:blipFill>
        <p:spPr bwMode="auto">
          <a:xfrm rot="-1281571">
            <a:off x="411667" y="4735451"/>
            <a:ext cx="1549277" cy="1376051"/>
          </a:xfrm>
          <a:prstGeom prst="rect">
            <a:avLst/>
          </a:prstGeom>
          <a:noFill/>
        </p:spPr>
      </p:pic>
      <p:pic>
        <p:nvPicPr>
          <p:cNvPr id="7" name="Picture 5" descr="skin-care-tecniques-with-the-humble-tomato"/>
          <p:cNvPicPr>
            <a:picLocks noChangeAspect="1" noChangeArrowheads="1"/>
          </p:cNvPicPr>
          <p:nvPr/>
        </p:nvPicPr>
        <p:blipFill>
          <a:blip r:embed="rId3" cstate="print"/>
          <a:srcRect/>
          <a:stretch>
            <a:fillRect/>
          </a:stretch>
        </p:blipFill>
        <p:spPr bwMode="auto">
          <a:xfrm rot="-1414078">
            <a:off x="483523" y="3144444"/>
            <a:ext cx="1342848" cy="1269560"/>
          </a:xfrm>
          <a:prstGeom prst="rect">
            <a:avLst/>
          </a:prstGeom>
          <a:noFill/>
        </p:spPr>
      </p:pic>
      <p:pic>
        <p:nvPicPr>
          <p:cNvPr id="8" name="Picture 6" descr="12"/>
          <p:cNvPicPr>
            <a:picLocks noChangeAspect="1" noChangeArrowheads="1"/>
          </p:cNvPicPr>
          <p:nvPr/>
        </p:nvPicPr>
        <p:blipFill>
          <a:blip r:embed="rId4" cstate="print"/>
          <a:srcRect/>
          <a:stretch>
            <a:fillRect/>
          </a:stretch>
        </p:blipFill>
        <p:spPr bwMode="auto">
          <a:xfrm>
            <a:off x="5857884" y="5500702"/>
            <a:ext cx="1825622" cy="1071561"/>
          </a:xfrm>
          <a:prstGeom prst="rect">
            <a:avLst/>
          </a:prstGeom>
          <a:noFill/>
        </p:spPr>
      </p:pic>
      <p:pic>
        <p:nvPicPr>
          <p:cNvPr id="9" name="Picture 7" descr="leek"/>
          <p:cNvPicPr>
            <a:picLocks noChangeAspect="1" noChangeArrowheads="1"/>
          </p:cNvPicPr>
          <p:nvPr/>
        </p:nvPicPr>
        <p:blipFill>
          <a:blip r:embed="rId5" cstate="print"/>
          <a:srcRect/>
          <a:stretch>
            <a:fillRect/>
          </a:stretch>
        </p:blipFill>
        <p:spPr bwMode="auto">
          <a:xfrm rot="-37570942">
            <a:off x="362496" y="1659013"/>
            <a:ext cx="1483388" cy="1398402"/>
          </a:xfrm>
          <a:prstGeom prst="rect">
            <a:avLst/>
          </a:prstGeom>
          <a:noFill/>
        </p:spPr>
      </p:pic>
      <p:pic>
        <p:nvPicPr>
          <p:cNvPr id="10" name="Picture 8" descr="images"/>
          <p:cNvPicPr>
            <a:picLocks noChangeAspect="1" noChangeArrowheads="1"/>
          </p:cNvPicPr>
          <p:nvPr/>
        </p:nvPicPr>
        <p:blipFill>
          <a:blip r:embed="rId6" cstate="print"/>
          <a:srcRect/>
          <a:stretch>
            <a:fillRect/>
          </a:stretch>
        </p:blipFill>
        <p:spPr bwMode="auto">
          <a:xfrm>
            <a:off x="2143108" y="2786058"/>
            <a:ext cx="1857388" cy="1610548"/>
          </a:xfrm>
          <a:prstGeom prst="rect">
            <a:avLst/>
          </a:prstGeom>
          <a:noFill/>
        </p:spPr>
      </p:pic>
      <p:pic>
        <p:nvPicPr>
          <p:cNvPr id="11" name="Picture 9" descr="garlic_bulb"/>
          <p:cNvPicPr>
            <a:picLocks noChangeAspect="1" noChangeArrowheads="1"/>
          </p:cNvPicPr>
          <p:nvPr/>
        </p:nvPicPr>
        <p:blipFill>
          <a:blip r:embed="rId7" cstate="print"/>
          <a:srcRect/>
          <a:stretch>
            <a:fillRect/>
          </a:stretch>
        </p:blipFill>
        <p:spPr bwMode="auto">
          <a:xfrm rot="-1891088">
            <a:off x="3826764" y="4997867"/>
            <a:ext cx="1830423" cy="1491723"/>
          </a:xfrm>
          <a:prstGeom prst="rect">
            <a:avLst/>
          </a:prstGeom>
          <a:noFill/>
        </p:spPr>
      </p:pic>
      <p:pic>
        <p:nvPicPr>
          <p:cNvPr id="12" name="Picture 10" descr="onion"/>
          <p:cNvPicPr>
            <a:picLocks noChangeAspect="1" noChangeArrowheads="1"/>
          </p:cNvPicPr>
          <p:nvPr/>
        </p:nvPicPr>
        <p:blipFill>
          <a:blip r:embed="rId8" cstate="print"/>
          <a:srcRect/>
          <a:stretch>
            <a:fillRect/>
          </a:stretch>
        </p:blipFill>
        <p:spPr bwMode="auto">
          <a:xfrm>
            <a:off x="2071670" y="4643446"/>
            <a:ext cx="2087563" cy="2008187"/>
          </a:xfrm>
          <a:prstGeom prst="rect">
            <a:avLst/>
          </a:prstGeom>
          <a:noFill/>
        </p:spPr>
      </p:pic>
      <p:pic>
        <p:nvPicPr>
          <p:cNvPr id="13" name="Picture 11" descr="olive1"/>
          <p:cNvPicPr>
            <a:picLocks noChangeAspect="1" noChangeArrowheads="1"/>
          </p:cNvPicPr>
          <p:nvPr/>
        </p:nvPicPr>
        <p:blipFill>
          <a:blip r:embed="rId9" cstate="print"/>
          <a:srcRect/>
          <a:stretch>
            <a:fillRect/>
          </a:stretch>
        </p:blipFill>
        <p:spPr bwMode="auto">
          <a:xfrm>
            <a:off x="4357686" y="3286124"/>
            <a:ext cx="1571636" cy="1464330"/>
          </a:xfrm>
          <a:prstGeom prst="rect">
            <a:avLst/>
          </a:prstGeom>
          <a:noFill/>
        </p:spPr>
      </p:pic>
      <p:sp>
        <p:nvSpPr>
          <p:cNvPr id="15" name="Rectangle 14"/>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15"/>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928670"/>
            <a:ext cx="6686568" cy="642942"/>
          </a:xfrm>
        </p:spPr>
        <p:txBody>
          <a:bodyPr>
            <a:normAutofit/>
          </a:bodyPr>
          <a:lstStyle/>
          <a:p>
            <a:pPr algn="r"/>
            <a:r>
              <a:rPr lang="ar-SA" sz="2400" b="1" dirty="0" smtClean="0">
                <a:solidFill>
                  <a:srgbClr val="7030A0"/>
                </a:solidFill>
                <a:cs typeface="B Traffic" pitchFamily="2" charset="-78"/>
              </a:rPr>
              <a:t>توصیه های تغذیه ای در پیشگیری از ابتلا به فشارخون بالا</a:t>
            </a:r>
            <a:endParaRPr lang="fa-IR" sz="2400" b="1" dirty="0">
              <a:solidFill>
                <a:srgbClr val="7030A0"/>
              </a:solidFill>
              <a:cs typeface="B Traffic" pitchFamily="2" charset="-78"/>
            </a:endParaRPr>
          </a:p>
        </p:txBody>
      </p:sp>
      <p:sp>
        <p:nvSpPr>
          <p:cNvPr id="3" name="Content Placeholder 2"/>
          <p:cNvSpPr>
            <a:spLocks noGrp="1"/>
          </p:cNvSpPr>
          <p:nvPr>
            <p:ph idx="1"/>
          </p:nvPr>
        </p:nvSpPr>
        <p:spPr>
          <a:xfrm>
            <a:off x="457200" y="1714488"/>
            <a:ext cx="8229600" cy="4610112"/>
          </a:xfrm>
        </p:spPr>
        <p:txBody>
          <a:bodyPr>
            <a:normAutofit/>
          </a:bodyPr>
          <a:lstStyle/>
          <a:p>
            <a:pPr lvl="0"/>
            <a:r>
              <a:rPr lang="fa-IR" sz="2400" b="1" dirty="0" smtClean="0">
                <a:solidFill>
                  <a:schemeClr val="dk1"/>
                </a:solidFill>
                <a:cs typeface="B Nazanin" pitchFamily="2" charset="-78"/>
              </a:rPr>
              <a:t>حداقل دو بار ماهی در هفته بخورید.</a:t>
            </a:r>
            <a:endParaRPr lang="en-US" sz="2400" b="1" dirty="0">
              <a:solidFill>
                <a:schemeClr val="dk1"/>
              </a:solidFill>
              <a:cs typeface="B Nazanin" pitchFamily="2" charset="-78"/>
            </a:endParaRPr>
          </a:p>
          <a:p>
            <a:pPr lvl="0"/>
            <a:r>
              <a:rPr lang="fa-IR" sz="2400" b="1" dirty="0" smtClean="0">
                <a:solidFill>
                  <a:schemeClr val="dk1"/>
                </a:solidFill>
                <a:cs typeface="B Nazanin" pitchFamily="2" charset="-78"/>
              </a:rPr>
              <a:t>گوشت </a:t>
            </a:r>
            <a:r>
              <a:rPr lang="fa-IR" sz="2400" b="1" dirty="0">
                <a:solidFill>
                  <a:schemeClr val="dk1"/>
                </a:solidFill>
                <a:cs typeface="B Nazanin" pitchFamily="2" charset="-78"/>
              </a:rPr>
              <a:t>بدون چربی </a:t>
            </a:r>
            <a:r>
              <a:rPr lang="fa-IR" sz="2400" b="1" dirty="0" smtClean="0">
                <a:solidFill>
                  <a:schemeClr val="dk1"/>
                </a:solidFill>
                <a:cs typeface="B Nazanin" pitchFamily="2" charset="-78"/>
              </a:rPr>
              <a:t>مصرف کنید.</a:t>
            </a:r>
            <a:endParaRPr lang="en-US" sz="2400" b="1" dirty="0">
              <a:solidFill>
                <a:schemeClr val="dk1"/>
              </a:solidFill>
              <a:cs typeface="B Nazanin" pitchFamily="2" charset="-78"/>
            </a:endParaRPr>
          </a:p>
          <a:p>
            <a:pPr lvl="0"/>
            <a:r>
              <a:rPr lang="fa-IR" sz="2400" b="1" dirty="0" smtClean="0">
                <a:solidFill>
                  <a:schemeClr val="dk1"/>
                </a:solidFill>
                <a:cs typeface="B Nazanin" pitchFamily="2" charset="-78"/>
              </a:rPr>
              <a:t>مواد </a:t>
            </a:r>
            <a:r>
              <a:rPr lang="fa-IR" sz="2400" b="1" dirty="0">
                <a:solidFill>
                  <a:schemeClr val="dk1"/>
                </a:solidFill>
                <a:cs typeface="B Nazanin" pitchFamily="2" charset="-78"/>
              </a:rPr>
              <a:t>غذایی </a:t>
            </a:r>
            <a:r>
              <a:rPr lang="fa-IR" sz="2400" b="1" dirty="0" smtClean="0">
                <a:solidFill>
                  <a:schemeClr val="dk1"/>
                </a:solidFill>
                <a:cs typeface="B Nazanin" pitchFamily="2" charset="-78"/>
              </a:rPr>
              <a:t>آماده  </a:t>
            </a:r>
            <a:r>
              <a:rPr lang="fa-IR" sz="2400" b="1" dirty="0">
                <a:solidFill>
                  <a:schemeClr val="dk1"/>
                </a:solidFill>
                <a:cs typeface="B Nazanin" pitchFamily="2" charset="-78"/>
              </a:rPr>
              <a:t>پرنمک مانند؛ فست فود، سوسيس، </a:t>
            </a:r>
            <a:r>
              <a:rPr lang="fa-IR" sz="2400" b="1" dirty="0" smtClean="0">
                <a:solidFill>
                  <a:schemeClr val="dk1"/>
                </a:solidFill>
                <a:cs typeface="B Nazanin" pitchFamily="2" charset="-78"/>
              </a:rPr>
              <a:t>كالباس، </a:t>
            </a:r>
            <a:r>
              <a:rPr lang="fa-IR" sz="2400" b="1" dirty="0">
                <a:solidFill>
                  <a:schemeClr val="dk1"/>
                </a:solidFill>
                <a:cs typeface="B Nazanin" pitchFamily="2" charset="-78"/>
              </a:rPr>
              <a:t>چيپس </a:t>
            </a:r>
            <a:r>
              <a:rPr lang="fa-IR" sz="2400" b="1" dirty="0" smtClean="0">
                <a:solidFill>
                  <a:schemeClr val="dk1"/>
                </a:solidFill>
                <a:cs typeface="B Nazanin" pitchFamily="2" charset="-78"/>
              </a:rPr>
              <a:t>و ... </a:t>
            </a:r>
          </a:p>
          <a:p>
            <a:pPr lvl="0">
              <a:buNone/>
            </a:pPr>
            <a:r>
              <a:rPr lang="fa-IR" sz="2400" b="1" dirty="0" smtClean="0">
                <a:solidFill>
                  <a:schemeClr val="dk1"/>
                </a:solidFill>
                <a:cs typeface="B Nazanin" pitchFamily="2" charset="-78"/>
              </a:rPr>
              <a:t>را استفاده نکرده و يا مصرف آن را محدود كنید.</a:t>
            </a:r>
            <a:endParaRPr lang="en-US" sz="2400" b="1" dirty="0">
              <a:solidFill>
                <a:schemeClr val="dk1"/>
              </a:solidFill>
              <a:cs typeface="B Nazanin" pitchFamily="2" charset="-78"/>
            </a:endParaRPr>
          </a:p>
          <a:p>
            <a:endParaRPr lang="fa-IR" dirty="0"/>
          </a:p>
        </p:txBody>
      </p:sp>
      <p:pic>
        <p:nvPicPr>
          <p:cNvPr id="4" name="Picture 5" descr="fresh%20fish.jpg"/>
          <p:cNvPicPr>
            <a:picLocks noChangeAspect="1"/>
          </p:cNvPicPr>
          <p:nvPr/>
        </p:nvPicPr>
        <p:blipFill>
          <a:blip r:embed="rId2" cstate="print"/>
          <a:srcRect/>
          <a:stretch>
            <a:fillRect/>
          </a:stretch>
        </p:blipFill>
        <p:spPr bwMode="auto">
          <a:xfrm>
            <a:off x="357158" y="3286124"/>
            <a:ext cx="2714643" cy="1289455"/>
          </a:xfrm>
          <a:prstGeom prst="rect">
            <a:avLst/>
          </a:prstGeom>
          <a:noFill/>
          <a:ln w="9525">
            <a:noFill/>
            <a:miter lim="800000"/>
            <a:headEnd/>
            <a:tailEnd/>
          </a:ln>
        </p:spPr>
      </p:pic>
      <p:pic>
        <p:nvPicPr>
          <p:cNvPr id="5" name="Picture 1" descr="F:\اسلايد\1\58.jpg"/>
          <p:cNvPicPr>
            <a:picLocks noChangeAspect="1" noChangeArrowheads="1"/>
          </p:cNvPicPr>
          <p:nvPr/>
        </p:nvPicPr>
        <p:blipFill>
          <a:blip r:embed="rId3" cstate="print"/>
          <a:srcRect/>
          <a:stretch>
            <a:fillRect/>
          </a:stretch>
        </p:blipFill>
        <p:spPr bwMode="auto">
          <a:xfrm>
            <a:off x="2643174" y="4286256"/>
            <a:ext cx="2357454" cy="2214578"/>
          </a:xfrm>
          <a:prstGeom prst="rect">
            <a:avLst/>
          </a:prstGeom>
          <a:noFill/>
        </p:spPr>
      </p:pic>
      <p:pic>
        <p:nvPicPr>
          <p:cNvPr id="6" name="Picture 1" descr="F:\اسلايد\aaa\4.bmp"/>
          <p:cNvPicPr>
            <a:picLocks noChangeAspect="1" noChangeArrowheads="1"/>
          </p:cNvPicPr>
          <p:nvPr/>
        </p:nvPicPr>
        <p:blipFill>
          <a:blip r:embed="rId4" cstate="print"/>
          <a:srcRect/>
          <a:stretch>
            <a:fillRect/>
          </a:stretch>
        </p:blipFill>
        <p:spPr bwMode="auto">
          <a:xfrm>
            <a:off x="5072066" y="3643314"/>
            <a:ext cx="1785950" cy="1428760"/>
          </a:xfrm>
          <a:prstGeom prst="ellipse">
            <a:avLst/>
          </a:prstGeom>
          <a:ln>
            <a:noFill/>
          </a:ln>
          <a:effectLst>
            <a:softEdge rad="112500"/>
          </a:effectLst>
        </p:spPr>
      </p:pic>
      <p:pic>
        <p:nvPicPr>
          <p:cNvPr id="7" name="Picture 4" descr="F:\اسلايد\aaa\7.jpg"/>
          <p:cNvPicPr>
            <a:picLocks noChangeAspect="1" noChangeArrowheads="1"/>
          </p:cNvPicPr>
          <p:nvPr/>
        </p:nvPicPr>
        <p:blipFill>
          <a:blip r:embed="rId5" cstate="print"/>
          <a:srcRect/>
          <a:stretch>
            <a:fillRect/>
          </a:stretch>
        </p:blipFill>
        <p:spPr bwMode="auto">
          <a:xfrm>
            <a:off x="6715140" y="4572008"/>
            <a:ext cx="2071702" cy="2000264"/>
          </a:xfrm>
          <a:prstGeom prst="ellipse">
            <a:avLst/>
          </a:prstGeom>
          <a:ln>
            <a:noFill/>
          </a:ln>
          <a:effectLst>
            <a:softEdge rad="112500"/>
          </a:effectLst>
        </p:spPr>
      </p:pic>
      <p:sp>
        <p:nvSpPr>
          <p:cNvPr id="9" name="Rectangle 8"/>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9"/>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857232"/>
            <a:ext cx="6043626" cy="642942"/>
          </a:xfrm>
        </p:spPr>
        <p:txBody>
          <a:bodyPr>
            <a:normAutofit/>
          </a:bodyPr>
          <a:lstStyle/>
          <a:p>
            <a:pPr algn="r"/>
            <a:r>
              <a:rPr lang="ar-SA" sz="2400" b="1" dirty="0" smtClean="0">
                <a:solidFill>
                  <a:srgbClr val="7030A0"/>
                </a:solidFill>
                <a:cs typeface="B Traffic" pitchFamily="2" charset="-78"/>
              </a:rPr>
              <a:t>حذف نمك، عامل پیشگیری از ابتلا به فشار خون بالا</a:t>
            </a:r>
            <a:endParaRPr lang="fa-IR" sz="2400" b="1" dirty="0">
              <a:solidFill>
                <a:srgbClr val="7030A0"/>
              </a:solidFill>
              <a:cs typeface="B Traffic" pitchFamily="2" charset="-78"/>
            </a:endParaRPr>
          </a:p>
        </p:txBody>
      </p:sp>
      <p:sp>
        <p:nvSpPr>
          <p:cNvPr id="3" name="Content Placeholder 2"/>
          <p:cNvSpPr>
            <a:spLocks noGrp="1"/>
          </p:cNvSpPr>
          <p:nvPr>
            <p:ph idx="1"/>
          </p:nvPr>
        </p:nvSpPr>
        <p:spPr>
          <a:xfrm>
            <a:off x="285720" y="1643050"/>
            <a:ext cx="8401080" cy="4538674"/>
          </a:xfrm>
        </p:spPr>
        <p:txBody>
          <a:bodyPr>
            <a:normAutofit/>
          </a:bodyPr>
          <a:lstStyle/>
          <a:p>
            <a:pPr lvl="0" algn="just"/>
            <a:r>
              <a:rPr lang="fa-IR" sz="2400" b="1" dirty="0" smtClean="0">
                <a:solidFill>
                  <a:schemeClr val="dk1"/>
                </a:solidFill>
                <a:cs typeface="B Nazanin" pitchFamily="2" charset="-78"/>
              </a:rPr>
              <a:t>از </a:t>
            </a:r>
            <a:r>
              <a:rPr lang="fa-IR" sz="2400" b="1" dirty="0">
                <a:solidFill>
                  <a:schemeClr val="dk1"/>
                </a:solidFill>
                <a:cs typeface="B Nazanin" pitchFamily="2" charset="-78"/>
              </a:rPr>
              <a:t>مواد غذايي پرنمك مثل غذاهاي فست فود، كنسروي، ماهي شور و.. </a:t>
            </a:r>
            <a:r>
              <a:rPr lang="fa-IR" sz="2400" b="1" dirty="0" smtClean="0">
                <a:solidFill>
                  <a:schemeClr val="dk1"/>
                </a:solidFill>
                <a:cs typeface="B Nazanin" pitchFamily="2" charset="-78"/>
              </a:rPr>
              <a:t>استفاده نکنید.</a:t>
            </a:r>
          </a:p>
          <a:p>
            <a:pPr algn="just"/>
            <a:r>
              <a:rPr lang="fa-IR" sz="2400" b="1" dirty="0" smtClean="0">
                <a:solidFill>
                  <a:schemeClr val="dk1"/>
                </a:solidFill>
                <a:cs typeface="B Nazanin" pitchFamily="2" charset="-78"/>
              </a:rPr>
              <a:t>از آجيل و خشكبار خام و بو نداده استفاده کنید.</a:t>
            </a:r>
            <a:endParaRPr lang="en-US" sz="2400" b="1" dirty="0" smtClean="0">
              <a:solidFill>
                <a:schemeClr val="dk1"/>
              </a:solidFill>
              <a:cs typeface="B Nazanin" pitchFamily="2" charset="-78"/>
            </a:endParaRPr>
          </a:p>
          <a:p>
            <a:pPr algn="just"/>
            <a:r>
              <a:rPr lang="fa-IR" sz="2400" b="1" dirty="0" smtClean="0">
                <a:solidFill>
                  <a:schemeClr val="dk1"/>
                </a:solidFill>
                <a:cs typeface="B Nazanin" pitchFamily="2" charset="-78"/>
              </a:rPr>
              <a:t>از ادویه جات و سبزیجات معطر برای طعم دار کردن غذا به جای نمک استفاده کنید.</a:t>
            </a:r>
            <a:endParaRPr lang="en-US" sz="2400" b="1" dirty="0" smtClean="0">
              <a:solidFill>
                <a:schemeClr val="dk1"/>
              </a:solidFill>
              <a:cs typeface="B Nazanin" pitchFamily="2" charset="-78"/>
            </a:endParaRPr>
          </a:p>
          <a:p>
            <a:pPr lvl="0" algn="just"/>
            <a:endParaRPr lang="en-US" sz="2400" b="1" dirty="0">
              <a:solidFill>
                <a:schemeClr val="dk1"/>
              </a:solidFill>
              <a:cs typeface="B Nazanin" pitchFamily="2" charset="-78"/>
            </a:endParaRPr>
          </a:p>
          <a:p>
            <a:pPr>
              <a:buNone/>
            </a:pPr>
            <a:endParaRPr lang="fa-IR" dirty="0"/>
          </a:p>
        </p:txBody>
      </p:sp>
      <p:pic>
        <p:nvPicPr>
          <p:cNvPr id="5" name="Picture 4" descr="C:\Documents and Settings\Administrator\Desktop\اسلايد\New Folder\15.jpg"/>
          <p:cNvPicPr>
            <a:picLocks noChangeAspect="1" noChangeArrowheads="1"/>
          </p:cNvPicPr>
          <p:nvPr/>
        </p:nvPicPr>
        <p:blipFill>
          <a:blip r:embed="rId2" cstate="print"/>
          <a:srcRect/>
          <a:stretch>
            <a:fillRect/>
          </a:stretch>
        </p:blipFill>
        <p:spPr bwMode="auto">
          <a:xfrm>
            <a:off x="500034" y="3714752"/>
            <a:ext cx="1500198" cy="1214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F:\معاونت\قلب\عكس\55.bmp"/>
          <p:cNvPicPr>
            <a:picLocks noChangeAspect="1" noChangeArrowheads="1"/>
          </p:cNvPicPr>
          <p:nvPr/>
        </p:nvPicPr>
        <p:blipFill>
          <a:blip r:embed="rId3" cstate="print"/>
          <a:srcRect/>
          <a:stretch>
            <a:fillRect/>
          </a:stretch>
        </p:blipFill>
        <p:spPr bwMode="auto">
          <a:xfrm>
            <a:off x="4786314" y="5143512"/>
            <a:ext cx="1643074" cy="1476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F:\معاونت\قلب\عكس\22.bmp"/>
          <p:cNvPicPr>
            <a:picLocks noChangeAspect="1" noChangeArrowheads="1"/>
          </p:cNvPicPr>
          <p:nvPr/>
        </p:nvPicPr>
        <p:blipFill>
          <a:blip r:embed="rId4" cstate="print"/>
          <a:srcRect/>
          <a:stretch>
            <a:fillRect/>
          </a:stretch>
        </p:blipFill>
        <p:spPr bwMode="auto">
          <a:xfrm>
            <a:off x="1357290" y="5214950"/>
            <a:ext cx="1500198" cy="142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F:\معاونت\قلب\عكس\2.2"/>
          <p:cNvPicPr>
            <a:picLocks noChangeAspect="1" noChangeArrowheads="1"/>
          </p:cNvPicPr>
          <p:nvPr/>
        </p:nvPicPr>
        <p:blipFill>
          <a:blip r:embed="rId5" cstate="print"/>
          <a:srcRect/>
          <a:stretch>
            <a:fillRect/>
          </a:stretch>
        </p:blipFill>
        <p:spPr bwMode="auto">
          <a:xfrm>
            <a:off x="3071802" y="3929066"/>
            <a:ext cx="1500198" cy="157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F:\اسلايد\1\15.bmp"/>
          <p:cNvPicPr>
            <a:picLocks noChangeAspect="1" noChangeArrowheads="1"/>
          </p:cNvPicPr>
          <p:nvPr/>
        </p:nvPicPr>
        <p:blipFill>
          <a:blip r:embed="rId6" cstate="print"/>
          <a:srcRect/>
          <a:stretch>
            <a:fillRect/>
          </a:stretch>
        </p:blipFill>
        <p:spPr bwMode="auto">
          <a:xfrm>
            <a:off x="6643702" y="4214818"/>
            <a:ext cx="1500198"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11"/>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928670"/>
            <a:ext cx="6043626" cy="642942"/>
          </a:xfrm>
        </p:spPr>
        <p:txBody>
          <a:bodyPr>
            <a:normAutofit/>
          </a:bodyPr>
          <a:lstStyle/>
          <a:p>
            <a:pPr algn="r"/>
            <a:r>
              <a:rPr lang="ar-SA" sz="2400" b="1" dirty="0" smtClean="0">
                <a:solidFill>
                  <a:srgbClr val="7030A0"/>
                </a:solidFill>
                <a:cs typeface="B Traffic" pitchFamily="2" charset="-78"/>
              </a:rPr>
              <a:t>حذف نمك، عامل پیشگیری از ابتلا به فشار خون بالا</a:t>
            </a:r>
            <a:endParaRPr lang="fa-IR" sz="2400" b="1" dirty="0">
              <a:solidFill>
                <a:srgbClr val="7030A0"/>
              </a:solidFill>
              <a:cs typeface="B Traffic" pitchFamily="2" charset="-78"/>
            </a:endParaRPr>
          </a:p>
        </p:txBody>
      </p:sp>
      <p:sp>
        <p:nvSpPr>
          <p:cNvPr id="3" name="Content Placeholder 2"/>
          <p:cNvSpPr>
            <a:spLocks noGrp="1"/>
          </p:cNvSpPr>
          <p:nvPr>
            <p:ph idx="1"/>
          </p:nvPr>
        </p:nvSpPr>
        <p:spPr/>
        <p:txBody>
          <a:bodyPr>
            <a:normAutofit/>
          </a:bodyPr>
          <a:lstStyle/>
          <a:p>
            <a:pPr algn="just">
              <a:lnSpc>
                <a:spcPct val="150000"/>
              </a:lnSpc>
            </a:pPr>
            <a:r>
              <a:rPr lang="fa-IR" sz="2800" b="1" dirty="0" smtClean="0">
                <a:solidFill>
                  <a:schemeClr val="dk1"/>
                </a:solidFill>
                <a:cs typeface="B Nazanin" pitchFamily="2" charset="-78"/>
              </a:rPr>
              <a:t>به </a:t>
            </a:r>
            <a:r>
              <a:rPr lang="fa-IR" sz="2800" b="1" dirty="0">
                <a:solidFill>
                  <a:schemeClr val="dk1"/>
                </a:solidFill>
                <a:cs typeface="B Nazanin" pitchFamily="2" charset="-78"/>
              </a:rPr>
              <a:t>غذاي كودك زير يكسال نمك اضافه </a:t>
            </a:r>
            <a:r>
              <a:rPr lang="fa-IR" sz="2800" b="1" dirty="0" smtClean="0">
                <a:solidFill>
                  <a:schemeClr val="dk1"/>
                </a:solidFill>
                <a:cs typeface="B Nazanin" pitchFamily="2" charset="-78"/>
              </a:rPr>
              <a:t>نكنيد </a:t>
            </a:r>
            <a:r>
              <a:rPr lang="fa-IR" sz="2800" b="1" dirty="0">
                <a:solidFill>
                  <a:schemeClr val="dk1"/>
                </a:solidFill>
                <a:cs typeface="B Nazanin" pitchFamily="2" charset="-78"/>
              </a:rPr>
              <a:t>تا ذائقه او به غذاهاي شور عادت نكند</a:t>
            </a:r>
            <a:r>
              <a:rPr lang="fa-IR" sz="2800" b="1" dirty="0" smtClean="0">
                <a:solidFill>
                  <a:schemeClr val="dk1"/>
                </a:solidFill>
                <a:cs typeface="B Nazanin" pitchFamily="2" charset="-78"/>
              </a:rPr>
              <a:t>.</a:t>
            </a:r>
          </a:p>
          <a:p>
            <a:pPr algn="just">
              <a:lnSpc>
                <a:spcPct val="150000"/>
              </a:lnSpc>
              <a:buNone/>
            </a:pPr>
            <a:endParaRPr lang="fa-IR" sz="2800" b="1" dirty="0" smtClean="0">
              <a:solidFill>
                <a:schemeClr val="dk1"/>
              </a:solidFill>
              <a:cs typeface="B Nazanin" pitchFamily="2" charset="-78"/>
            </a:endParaRPr>
          </a:p>
          <a:p>
            <a:pPr lvl="0" algn="just">
              <a:lnSpc>
                <a:spcPct val="150000"/>
              </a:lnSpc>
            </a:pPr>
            <a:r>
              <a:rPr lang="fa-IR" sz="2800" b="1" dirty="0" smtClean="0">
                <a:solidFill>
                  <a:schemeClr val="dk1"/>
                </a:solidFill>
                <a:cs typeface="B Nazanin" pitchFamily="2" charset="-78"/>
              </a:rPr>
              <a:t>نمك پاش را از سر سفره برداريد.</a:t>
            </a:r>
            <a:endParaRPr lang="en-US" sz="2800" b="1" dirty="0" smtClean="0">
              <a:solidFill>
                <a:schemeClr val="dk1"/>
              </a:solidFill>
              <a:cs typeface="B Nazanin" pitchFamily="2" charset="-78"/>
            </a:endParaRPr>
          </a:p>
          <a:p>
            <a:pPr algn="just">
              <a:lnSpc>
                <a:spcPct val="80000"/>
              </a:lnSpc>
              <a:buNone/>
            </a:pPr>
            <a:endParaRPr lang="en-US" sz="2400" b="1" dirty="0">
              <a:solidFill>
                <a:schemeClr val="dk1"/>
              </a:solidFill>
              <a:cs typeface="B Nazanin" pitchFamily="2" charset="-78"/>
            </a:endParaRPr>
          </a:p>
          <a:p>
            <a:endParaRPr lang="fa-IR" dirty="0"/>
          </a:p>
        </p:txBody>
      </p:sp>
      <p:pic>
        <p:nvPicPr>
          <p:cNvPr id="9" name="Picture 2" descr="C:\Documents and Settings\alaei-ma\Desktop\New Folder\عکس\salt-shake.jpg"/>
          <p:cNvPicPr>
            <a:picLocks noChangeAspect="1" noChangeArrowheads="1"/>
          </p:cNvPicPr>
          <p:nvPr/>
        </p:nvPicPr>
        <p:blipFill>
          <a:blip r:embed="rId2" cstate="print"/>
          <a:srcRect/>
          <a:stretch>
            <a:fillRect/>
          </a:stretch>
        </p:blipFill>
        <p:spPr bwMode="auto">
          <a:xfrm>
            <a:off x="928662" y="3857628"/>
            <a:ext cx="3143272" cy="2786082"/>
          </a:xfrm>
          <a:prstGeom prst="rect">
            <a:avLst/>
          </a:prstGeom>
          <a:noFill/>
        </p:spPr>
      </p:pic>
      <p:sp>
        <p:nvSpPr>
          <p:cNvPr id="6" name="Rectangle 5"/>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6"/>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30" y="857232"/>
            <a:ext cx="5186370" cy="561228"/>
          </a:xfrm>
        </p:spPr>
        <p:txBody>
          <a:bodyPr/>
          <a:lstStyle/>
          <a:p>
            <a:pPr algn="r"/>
            <a:r>
              <a:rPr lang="ar-SA" sz="2400" b="1" dirty="0" smtClean="0">
                <a:solidFill>
                  <a:srgbClr val="7030A0"/>
                </a:solidFill>
                <a:cs typeface="B Traffic" pitchFamily="2" charset="-78"/>
              </a:rPr>
              <a:t>فعالیت بدنی؛ عاملی برای کاهش فشارخون</a:t>
            </a:r>
            <a:endParaRPr lang="fa-IR" sz="2400" b="1" dirty="0">
              <a:solidFill>
                <a:srgbClr val="7030A0"/>
              </a:solidFill>
              <a:cs typeface="B Traffic" pitchFamily="2" charset="-78"/>
            </a:endParaRPr>
          </a:p>
        </p:txBody>
      </p:sp>
      <p:sp>
        <p:nvSpPr>
          <p:cNvPr id="3" name="Content Placeholder 2"/>
          <p:cNvSpPr>
            <a:spLocks noGrp="1"/>
          </p:cNvSpPr>
          <p:nvPr>
            <p:ph idx="1"/>
          </p:nvPr>
        </p:nvSpPr>
        <p:spPr>
          <a:xfrm>
            <a:off x="457200" y="1643050"/>
            <a:ext cx="8329642" cy="4929222"/>
          </a:xfrm>
        </p:spPr>
        <p:txBody>
          <a:bodyPr>
            <a:normAutofit/>
          </a:bodyPr>
          <a:lstStyle/>
          <a:p>
            <a:pPr lvl="0" algn="just">
              <a:lnSpc>
                <a:spcPct val="150000"/>
              </a:lnSpc>
            </a:pPr>
            <a:r>
              <a:rPr lang="fa-IR" sz="2400" b="1" dirty="0" smtClean="0">
                <a:solidFill>
                  <a:schemeClr val="dk1"/>
                </a:solidFill>
                <a:cs typeface="B Nazanin" pitchFamily="2" charset="-78"/>
              </a:rPr>
              <a:t>هنگام </a:t>
            </a:r>
            <a:r>
              <a:rPr lang="fa-IR" sz="2400" b="1" dirty="0">
                <a:solidFill>
                  <a:schemeClr val="dk1"/>
                </a:solidFill>
                <a:cs typeface="B Nazanin" pitchFamily="2" charset="-78"/>
              </a:rPr>
              <a:t>صحبت با تلفن، راه بروید</a:t>
            </a:r>
            <a:r>
              <a:rPr lang="fa-IR" sz="2400" b="1" dirty="0" smtClean="0">
                <a:solidFill>
                  <a:schemeClr val="dk1"/>
                </a:solidFill>
                <a:cs typeface="B Nazanin" pitchFamily="2" charset="-78"/>
              </a:rPr>
              <a:t>.</a:t>
            </a:r>
            <a:endParaRPr lang="en-US" sz="1600" b="1" dirty="0">
              <a:solidFill>
                <a:schemeClr val="dk1"/>
              </a:solidFill>
              <a:cs typeface="B Nazanin" pitchFamily="2" charset="-78"/>
            </a:endParaRPr>
          </a:p>
          <a:p>
            <a:pPr lvl="0" algn="just">
              <a:lnSpc>
                <a:spcPct val="150000"/>
              </a:lnSpc>
            </a:pPr>
            <a:r>
              <a:rPr lang="fa-IR" sz="2400" b="1" dirty="0">
                <a:solidFill>
                  <a:schemeClr val="dk1"/>
                </a:solidFill>
                <a:cs typeface="B Nazanin" pitchFamily="2" charset="-78"/>
              </a:rPr>
              <a:t>در باغچه کوچک منزل خود باغبانی کنید و برگ‌های خشک را جمع کنید</a:t>
            </a:r>
            <a:r>
              <a:rPr lang="fa-IR" sz="2400" b="1" dirty="0" smtClean="0">
                <a:solidFill>
                  <a:schemeClr val="dk1"/>
                </a:solidFill>
                <a:cs typeface="B Nazanin" pitchFamily="2" charset="-78"/>
              </a:rPr>
              <a:t>.</a:t>
            </a:r>
            <a:endParaRPr lang="en-US" sz="1400" b="1" dirty="0">
              <a:solidFill>
                <a:schemeClr val="dk1"/>
              </a:solidFill>
              <a:cs typeface="B Nazanin" pitchFamily="2" charset="-78"/>
            </a:endParaRPr>
          </a:p>
          <a:p>
            <a:pPr lvl="0" algn="just">
              <a:lnSpc>
                <a:spcPct val="150000"/>
              </a:lnSpc>
            </a:pPr>
            <a:r>
              <a:rPr lang="fa-IR" sz="2400" b="1" dirty="0">
                <a:solidFill>
                  <a:schemeClr val="dk1"/>
                </a:solidFill>
                <a:cs typeface="B Nazanin" pitchFamily="2" charset="-78"/>
              </a:rPr>
              <a:t>کارهای خانه را انجام دهید برای مثال جارو بزنید و زمین را دستمال بکشید</a:t>
            </a:r>
            <a:r>
              <a:rPr lang="fa-IR" sz="2400" b="1" dirty="0" smtClean="0">
                <a:solidFill>
                  <a:schemeClr val="dk1"/>
                </a:solidFill>
                <a:cs typeface="B Nazanin" pitchFamily="2" charset="-78"/>
              </a:rPr>
              <a:t>.</a:t>
            </a:r>
          </a:p>
          <a:p>
            <a:pPr lvl="0" algn="just">
              <a:buNone/>
            </a:pPr>
            <a:endParaRPr lang="en-US" sz="1400" b="1" dirty="0">
              <a:solidFill>
                <a:schemeClr val="dk1"/>
              </a:solidFill>
              <a:cs typeface="B Nazanin" pitchFamily="2" charset="-78"/>
            </a:endParaRPr>
          </a:p>
          <a:p>
            <a:pPr lvl="0"/>
            <a:endParaRPr lang="en-US" sz="4300" b="1" dirty="0">
              <a:solidFill>
                <a:schemeClr val="dk1"/>
              </a:solidFill>
              <a:cs typeface="B Nazanin" pitchFamily="2" charset="-78"/>
            </a:endParaRPr>
          </a:p>
          <a:p>
            <a:endParaRPr lang="fa-IR" dirty="0"/>
          </a:p>
        </p:txBody>
      </p:sp>
      <p:pic>
        <p:nvPicPr>
          <p:cNvPr id="4" name="Picture 2" descr="I:\فعاليت بدني\عكس\يدلتنذ.bmp"/>
          <p:cNvPicPr>
            <a:picLocks noChangeAspect="1" noChangeArrowheads="1"/>
          </p:cNvPicPr>
          <p:nvPr/>
        </p:nvPicPr>
        <p:blipFill>
          <a:blip r:embed="rId2" cstate="print"/>
          <a:srcRect/>
          <a:stretch>
            <a:fillRect/>
          </a:stretch>
        </p:blipFill>
        <p:spPr bwMode="auto">
          <a:xfrm>
            <a:off x="1428728" y="4000504"/>
            <a:ext cx="2643206" cy="2571768"/>
          </a:xfrm>
          <a:prstGeom prst="rect">
            <a:avLst/>
          </a:prstGeom>
          <a:noFill/>
        </p:spPr>
      </p:pic>
      <p:pic>
        <p:nvPicPr>
          <p:cNvPr id="5" name="Picture 4" descr="I:\فعاليت بدني\عكس\ئيذدئه.bmp"/>
          <p:cNvPicPr>
            <a:picLocks noChangeAspect="1" noChangeArrowheads="1"/>
          </p:cNvPicPr>
          <p:nvPr/>
        </p:nvPicPr>
        <p:blipFill>
          <a:blip r:embed="rId3" cstate="print"/>
          <a:srcRect/>
          <a:stretch>
            <a:fillRect/>
          </a:stretch>
        </p:blipFill>
        <p:spPr bwMode="auto">
          <a:xfrm>
            <a:off x="4929190" y="4000504"/>
            <a:ext cx="2714644" cy="2571768"/>
          </a:xfrm>
          <a:prstGeom prst="rect">
            <a:avLst/>
          </a:prstGeom>
          <a:noFill/>
        </p:spPr>
      </p:pic>
      <p:sp>
        <p:nvSpPr>
          <p:cNvPr id="7" name="Rectangle 6"/>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7"/>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30" y="857232"/>
            <a:ext cx="5186370" cy="561228"/>
          </a:xfrm>
        </p:spPr>
        <p:txBody>
          <a:bodyPr/>
          <a:lstStyle/>
          <a:p>
            <a:pPr algn="r"/>
            <a:r>
              <a:rPr lang="ar-SA" sz="2400" b="1" dirty="0" smtClean="0">
                <a:solidFill>
                  <a:srgbClr val="7030A0"/>
                </a:solidFill>
                <a:cs typeface="B Traffic" pitchFamily="2" charset="-78"/>
              </a:rPr>
              <a:t>فعالیت بدنی؛ عاملی برای کاهش فشارخون</a:t>
            </a:r>
            <a:endParaRPr lang="fa-IR" sz="2400" b="1" dirty="0">
              <a:solidFill>
                <a:srgbClr val="7030A0"/>
              </a:solidFill>
              <a:cs typeface="B Traffic" pitchFamily="2" charset="-78"/>
            </a:endParaRPr>
          </a:p>
        </p:txBody>
      </p:sp>
      <p:sp>
        <p:nvSpPr>
          <p:cNvPr id="3" name="Content Placeholder 2"/>
          <p:cNvSpPr>
            <a:spLocks noGrp="1"/>
          </p:cNvSpPr>
          <p:nvPr>
            <p:ph idx="1"/>
          </p:nvPr>
        </p:nvSpPr>
        <p:spPr>
          <a:xfrm>
            <a:off x="457200" y="1785926"/>
            <a:ext cx="8329642" cy="4214842"/>
          </a:xfrm>
        </p:spPr>
        <p:txBody>
          <a:bodyPr>
            <a:normAutofit/>
          </a:bodyPr>
          <a:lstStyle/>
          <a:p>
            <a:pPr algn="just"/>
            <a:r>
              <a:rPr lang="fa-IR" sz="2400" b="1" dirty="0" smtClean="0">
                <a:solidFill>
                  <a:schemeClr val="dk1"/>
                </a:solidFill>
                <a:cs typeface="B Nazanin" pitchFamily="2" charset="-78"/>
              </a:rPr>
              <a:t>با </a:t>
            </a:r>
            <a:r>
              <a:rPr lang="fa-IR" sz="2400" b="1" dirty="0">
                <a:solidFill>
                  <a:schemeClr val="dk1"/>
                </a:solidFill>
                <a:cs typeface="B Nazanin" pitchFamily="2" charset="-78"/>
              </a:rPr>
              <a:t>بچه‌هایتان بازی کنید و با آن‌ها به پیاده روی بروید</a:t>
            </a:r>
            <a:r>
              <a:rPr lang="fa-IR" sz="2400" b="1" dirty="0" smtClean="0">
                <a:solidFill>
                  <a:schemeClr val="dk1"/>
                </a:solidFill>
                <a:cs typeface="B Nazanin" pitchFamily="2" charset="-78"/>
              </a:rPr>
              <a:t>.</a:t>
            </a:r>
            <a:endParaRPr lang="en-US" sz="1100" b="1" dirty="0">
              <a:solidFill>
                <a:schemeClr val="dk1"/>
              </a:solidFill>
              <a:cs typeface="B Nazanin" pitchFamily="2" charset="-78"/>
            </a:endParaRPr>
          </a:p>
          <a:p>
            <a:pPr algn="just"/>
            <a:r>
              <a:rPr lang="fa-IR" sz="2400" b="1" dirty="0">
                <a:solidFill>
                  <a:schemeClr val="dk1"/>
                </a:solidFill>
                <a:cs typeface="B Nazanin" pitchFamily="2" charset="-78"/>
              </a:rPr>
              <a:t>خودروی خود را در جایی دورتر از مرکز خرید پارک کنید و تا آن‌جا پیاده روی كنيد</a:t>
            </a:r>
            <a:r>
              <a:rPr lang="fa-IR" sz="2400" b="1" dirty="0" smtClean="0">
                <a:solidFill>
                  <a:schemeClr val="dk1"/>
                </a:solidFill>
                <a:cs typeface="B Nazanin" pitchFamily="2" charset="-78"/>
              </a:rPr>
              <a:t>.</a:t>
            </a:r>
            <a:endParaRPr lang="en-US" sz="1100" b="1" dirty="0">
              <a:solidFill>
                <a:schemeClr val="dk1"/>
              </a:solidFill>
              <a:cs typeface="B Nazanin" pitchFamily="2" charset="-78"/>
            </a:endParaRPr>
          </a:p>
          <a:p>
            <a:pPr algn="just"/>
            <a:r>
              <a:rPr lang="fa-IR" sz="2400" b="1" dirty="0">
                <a:solidFill>
                  <a:schemeClr val="dk1"/>
                </a:solidFill>
                <a:cs typeface="B Nazanin" pitchFamily="2" charset="-78"/>
              </a:rPr>
              <a:t>براي خريد مايحتاج روزمره و هنگام رفتن به خانه يا محل کار، مسير را پياده طي كنيد و یا از دوچرخه استفاده كنيد.</a:t>
            </a:r>
            <a:endParaRPr lang="en-US" sz="2400" b="1" dirty="0">
              <a:solidFill>
                <a:schemeClr val="dk1"/>
              </a:solidFill>
              <a:cs typeface="B Nazanin" pitchFamily="2" charset="-78"/>
            </a:endParaRPr>
          </a:p>
          <a:p>
            <a:endParaRPr lang="fa-IR" dirty="0"/>
          </a:p>
        </p:txBody>
      </p:sp>
      <p:pic>
        <p:nvPicPr>
          <p:cNvPr id="4" name="Picture 3" descr="F:\New Folder (2)\گح.jpg"/>
          <p:cNvPicPr>
            <a:picLocks noChangeAspect="1" noChangeArrowheads="1"/>
          </p:cNvPicPr>
          <p:nvPr/>
        </p:nvPicPr>
        <p:blipFill>
          <a:blip r:embed="rId2" cstate="print"/>
          <a:srcRect/>
          <a:stretch>
            <a:fillRect/>
          </a:stretch>
        </p:blipFill>
        <p:spPr bwMode="auto">
          <a:xfrm>
            <a:off x="571472" y="4000504"/>
            <a:ext cx="2928958"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6"/>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607451">
            <a:off x="3116958" y="1358459"/>
            <a:ext cx="5256305" cy="1583114"/>
          </a:xfrm>
        </p:spPr>
        <p:txBody>
          <a:bodyPr>
            <a:prstTxWarp prst="textWave1">
              <a:avLst>
                <a:gd name="adj1" fmla="val 20000"/>
                <a:gd name="adj2" fmla="val -1814"/>
              </a:avLst>
            </a:prstTxWarp>
            <a:normAutofit/>
          </a:bodyPr>
          <a:lstStyle/>
          <a:p>
            <a:r>
              <a:rPr lang="fa-IR" sz="1400" dirty="0" smtClean="0">
                <a:solidFill>
                  <a:srgbClr val="3401B3"/>
                </a:solidFill>
                <a:cs typeface="B Titr" pitchFamily="2" charset="-78"/>
              </a:rPr>
              <a:t>بیماری فشارخون بالا</a:t>
            </a:r>
            <a:endParaRPr lang="fa-IR" sz="1400" dirty="0">
              <a:solidFill>
                <a:srgbClr val="3401B3"/>
              </a:solidFill>
              <a:cs typeface="B Titr" pitchFamily="2" charset="-78"/>
            </a:endParaRPr>
          </a:p>
        </p:txBody>
      </p:sp>
      <p:pic>
        <p:nvPicPr>
          <p:cNvPr id="7" name="Picture 2" descr="F:\111111\6.jpg"/>
          <p:cNvPicPr>
            <a:picLocks noChangeAspect="1" noChangeArrowheads="1"/>
          </p:cNvPicPr>
          <p:nvPr/>
        </p:nvPicPr>
        <p:blipFill>
          <a:blip r:embed="rId2" cstate="print"/>
          <a:srcRect/>
          <a:stretch>
            <a:fillRect/>
          </a:stretch>
        </p:blipFill>
        <p:spPr bwMode="auto">
          <a:xfrm>
            <a:off x="1071538" y="3214686"/>
            <a:ext cx="4714908" cy="3357586"/>
          </a:xfrm>
          <a:prstGeom prst="rect">
            <a:avLst/>
          </a:prstGeom>
          <a:noFill/>
        </p:spPr>
      </p:pic>
      <p:sp>
        <p:nvSpPr>
          <p:cNvPr id="8" name="Rectangle 7"/>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8"/>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30" y="857232"/>
            <a:ext cx="5186370" cy="561228"/>
          </a:xfrm>
        </p:spPr>
        <p:txBody>
          <a:bodyPr/>
          <a:lstStyle/>
          <a:p>
            <a:pPr algn="r"/>
            <a:r>
              <a:rPr lang="ar-SA" sz="2400" b="1" dirty="0" smtClean="0">
                <a:solidFill>
                  <a:srgbClr val="7030A0"/>
                </a:solidFill>
                <a:cs typeface="B Traffic" pitchFamily="2" charset="-78"/>
              </a:rPr>
              <a:t>فعالیت بدنی؛ عاملی برای کاهش فشارخون</a:t>
            </a:r>
            <a:endParaRPr lang="fa-IR" sz="2400" b="1" dirty="0">
              <a:solidFill>
                <a:srgbClr val="7030A0"/>
              </a:solidFill>
              <a:cs typeface="B Traffic" pitchFamily="2" charset="-78"/>
            </a:endParaRPr>
          </a:p>
        </p:txBody>
      </p:sp>
      <p:sp>
        <p:nvSpPr>
          <p:cNvPr id="3" name="Content Placeholder 2"/>
          <p:cNvSpPr>
            <a:spLocks noGrp="1"/>
          </p:cNvSpPr>
          <p:nvPr>
            <p:ph idx="1"/>
          </p:nvPr>
        </p:nvSpPr>
        <p:spPr>
          <a:xfrm>
            <a:off x="457200" y="1643050"/>
            <a:ext cx="8229600" cy="4681550"/>
          </a:xfrm>
        </p:spPr>
        <p:txBody>
          <a:bodyPr>
            <a:normAutofit/>
          </a:bodyPr>
          <a:lstStyle/>
          <a:p>
            <a:pPr lvl="0" algn="just"/>
            <a:r>
              <a:rPr lang="fa-IR" sz="2400" b="1" dirty="0" smtClean="0">
                <a:solidFill>
                  <a:schemeClr val="dk1"/>
                </a:solidFill>
                <a:cs typeface="B Nazanin" pitchFamily="2" charset="-78"/>
              </a:rPr>
              <a:t>چنان‌چه </a:t>
            </a:r>
            <a:r>
              <a:rPr lang="fa-IR" sz="2400" b="1" dirty="0">
                <a:solidFill>
                  <a:schemeClr val="dk1"/>
                </a:solidFill>
                <a:cs typeface="B Nazanin" pitchFamily="2" charset="-78"/>
              </a:rPr>
              <a:t>لازم است از اتوبوس يا مترو و... براي رفتن به منزل يا محل کار استفاده شود، از يک يا چند ایستگاه قبل از رسیدن به مقصد از اتوبوس پیاده شوید و بقیه مسیر را پیاده بروید و از ايستگاه دورتر براي پياده يا سوار شدن و رسيدن به مقصد استفاده كنيد</a:t>
            </a:r>
            <a:r>
              <a:rPr lang="en-US" sz="2400" b="1" dirty="0">
                <a:solidFill>
                  <a:schemeClr val="dk1"/>
                </a:solidFill>
                <a:cs typeface="B Nazanin" pitchFamily="2" charset="-78"/>
              </a:rPr>
              <a:t>.</a:t>
            </a:r>
          </a:p>
          <a:p>
            <a:endParaRPr lang="fa-IR" dirty="0"/>
          </a:p>
        </p:txBody>
      </p:sp>
      <p:pic>
        <p:nvPicPr>
          <p:cNvPr id="4" name="Picture 2" descr="C:\Documents and Settings\alaei-ma\Desktop\New Folder\عکس\image009.gif"/>
          <p:cNvPicPr>
            <a:picLocks noChangeAspect="1" noChangeArrowheads="1" noCrop="1"/>
          </p:cNvPicPr>
          <p:nvPr/>
        </p:nvPicPr>
        <p:blipFill>
          <a:blip r:embed="rId2" cstate="print">
            <a:duotone>
              <a:schemeClr val="accent2">
                <a:shade val="45000"/>
                <a:satMod val="135000"/>
              </a:schemeClr>
              <a:prstClr val="white"/>
            </a:duotone>
          </a:blip>
          <a:srcRect/>
          <a:stretch>
            <a:fillRect/>
          </a:stretch>
        </p:blipFill>
        <p:spPr bwMode="auto">
          <a:xfrm>
            <a:off x="785786" y="3571876"/>
            <a:ext cx="4286280" cy="3000396"/>
          </a:xfrm>
          <a:prstGeom prst="rect">
            <a:avLst/>
          </a:prstGeom>
          <a:noFill/>
        </p:spPr>
      </p:pic>
      <p:sp>
        <p:nvSpPr>
          <p:cNvPr id="6" name="Rectangle 5"/>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6"/>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918402"/>
            <a:ext cx="6043626" cy="581772"/>
          </a:xfrm>
        </p:spPr>
        <p:txBody>
          <a:bodyPr>
            <a:noAutofit/>
          </a:bodyPr>
          <a:lstStyle/>
          <a:p>
            <a:pPr algn="r"/>
            <a:r>
              <a:rPr lang="ar-SA" sz="2400" b="1" dirty="0" smtClean="0">
                <a:solidFill>
                  <a:srgbClr val="7030A0"/>
                </a:solidFill>
                <a:cs typeface="B Traffic" pitchFamily="2" charset="-78"/>
              </a:rPr>
              <a:t>کنترل فشارخون با اجتناب از مصرف دخانيات</a:t>
            </a:r>
            <a:r>
              <a:rPr lang="en-US" sz="2400" b="1" dirty="0" smtClean="0">
                <a:solidFill>
                  <a:srgbClr val="7030A0"/>
                </a:solidFill>
                <a:cs typeface="B Traffic" pitchFamily="2" charset="-78"/>
              </a:rPr>
              <a:t/>
            </a:r>
            <a:br>
              <a:rPr lang="en-US" sz="2400" b="1" dirty="0" smtClean="0">
                <a:solidFill>
                  <a:srgbClr val="7030A0"/>
                </a:solidFill>
                <a:cs typeface="B Traffic" pitchFamily="2" charset="-78"/>
              </a:rPr>
            </a:br>
            <a:endParaRPr lang="fa-IR" sz="2400" b="1" dirty="0">
              <a:solidFill>
                <a:srgbClr val="7030A0"/>
              </a:solidFill>
              <a:cs typeface="B Traffic" pitchFamily="2" charset="-78"/>
            </a:endParaRPr>
          </a:p>
        </p:txBody>
      </p:sp>
      <p:sp>
        <p:nvSpPr>
          <p:cNvPr id="3" name="Content Placeholder 2"/>
          <p:cNvSpPr>
            <a:spLocks noGrp="1"/>
          </p:cNvSpPr>
          <p:nvPr>
            <p:ph idx="1"/>
          </p:nvPr>
        </p:nvSpPr>
        <p:spPr>
          <a:xfrm>
            <a:off x="457200" y="1571612"/>
            <a:ext cx="8229600" cy="4752988"/>
          </a:xfrm>
        </p:spPr>
        <p:txBody>
          <a:bodyPr>
            <a:normAutofit/>
          </a:bodyPr>
          <a:lstStyle/>
          <a:p>
            <a:pPr algn="just"/>
            <a:r>
              <a:rPr lang="fa-IR" sz="2400" b="1" dirty="0" smtClean="0">
                <a:solidFill>
                  <a:schemeClr val="dk1"/>
                </a:solidFill>
                <a:cs typeface="B Nazanin" pitchFamily="2" charset="-78"/>
              </a:rPr>
              <a:t>سیگاری‌ها </a:t>
            </a:r>
            <a:r>
              <a:rPr lang="fa-IR" sz="2400" b="1" dirty="0">
                <a:solidFill>
                  <a:schemeClr val="dk1"/>
                </a:solidFill>
                <a:cs typeface="B Nazanin" pitchFamily="2" charset="-78"/>
              </a:rPr>
              <a:t>بیش از افراد غیرسیگاری فشار خون بالا دارند. </a:t>
            </a:r>
            <a:endParaRPr lang="en-US" sz="1600" b="1" dirty="0">
              <a:solidFill>
                <a:schemeClr val="dk1"/>
              </a:solidFill>
              <a:cs typeface="B Nazanin" pitchFamily="2" charset="-78"/>
            </a:endParaRPr>
          </a:p>
          <a:p>
            <a:pPr lvl="0" algn="just"/>
            <a:r>
              <a:rPr lang="fa-IR" sz="2400" b="1" dirty="0">
                <a:solidFill>
                  <a:schemeClr val="dk1"/>
                </a:solidFill>
                <a:cs typeface="B Nazanin" pitchFamily="2" charset="-78"/>
              </a:rPr>
              <a:t>سيگار كشيدن را متوقف </a:t>
            </a:r>
            <a:r>
              <a:rPr lang="fa-IR" sz="2400" b="1" dirty="0" smtClean="0">
                <a:solidFill>
                  <a:schemeClr val="dk1"/>
                </a:solidFill>
                <a:cs typeface="B Nazanin" pitchFamily="2" charset="-78"/>
              </a:rPr>
              <a:t>كنيد </a:t>
            </a:r>
            <a:r>
              <a:rPr lang="fa-IR" sz="2400" b="1" dirty="0">
                <a:solidFill>
                  <a:schemeClr val="dk1"/>
                </a:solidFill>
                <a:cs typeface="B Nazanin" pitchFamily="2" charset="-78"/>
              </a:rPr>
              <a:t>تا فشارخون </a:t>
            </a:r>
            <a:r>
              <a:rPr lang="fa-IR" sz="2400" b="1" dirty="0" smtClean="0">
                <a:solidFill>
                  <a:schemeClr val="dk1"/>
                </a:solidFill>
                <a:cs typeface="B Nazanin" pitchFamily="2" charset="-78"/>
              </a:rPr>
              <a:t>تان </a:t>
            </a:r>
            <a:r>
              <a:rPr lang="fa-IR" sz="2400" b="1" dirty="0">
                <a:solidFill>
                  <a:schemeClr val="dk1"/>
                </a:solidFill>
                <a:cs typeface="B Nazanin" pitchFamily="2" charset="-78"/>
              </a:rPr>
              <a:t>تحت كنترل درآيد. </a:t>
            </a:r>
            <a:endParaRPr lang="en-US" sz="1400" b="1" dirty="0">
              <a:solidFill>
                <a:schemeClr val="dk1"/>
              </a:solidFill>
              <a:cs typeface="B Nazanin" pitchFamily="2" charset="-78"/>
            </a:endParaRPr>
          </a:p>
          <a:p>
            <a:pPr lvl="0" algn="just"/>
            <a:r>
              <a:rPr lang="fa-IR" sz="2400" b="1" dirty="0">
                <a:solidFill>
                  <a:schemeClr val="dk1"/>
                </a:solidFill>
                <a:cs typeface="B Nazanin" pitchFamily="2" charset="-78"/>
              </a:rPr>
              <a:t>به غیر از همه خطراتی که برای سیگار و تنباکو شناخته </a:t>
            </a:r>
            <a:r>
              <a:rPr lang="fa-IR" sz="2400" b="1" dirty="0" smtClean="0">
                <a:solidFill>
                  <a:schemeClr val="dk1"/>
                </a:solidFill>
                <a:cs typeface="B Nazanin" pitchFamily="2" charset="-78"/>
              </a:rPr>
              <a:t>شده، </a:t>
            </a:r>
            <a:r>
              <a:rPr lang="fa-IR" sz="2400" b="1" dirty="0">
                <a:solidFill>
                  <a:schemeClr val="dk1"/>
                </a:solidFill>
                <a:cs typeface="B Nazanin" pitchFamily="2" charset="-78"/>
              </a:rPr>
              <a:t>نیکوتین موجود در آن‌ها، فشار خون را حداقل تا یک ساعت پس از مصرف بالا نگه می‌دارد. بنابراین کسانی که در طول روز چند بار سیگار می‌کشند فشار خونشان دائماً بالا می‌ماند.</a:t>
            </a:r>
            <a:endParaRPr lang="en-US" sz="2400" b="1" dirty="0">
              <a:solidFill>
                <a:schemeClr val="dk1"/>
              </a:solidFill>
              <a:cs typeface="B Nazanin" pitchFamily="2" charset="-78"/>
            </a:endParaRPr>
          </a:p>
          <a:p>
            <a:endParaRPr lang="fa-IR" dirty="0"/>
          </a:p>
        </p:txBody>
      </p:sp>
      <p:pic>
        <p:nvPicPr>
          <p:cNvPr id="6" name="Picture 2" descr="D:\مطالب سایت قلب\تصاویر\498.gif"/>
          <p:cNvPicPr>
            <a:picLocks noChangeAspect="1" noChangeArrowheads="1" noCrop="1"/>
          </p:cNvPicPr>
          <p:nvPr/>
        </p:nvPicPr>
        <p:blipFill>
          <a:blip r:embed="rId2" cstate="print"/>
          <a:srcRect/>
          <a:stretch>
            <a:fillRect/>
          </a:stretch>
        </p:blipFill>
        <p:spPr bwMode="auto">
          <a:xfrm>
            <a:off x="2238382" y="3714752"/>
            <a:ext cx="3333750" cy="3143248"/>
          </a:xfrm>
          <a:prstGeom prst="rect">
            <a:avLst/>
          </a:prstGeom>
          <a:noFill/>
        </p:spPr>
      </p:pic>
      <p:sp>
        <p:nvSpPr>
          <p:cNvPr id="7" name="Rectangle 6"/>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7"/>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488"/>
            <a:ext cx="8229600" cy="4389120"/>
          </a:xfrm>
        </p:spPr>
        <p:txBody>
          <a:bodyPr>
            <a:normAutofit/>
          </a:bodyPr>
          <a:lstStyle/>
          <a:p>
            <a:pPr lvl="0" algn="just"/>
            <a:r>
              <a:rPr lang="fa-IR" sz="2400" b="1" dirty="0" smtClean="0">
                <a:solidFill>
                  <a:schemeClr val="dk1"/>
                </a:solidFill>
                <a:cs typeface="B Nazanin" pitchFamily="2" charset="-78"/>
              </a:rPr>
              <a:t>از </a:t>
            </a:r>
            <a:r>
              <a:rPr lang="fa-IR" sz="2400" b="1" dirty="0">
                <a:solidFill>
                  <a:schemeClr val="dk1"/>
                </a:solidFill>
                <a:cs typeface="B Nazanin" pitchFamily="2" charset="-78"/>
              </a:rPr>
              <a:t>افراد سیگاری اجتناب </a:t>
            </a:r>
            <a:r>
              <a:rPr lang="fa-IR" sz="2400" b="1" dirty="0" smtClean="0">
                <a:solidFill>
                  <a:schemeClr val="dk1"/>
                </a:solidFill>
                <a:cs typeface="B Nazanin" pitchFamily="2" charset="-78"/>
              </a:rPr>
              <a:t>کنید. </a:t>
            </a:r>
            <a:r>
              <a:rPr lang="fa-IR" sz="2400" b="1" dirty="0">
                <a:solidFill>
                  <a:schemeClr val="dk1"/>
                </a:solidFill>
                <a:cs typeface="B Nazanin" pitchFamily="2" charset="-78"/>
              </a:rPr>
              <a:t>زيرا در معرض سیگار دیگران بودن نيز ما را در خطر فشار خون </a:t>
            </a:r>
            <a:r>
              <a:rPr lang="fa-IR" sz="2400" b="1" dirty="0" smtClean="0">
                <a:solidFill>
                  <a:schemeClr val="dk1"/>
                </a:solidFill>
                <a:cs typeface="B Nazanin" pitchFamily="2" charset="-78"/>
              </a:rPr>
              <a:t>بالا  </a:t>
            </a:r>
            <a:r>
              <a:rPr lang="fa-IR" sz="2400" b="1" dirty="0">
                <a:solidFill>
                  <a:schemeClr val="dk1"/>
                </a:solidFill>
                <a:cs typeface="B Nazanin" pitchFamily="2" charset="-78"/>
              </a:rPr>
              <a:t>قرار می‌دهد</a:t>
            </a:r>
            <a:r>
              <a:rPr lang="fa-IR" sz="2400" b="1" dirty="0" smtClean="0">
                <a:solidFill>
                  <a:schemeClr val="dk1"/>
                </a:solidFill>
                <a:cs typeface="B Nazanin" pitchFamily="2" charset="-78"/>
              </a:rPr>
              <a:t>.</a:t>
            </a:r>
          </a:p>
          <a:p>
            <a:pPr lvl="0" algn="just">
              <a:buNone/>
            </a:pPr>
            <a:endParaRPr lang="en-US" sz="1200" b="1" dirty="0">
              <a:solidFill>
                <a:schemeClr val="dk1"/>
              </a:solidFill>
              <a:cs typeface="B Nazanin" pitchFamily="2" charset="-78"/>
            </a:endParaRPr>
          </a:p>
          <a:p>
            <a:pPr lvl="0" algn="just"/>
            <a:r>
              <a:rPr lang="fa-IR" sz="2400" b="1" dirty="0">
                <a:solidFill>
                  <a:schemeClr val="dk1"/>
                </a:solidFill>
                <a:cs typeface="B Nazanin" pitchFamily="2" charset="-78"/>
              </a:rPr>
              <a:t>استعمال دخانیات باعث افزایش ضربان قلب، خطر ابتلا به فشار خون بالا، گرفتگی عروق و نهایتاً ایجاد حمله قلبی و سکته می‌شود.</a:t>
            </a:r>
            <a:endParaRPr lang="en-US" sz="2400" b="1" dirty="0">
              <a:solidFill>
                <a:schemeClr val="dk1"/>
              </a:solidFill>
              <a:cs typeface="B Nazanin" pitchFamily="2" charset="-78"/>
            </a:endParaRPr>
          </a:p>
          <a:p>
            <a:pPr>
              <a:buNone/>
            </a:pPr>
            <a:endParaRPr lang="fa-IR" dirty="0"/>
          </a:p>
        </p:txBody>
      </p:sp>
      <p:sp>
        <p:nvSpPr>
          <p:cNvPr id="5" name="Title 1"/>
          <p:cNvSpPr txBox="1">
            <a:spLocks/>
          </p:cNvSpPr>
          <p:nvPr/>
        </p:nvSpPr>
        <p:spPr>
          <a:xfrm>
            <a:off x="3643306" y="918402"/>
            <a:ext cx="5043494" cy="724648"/>
          </a:xfrm>
          <a:prstGeom prst="rect">
            <a:avLst/>
          </a:prstGeom>
        </p:spPr>
        <p:txBody>
          <a:bodyPr vert="horz" lIns="0" rIns="0" bIns="0" anchor="b">
            <a:normAutofit fontScale="97500" lnSpcReduction="1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smtClean="0">
                <a:ln>
                  <a:noFill/>
                </a:ln>
                <a:solidFill>
                  <a:srgbClr val="7030A0"/>
                </a:solidFill>
                <a:effectLst/>
                <a:uLnTx/>
                <a:uFillTx/>
                <a:latin typeface="+mj-lt"/>
                <a:ea typeface="+mj-ea"/>
                <a:cs typeface="B Traffic" pitchFamily="2" charset="-78"/>
              </a:rPr>
              <a:t>کنترل فشارخون با اجتناب از مصرف دخانيات</a:t>
            </a:r>
            <a:r>
              <a:rPr kumimoji="0" lang="en-US" sz="2400" b="1" i="0" u="none" strike="noStrike" kern="1200" cap="none" spc="0" normalizeH="0" baseline="0" noProof="0" smtClean="0">
                <a:ln>
                  <a:noFill/>
                </a:ln>
                <a:solidFill>
                  <a:srgbClr val="7030A0"/>
                </a:solidFill>
                <a:effectLst/>
                <a:uLnTx/>
                <a:uFillTx/>
                <a:latin typeface="+mj-lt"/>
                <a:ea typeface="+mj-ea"/>
                <a:cs typeface="B Traffic" pitchFamily="2" charset="-78"/>
              </a:rPr>
              <a:t/>
            </a:r>
            <a:br>
              <a:rPr kumimoji="0" lang="en-US" sz="2400" b="1" i="0" u="none" strike="noStrike" kern="1200" cap="none" spc="0" normalizeH="0" baseline="0" noProof="0" smtClean="0">
                <a:ln>
                  <a:noFill/>
                </a:ln>
                <a:solidFill>
                  <a:srgbClr val="7030A0"/>
                </a:solidFill>
                <a:effectLst/>
                <a:uLnTx/>
                <a:uFillTx/>
                <a:latin typeface="+mj-lt"/>
                <a:ea typeface="+mj-ea"/>
                <a:cs typeface="B Traffic" pitchFamily="2" charset="-78"/>
              </a:rPr>
            </a:br>
            <a:endParaRPr kumimoji="0" lang="fa-IR" sz="2400" b="1" i="0" u="none" strike="noStrike" kern="1200" cap="none" spc="0" normalizeH="0" baseline="0" noProof="0" dirty="0">
              <a:ln>
                <a:noFill/>
              </a:ln>
              <a:solidFill>
                <a:srgbClr val="7030A0"/>
              </a:solidFill>
              <a:effectLst/>
              <a:uLnTx/>
              <a:uFillTx/>
              <a:latin typeface="+mj-lt"/>
              <a:ea typeface="+mj-ea"/>
              <a:cs typeface="B Traffic" pitchFamily="2" charset="-78"/>
            </a:endParaRPr>
          </a:p>
        </p:txBody>
      </p:sp>
      <p:pic>
        <p:nvPicPr>
          <p:cNvPr id="6" name="Picture 4" descr="D:\مطالب سایت قلب\تصاویر\256964.gif"/>
          <p:cNvPicPr>
            <a:picLocks noChangeAspect="1" noChangeArrowheads="1" noCrop="1"/>
          </p:cNvPicPr>
          <p:nvPr/>
        </p:nvPicPr>
        <p:blipFill>
          <a:blip r:embed="rId2" cstate="print"/>
          <a:srcRect/>
          <a:stretch>
            <a:fillRect/>
          </a:stretch>
        </p:blipFill>
        <p:spPr bwMode="auto">
          <a:xfrm>
            <a:off x="1857356" y="3571876"/>
            <a:ext cx="3028950" cy="3286124"/>
          </a:xfrm>
          <a:prstGeom prst="rect">
            <a:avLst/>
          </a:prstGeom>
          <a:noFill/>
        </p:spPr>
      </p:pic>
      <p:sp>
        <p:nvSpPr>
          <p:cNvPr id="8" name="Rectangle 7"/>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8"/>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مطالب سایت قلب\تصاویر متحرک\531079_gHO9gLBg.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rot="21343020">
            <a:off x="239536" y="322564"/>
            <a:ext cx="2928958" cy="7858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dirty="0" smtClean="0">
                <a:solidFill>
                  <a:srgbClr val="FF0000"/>
                </a:solidFill>
                <a:cs typeface="B Titr" pitchFamily="2" charset="-78"/>
              </a:rPr>
              <a:t>سلامت باشید</a:t>
            </a:r>
            <a:endParaRPr lang="fa-IR" sz="36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857256"/>
          </a:xfrm>
        </p:spPr>
        <p:txBody>
          <a:bodyPr>
            <a:normAutofit/>
          </a:bodyPr>
          <a:lstStyle/>
          <a:p>
            <a:pPr algn="r"/>
            <a:r>
              <a:rPr lang="fa-IR" sz="4000" b="1" dirty="0" smtClean="0">
                <a:solidFill>
                  <a:srgbClr val="7030A0"/>
                </a:solidFill>
                <a:cs typeface="B Traffic" pitchFamily="2" charset="-78"/>
              </a:rPr>
              <a:t>تعریف فشارخون </a:t>
            </a:r>
          </a:p>
        </p:txBody>
      </p:sp>
      <p:sp>
        <p:nvSpPr>
          <p:cNvPr id="3" name="Content Placeholder 2"/>
          <p:cNvSpPr>
            <a:spLocks noGrp="1"/>
          </p:cNvSpPr>
          <p:nvPr>
            <p:ph idx="1"/>
          </p:nvPr>
        </p:nvSpPr>
        <p:spPr>
          <a:xfrm>
            <a:off x="357158" y="1643050"/>
            <a:ext cx="8501122" cy="4681550"/>
          </a:xfrm>
        </p:spPr>
        <p:txBody>
          <a:bodyPr/>
          <a:lstStyle/>
          <a:p>
            <a:pPr algn="ctr">
              <a:buClr>
                <a:srgbClr val="FF7D80"/>
              </a:buClr>
              <a:buNone/>
            </a:pPr>
            <a:r>
              <a:rPr lang="ar-SA" sz="2800" b="1" dirty="0" smtClean="0">
                <a:solidFill>
                  <a:schemeClr val="dk1"/>
                </a:solidFill>
                <a:cs typeface="B Nazanin" pitchFamily="2" charset="-78"/>
              </a:rPr>
              <a:t>زماني كه قلب خون را به درون رگها پمپ مي كند</a:t>
            </a:r>
            <a:r>
              <a:rPr lang="fa-IR" sz="2800" b="1" dirty="0" smtClean="0">
                <a:solidFill>
                  <a:schemeClr val="dk1"/>
                </a:solidFill>
                <a:cs typeface="B Nazanin" pitchFamily="2" charset="-78"/>
              </a:rPr>
              <a:t> </a:t>
            </a:r>
            <a:r>
              <a:rPr lang="ar-SA" sz="2800" b="1" dirty="0" smtClean="0">
                <a:solidFill>
                  <a:schemeClr val="dk1"/>
                </a:solidFill>
                <a:cs typeface="B Nazanin" pitchFamily="2" charset="-78"/>
              </a:rPr>
              <a:t>از</a:t>
            </a:r>
            <a:r>
              <a:rPr lang="fa-IR" sz="2800" b="1" dirty="0" smtClean="0">
                <a:solidFill>
                  <a:schemeClr val="dk1"/>
                </a:solidFill>
                <a:cs typeface="B Nazanin" pitchFamily="2" charset="-78"/>
              </a:rPr>
              <a:t> </a:t>
            </a:r>
            <a:r>
              <a:rPr lang="ar-SA" sz="2800" b="1" dirty="0" smtClean="0">
                <a:solidFill>
                  <a:schemeClr val="dk1"/>
                </a:solidFill>
                <a:cs typeface="B Nazanin" pitchFamily="2" charset="-78"/>
              </a:rPr>
              <a:t>نيروي حاصل از</a:t>
            </a:r>
            <a:r>
              <a:rPr lang="fa-IR" sz="2800" b="1" dirty="0" smtClean="0">
                <a:solidFill>
                  <a:schemeClr val="dk1"/>
                </a:solidFill>
                <a:cs typeface="B Nazanin" pitchFamily="2" charset="-78"/>
              </a:rPr>
              <a:t> </a:t>
            </a:r>
          </a:p>
          <a:p>
            <a:pPr algn="ctr">
              <a:buClr>
                <a:srgbClr val="FF7D80"/>
              </a:buClr>
              <a:buNone/>
            </a:pPr>
            <a:r>
              <a:rPr lang="ar-SA" sz="2800" b="1" dirty="0" smtClean="0">
                <a:solidFill>
                  <a:schemeClr val="dk1"/>
                </a:solidFill>
                <a:cs typeface="B Nazanin" pitchFamily="2" charset="-78"/>
              </a:rPr>
              <a:t>آن  فشار خون ايجاد مي شود.</a:t>
            </a:r>
            <a:endParaRPr lang="fa-IR" sz="2800" b="1" dirty="0" smtClean="0">
              <a:solidFill>
                <a:schemeClr val="dk1"/>
              </a:solidFill>
              <a:cs typeface="B Nazanin" pitchFamily="2" charset="-78"/>
            </a:endParaRPr>
          </a:p>
          <a:p>
            <a:pPr algn="just">
              <a:buClr>
                <a:srgbClr val="FF7D80"/>
              </a:buClr>
              <a:buNone/>
            </a:pPr>
            <a:endParaRPr lang="en-US" sz="2500" b="1" dirty="0" smtClean="0">
              <a:solidFill>
                <a:schemeClr val="dk1"/>
              </a:solidFill>
              <a:cs typeface="B Nazanin" pitchFamily="2" charset="-78"/>
            </a:endParaRPr>
          </a:p>
          <a:p>
            <a:pPr>
              <a:buClr>
                <a:srgbClr val="FF7D80"/>
              </a:buClr>
              <a:buNone/>
            </a:pPr>
            <a:r>
              <a:rPr lang="fa-IR" sz="2500" b="1" dirty="0" smtClean="0">
                <a:solidFill>
                  <a:srgbClr val="280189"/>
                </a:solidFill>
                <a:cs typeface="B Nazanin" pitchFamily="2" charset="-78"/>
              </a:rPr>
              <a:t>اگرفشارخون وجود نداشته باشد یعنی قلب فردکار نمی کند و فرد زنده نیست .</a:t>
            </a:r>
            <a:endParaRPr lang="fa-IR" sz="2800" b="1" dirty="0" smtClean="0">
              <a:effectLst>
                <a:outerShdw blurRad="38100" dist="38100" dir="2700000" algn="tl">
                  <a:srgbClr val="FFFFFF"/>
                </a:outerShdw>
              </a:effectLst>
              <a:cs typeface="2  Badr" pitchFamily="2" charset="-78"/>
            </a:endParaRPr>
          </a:p>
          <a:p>
            <a:pPr algn="ctr">
              <a:buFontTx/>
              <a:buNone/>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وجود فشارخون برای ادامه حیات الزامی است .</a:t>
            </a:r>
          </a:p>
          <a:p>
            <a:pPr>
              <a:buNone/>
            </a:pPr>
            <a:endParaRPr lang="fa-IR" dirty="0"/>
          </a:p>
        </p:txBody>
      </p:sp>
      <p:pic>
        <p:nvPicPr>
          <p:cNvPr id="5" name="Picture 4" descr="C:\Documents and Settings\alaei-ma\Desktop\New Folder\عکس\6.jpg"/>
          <p:cNvPicPr>
            <a:picLocks noChangeAspect="1" noChangeArrowheads="1"/>
          </p:cNvPicPr>
          <p:nvPr/>
        </p:nvPicPr>
        <p:blipFill>
          <a:blip r:embed="rId2" cstate="print"/>
          <a:srcRect/>
          <a:stretch>
            <a:fillRect/>
          </a:stretch>
        </p:blipFill>
        <p:spPr bwMode="auto">
          <a:xfrm>
            <a:off x="2714612" y="4572008"/>
            <a:ext cx="4286280" cy="2286016"/>
          </a:xfrm>
          <a:prstGeom prst="rect">
            <a:avLst/>
          </a:prstGeom>
          <a:noFill/>
        </p:spPr>
      </p:pic>
      <p:sp>
        <p:nvSpPr>
          <p:cNvPr id="6" name="Rectangle 5"/>
          <p:cNvSpPr/>
          <p:nvPr/>
        </p:nvSpPr>
        <p:spPr>
          <a:xfrm>
            <a:off x="5572132" y="6357958"/>
            <a:ext cx="1357322" cy="50006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9" name="Rectangle 8"/>
          <p:cNvSpPr/>
          <p:nvPr/>
        </p:nvSpPr>
        <p:spPr>
          <a:xfrm>
            <a:off x="0" y="-24"/>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9"/>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714372"/>
          </a:xfrm>
        </p:spPr>
        <p:txBody>
          <a:bodyPr>
            <a:normAutofit fontScale="90000"/>
          </a:bodyPr>
          <a:lstStyle/>
          <a:p>
            <a:pPr algn="r"/>
            <a:r>
              <a:rPr lang="fa-IR" sz="4400" b="1" dirty="0" smtClean="0">
                <a:solidFill>
                  <a:srgbClr val="7030A0"/>
                </a:solidFill>
                <a:cs typeface="B Traffic" pitchFamily="2" charset="-78"/>
              </a:rPr>
              <a:t>اهمیت مسئله</a:t>
            </a:r>
            <a:endParaRPr lang="fa-IR" sz="4400" dirty="0">
              <a:solidFill>
                <a:srgbClr val="7030A0"/>
              </a:solidFill>
              <a:cs typeface="B Traffic" pitchFamily="2" charset="-78"/>
            </a:endParaRPr>
          </a:p>
        </p:txBody>
      </p:sp>
      <p:sp>
        <p:nvSpPr>
          <p:cNvPr id="3" name="Content Placeholder 2"/>
          <p:cNvSpPr>
            <a:spLocks noGrp="1"/>
          </p:cNvSpPr>
          <p:nvPr>
            <p:ph idx="1"/>
          </p:nvPr>
        </p:nvSpPr>
        <p:spPr>
          <a:xfrm>
            <a:off x="357158" y="1643050"/>
            <a:ext cx="8429684" cy="4525963"/>
          </a:xfrm>
        </p:spPr>
        <p:txBody>
          <a:bodyPr>
            <a:normAutofit/>
          </a:bodyPr>
          <a:lstStyle/>
          <a:p>
            <a:pPr algn="just">
              <a:lnSpc>
                <a:spcPct val="160000"/>
              </a:lnSpc>
            </a:pPr>
            <a:r>
              <a:rPr lang="fa-IR" sz="2800" b="1" dirty="0" smtClean="0">
                <a:solidFill>
                  <a:schemeClr val="dk1"/>
                </a:solidFill>
                <a:cs typeface="B Nazanin" pitchFamily="2" charset="-78"/>
              </a:rPr>
              <a:t>فشارخون بالا، </a:t>
            </a:r>
            <a:r>
              <a:rPr lang="fa-IR" sz="2800" b="1" dirty="0" smtClean="0">
                <a:solidFill>
                  <a:schemeClr val="dk1"/>
                </a:solidFill>
                <a:cs typeface="B Nazanin" pitchFamily="2" charset="-78"/>
              </a:rPr>
              <a:t>مهمترین </a:t>
            </a:r>
            <a:r>
              <a:rPr lang="fa-IR" sz="2800" b="1" dirty="0" smtClean="0">
                <a:solidFill>
                  <a:schemeClr val="dk1"/>
                </a:solidFill>
                <a:cs typeface="B Nazanin" pitchFamily="2" charset="-78"/>
              </a:rPr>
              <a:t>عامل مرگ در دنيا است.</a:t>
            </a:r>
            <a:endParaRPr lang="en-US" sz="2800" b="1" dirty="0" smtClean="0">
              <a:solidFill>
                <a:schemeClr val="dk1"/>
              </a:solidFill>
              <a:cs typeface="B Nazanin" pitchFamily="2" charset="-78"/>
            </a:endParaRPr>
          </a:p>
          <a:p>
            <a:pPr lvl="0" algn="just">
              <a:lnSpc>
                <a:spcPct val="160000"/>
              </a:lnSpc>
            </a:pPr>
            <a:r>
              <a:rPr lang="fa-IR" sz="2800" b="1" smtClean="0">
                <a:solidFill>
                  <a:schemeClr val="dk1"/>
                </a:solidFill>
                <a:cs typeface="B Nazanin" pitchFamily="2" charset="-78"/>
              </a:rPr>
              <a:t>در </a:t>
            </a:r>
            <a:r>
              <a:rPr lang="fa-IR" sz="2800" b="1" dirty="0">
                <a:solidFill>
                  <a:schemeClr val="dk1"/>
                </a:solidFill>
                <a:cs typeface="B Nazanin" pitchFamily="2" charset="-78"/>
              </a:rPr>
              <a:t>ایران، تقریباً یک نفر از هر پنج نفر به فشارخون بالا مبتلا هستند</a:t>
            </a:r>
            <a:r>
              <a:rPr lang="fa-IR" sz="2800" b="1" dirty="0" smtClean="0">
                <a:solidFill>
                  <a:schemeClr val="dk1"/>
                </a:solidFill>
                <a:cs typeface="B Nazanin" pitchFamily="2" charset="-78"/>
              </a:rPr>
              <a:t>.</a:t>
            </a:r>
            <a:endParaRPr lang="en-US" sz="2800" b="1" dirty="0" smtClean="0">
              <a:solidFill>
                <a:schemeClr val="dk1"/>
              </a:solidFill>
              <a:cs typeface="B Nazanin" pitchFamily="2" charset="-78"/>
            </a:endParaRPr>
          </a:p>
          <a:p>
            <a:pPr lvl="0" algn="just">
              <a:lnSpc>
                <a:spcPct val="160000"/>
              </a:lnSpc>
            </a:pPr>
            <a:r>
              <a:rPr lang="fa-IR" sz="2800" b="1" dirty="0" smtClean="0">
                <a:solidFill>
                  <a:schemeClr val="dk1"/>
                </a:solidFill>
                <a:cs typeface="B Nazanin" pitchFamily="2" charset="-78"/>
              </a:rPr>
              <a:t>تنها نيمي از موارد ابتلا به فشارخون شناسايي شده است كه از اين تعداد نيمي تحت درمان هستند. از بين افراد تحت درمان نيز تنها يك سوم از موارد فشارخون، تحت كنترل هستند.</a:t>
            </a:r>
            <a:endParaRPr lang="en-US" sz="2800" b="1" dirty="0" smtClean="0">
              <a:solidFill>
                <a:schemeClr val="dk1"/>
              </a:solidFill>
              <a:cs typeface="B Nazanin" pitchFamily="2" charset="-78"/>
            </a:endParaRPr>
          </a:p>
          <a:p>
            <a:pPr algn="just">
              <a:lnSpc>
                <a:spcPct val="160000"/>
              </a:lnSpc>
            </a:pPr>
            <a:r>
              <a:rPr lang="fa-IR" sz="2800" b="1" dirty="0" smtClean="0">
                <a:solidFill>
                  <a:schemeClr val="dk1"/>
                </a:solidFill>
                <a:cs typeface="B Nazanin" pitchFamily="2" charset="-78"/>
              </a:rPr>
              <a:t>شیوع فشار خون بالا در کودکان کمتر است، اما احتمال ابتلای کودکان نیز به فشارخون بالا وجود دارد.</a:t>
            </a:r>
          </a:p>
          <a:p>
            <a:pPr lvl="0" algn="just">
              <a:lnSpc>
                <a:spcPct val="150000"/>
              </a:lnSpc>
            </a:pPr>
            <a:endParaRPr lang="en-US" sz="2800" b="1" dirty="0">
              <a:solidFill>
                <a:schemeClr val="dk1"/>
              </a:solidFill>
              <a:cs typeface="B Nazanin" pitchFamily="2" charset="-78"/>
            </a:endParaRPr>
          </a:p>
          <a:p>
            <a:pPr lvl="0" algn="just"/>
            <a:endParaRPr lang="en-US" sz="3200" b="1" dirty="0">
              <a:solidFill>
                <a:schemeClr val="dk1"/>
              </a:solidFill>
              <a:cs typeface="B Nazanin" pitchFamily="2" charset="-78"/>
            </a:endParaRPr>
          </a:p>
        </p:txBody>
      </p:sp>
      <p:sp>
        <p:nvSpPr>
          <p:cNvPr id="5" name="Rectangle 4"/>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5"/>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8072494" cy="704104"/>
          </a:xfrm>
        </p:spPr>
        <p:txBody>
          <a:bodyPr>
            <a:normAutofit/>
          </a:bodyPr>
          <a:lstStyle/>
          <a:p>
            <a:pPr algn="r"/>
            <a:r>
              <a:rPr lang="fa-IR" sz="3200" b="1" dirty="0" smtClean="0">
                <a:solidFill>
                  <a:srgbClr val="7030A0"/>
                </a:solidFill>
                <a:cs typeface="B Traffic" pitchFamily="2" charset="-78"/>
              </a:rPr>
              <a:t>ع</a:t>
            </a:r>
            <a:r>
              <a:rPr lang="ar-SA" sz="3200" b="1" dirty="0" smtClean="0">
                <a:solidFill>
                  <a:srgbClr val="7030A0"/>
                </a:solidFill>
                <a:cs typeface="B Traffic" pitchFamily="2" charset="-78"/>
              </a:rPr>
              <a:t>لت‌</a:t>
            </a:r>
            <a:r>
              <a:rPr lang="fa-IR" sz="3200" b="1" dirty="0" smtClean="0">
                <a:solidFill>
                  <a:srgbClr val="7030A0"/>
                </a:solidFill>
                <a:cs typeface="B Traffic" pitchFamily="2" charset="-78"/>
              </a:rPr>
              <a:t> </a:t>
            </a:r>
            <a:r>
              <a:rPr lang="ar-SA" sz="3200" b="1" dirty="0" smtClean="0">
                <a:solidFill>
                  <a:srgbClr val="7030A0"/>
                </a:solidFill>
                <a:cs typeface="B Traffic" pitchFamily="2" charset="-78"/>
              </a:rPr>
              <a:t>هاي ایجادكننده فشار خون بالا</a:t>
            </a:r>
            <a:endParaRPr lang="fa-IR" sz="4000" dirty="0"/>
          </a:p>
        </p:txBody>
      </p:sp>
      <p:sp>
        <p:nvSpPr>
          <p:cNvPr id="3" name="Content Placeholder 2"/>
          <p:cNvSpPr>
            <a:spLocks noGrp="1"/>
          </p:cNvSpPr>
          <p:nvPr>
            <p:ph idx="1"/>
          </p:nvPr>
        </p:nvSpPr>
        <p:spPr>
          <a:xfrm>
            <a:off x="457200" y="1714488"/>
            <a:ext cx="8229600" cy="4857784"/>
          </a:xfrm>
        </p:spPr>
        <p:txBody>
          <a:bodyPr>
            <a:normAutofit fontScale="92500" lnSpcReduction="20000"/>
          </a:bodyPr>
          <a:lstStyle/>
          <a:p>
            <a:pPr lvl="0" algn="just">
              <a:buNone/>
            </a:pPr>
            <a:r>
              <a:rPr lang="fa-IR" sz="4300" b="1" dirty="0" smtClean="0">
                <a:solidFill>
                  <a:srgbClr val="0070C0"/>
                </a:solidFill>
                <a:cs typeface="B Nazanin" pitchFamily="2" charset="-78"/>
              </a:rPr>
              <a:t>ارث:</a:t>
            </a:r>
            <a:r>
              <a:rPr lang="fa-IR" sz="2700" b="1" dirty="0" smtClean="0">
                <a:solidFill>
                  <a:schemeClr val="dk1"/>
                </a:solidFill>
                <a:cs typeface="B Nazanin" pitchFamily="2" charset="-78"/>
              </a:rPr>
              <a:t>در </a:t>
            </a:r>
            <a:r>
              <a:rPr lang="fa-IR" sz="2700" b="1" dirty="0">
                <a:solidFill>
                  <a:schemeClr val="dk1"/>
                </a:solidFill>
                <a:cs typeface="B Nazanin" pitchFamily="2" charset="-78"/>
              </a:rPr>
              <a:t>صورت ابتلاي يكي از اعضاي خانواده به فشارخون بالا، احتمال </a:t>
            </a:r>
            <a:endParaRPr lang="fa-IR" sz="2700" b="1" dirty="0" smtClean="0">
              <a:solidFill>
                <a:schemeClr val="dk1"/>
              </a:solidFill>
              <a:cs typeface="B Nazanin" pitchFamily="2" charset="-78"/>
            </a:endParaRPr>
          </a:p>
          <a:p>
            <a:pPr lvl="0" algn="just">
              <a:buNone/>
            </a:pPr>
            <a:r>
              <a:rPr lang="fa-IR" sz="2700" b="1" dirty="0" smtClean="0">
                <a:solidFill>
                  <a:schemeClr val="dk1"/>
                </a:solidFill>
                <a:cs typeface="B Nazanin" pitchFamily="2" charset="-78"/>
              </a:rPr>
              <a:t>ابتلای </a:t>
            </a:r>
            <a:r>
              <a:rPr lang="fa-IR" sz="2700" b="1" dirty="0">
                <a:solidFill>
                  <a:schemeClr val="dk1"/>
                </a:solidFill>
                <a:cs typeface="B Nazanin" pitchFamily="2" charset="-78"/>
              </a:rPr>
              <a:t>ساير </a:t>
            </a:r>
            <a:r>
              <a:rPr lang="fa-IR" sz="2700" b="1" dirty="0" smtClean="0">
                <a:solidFill>
                  <a:schemeClr val="dk1"/>
                </a:solidFill>
                <a:cs typeface="B Nazanin" pitchFamily="2" charset="-78"/>
              </a:rPr>
              <a:t>اعضای خانواده </a:t>
            </a:r>
            <a:r>
              <a:rPr lang="fa-IR" sz="2700" b="1" dirty="0">
                <a:solidFill>
                  <a:schemeClr val="dk1"/>
                </a:solidFill>
                <a:cs typeface="B Nazanin" pitchFamily="2" charset="-78"/>
              </a:rPr>
              <a:t>زياد است</a:t>
            </a:r>
            <a:r>
              <a:rPr lang="fa-IR" sz="2700" b="1" dirty="0" smtClean="0">
                <a:solidFill>
                  <a:schemeClr val="dk1"/>
                </a:solidFill>
                <a:cs typeface="B Nazanin" pitchFamily="2" charset="-78"/>
              </a:rPr>
              <a:t>.</a:t>
            </a:r>
          </a:p>
          <a:p>
            <a:pPr lvl="0" algn="just">
              <a:buNone/>
            </a:pPr>
            <a:endParaRPr lang="en-US" sz="1300" b="1" dirty="0">
              <a:solidFill>
                <a:schemeClr val="dk1"/>
              </a:solidFill>
              <a:cs typeface="B Nazanin" pitchFamily="2" charset="-78"/>
            </a:endParaRPr>
          </a:p>
          <a:p>
            <a:pPr lvl="0" algn="just">
              <a:buNone/>
            </a:pPr>
            <a:r>
              <a:rPr lang="fa-IR" sz="4300" b="1" dirty="0">
                <a:solidFill>
                  <a:srgbClr val="0070C0"/>
                </a:solidFill>
                <a:cs typeface="B Nazanin" pitchFamily="2" charset="-78"/>
              </a:rPr>
              <a:t>سن: </a:t>
            </a:r>
            <a:r>
              <a:rPr lang="fa-IR" sz="2700" b="1" dirty="0" smtClean="0">
                <a:solidFill>
                  <a:schemeClr val="dk1"/>
                </a:solidFill>
                <a:cs typeface="B Nazanin" pitchFamily="2" charset="-78"/>
              </a:rPr>
              <a:t>با </a:t>
            </a:r>
            <a:r>
              <a:rPr lang="fa-IR" sz="2700" b="1" dirty="0">
                <a:solidFill>
                  <a:schemeClr val="dk1"/>
                </a:solidFill>
                <a:cs typeface="B Nazanin" pitchFamily="2" charset="-78"/>
              </a:rPr>
              <a:t>افزايش سن احتمال بروز فشار خون بالا بیشتر </a:t>
            </a:r>
            <a:r>
              <a:rPr lang="fa-IR" sz="2700" b="1" dirty="0" smtClean="0">
                <a:solidFill>
                  <a:schemeClr val="dk1"/>
                </a:solidFill>
                <a:cs typeface="B Nazanin" pitchFamily="2" charset="-78"/>
              </a:rPr>
              <a:t>می شود.</a:t>
            </a:r>
          </a:p>
          <a:p>
            <a:pPr lvl="0" algn="just">
              <a:buNone/>
            </a:pPr>
            <a:endParaRPr lang="en-US" sz="1400" b="1" dirty="0">
              <a:solidFill>
                <a:schemeClr val="dk1"/>
              </a:solidFill>
              <a:cs typeface="B Nazanin" pitchFamily="2" charset="-78"/>
            </a:endParaRPr>
          </a:p>
          <a:p>
            <a:pPr lvl="0" algn="just">
              <a:buNone/>
            </a:pPr>
            <a:r>
              <a:rPr lang="fa-IR" sz="4300" b="1" dirty="0" smtClean="0">
                <a:solidFill>
                  <a:srgbClr val="0070C0"/>
                </a:solidFill>
                <a:cs typeface="B Nazanin" pitchFamily="2" charset="-78"/>
              </a:rPr>
              <a:t>چاقی: </a:t>
            </a:r>
            <a:r>
              <a:rPr lang="fa-IR" sz="2700" b="1" dirty="0" smtClean="0">
                <a:solidFill>
                  <a:schemeClr val="dk1"/>
                </a:solidFill>
                <a:cs typeface="B Nazanin" pitchFamily="2" charset="-78"/>
              </a:rPr>
              <a:t>افرادی </a:t>
            </a:r>
            <a:r>
              <a:rPr lang="fa-IR" sz="2700" b="1" dirty="0">
                <a:solidFill>
                  <a:schemeClr val="dk1"/>
                </a:solidFill>
                <a:cs typeface="B Nazanin" pitchFamily="2" charset="-78"/>
              </a:rPr>
              <a:t>که وزن بالاتر از حد طبیعی دارند، شانس بیشتری </a:t>
            </a:r>
            <a:r>
              <a:rPr lang="fa-IR" sz="2700" b="1" dirty="0" smtClean="0">
                <a:solidFill>
                  <a:schemeClr val="dk1"/>
                </a:solidFill>
                <a:cs typeface="B Nazanin" pitchFamily="2" charset="-78"/>
              </a:rPr>
              <a:t>برای </a:t>
            </a:r>
          </a:p>
          <a:p>
            <a:pPr lvl="0" algn="just">
              <a:buNone/>
            </a:pPr>
            <a:r>
              <a:rPr lang="fa-IR" sz="2700" b="1" dirty="0" smtClean="0">
                <a:solidFill>
                  <a:schemeClr val="dk1"/>
                </a:solidFill>
                <a:cs typeface="B Nazanin" pitchFamily="2" charset="-78"/>
              </a:rPr>
              <a:t>ابتلا </a:t>
            </a:r>
            <a:r>
              <a:rPr lang="fa-IR" sz="2700" b="1" dirty="0">
                <a:solidFill>
                  <a:schemeClr val="dk1"/>
                </a:solidFill>
                <a:cs typeface="B Nazanin" pitchFamily="2" charset="-78"/>
              </a:rPr>
              <a:t>به فشار خون بالا </a:t>
            </a:r>
            <a:r>
              <a:rPr lang="fa-IR" sz="2700" b="1" dirty="0" smtClean="0">
                <a:solidFill>
                  <a:schemeClr val="dk1"/>
                </a:solidFill>
                <a:cs typeface="B Nazanin" pitchFamily="2" charset="-78"/>
              </a:rPr>
              <a:t>دارند. فشارخون </a:t>
            </a:r>
            <a:r>
              <a:rPr lang="fa-IR" sz="2700" b="1" dirty="0">
                <a:solidFill>
                  <a:schemeClr val="dk1"/>
                </a:solidFill>
                <a:cs typeface="B Nazanin" pitchFamily="2" charset="-78"/>
              </a:rPr>
              <a:t>در افراد چاق 6-2 برابر بيش از </a:t>
            </a:r>
            <a:endParaRPr lang="fa-IR" sz="2700" b="1" dirty="0" smtClean="0">
              <a:solidFill>
                <a:schemeClr val="dk1"/>
              </a:solidFill>
              <a:cs typeface="B Nazanin" pitchFamily="2" charset="-78"/>
            </a:endParaRPr>
          </a:p>
          <a:p>
            <a:pPr lvl="0" algn="just">
              <a:buNone/>
            </a:pPr>
            <a:r>
              <a:rPr lang="fa-IR" sz="2700" b="1" dirty="0" smtClean="0">
                <a:solidFill>
                  <a:schemeClr val="dk1"/>
                </a:solidFill>
                <a:cs typeface="B Nazanin" pitchFamily="2" charset="-78"/>
              </a:rPr>
              <a:t>افرادي </a:t>
            </a:r>
            <a:r>
              <a:rPr lang="fa-IR" sz="2700" b="1" dirty="0">
                <a:solidFill>
                  <a:schemeClr val="dk1"/>
                </a:solidFill>
                <a:cs typeface="B Nazanin" pitchFamily="2" charset="-78"/>
              </a:rPr>
              <a:t>است كه اضافه وزن </a:t>
            </a:r>
            <a:r>
              <a:rPr lang="fa-IR" sz="2700" b="1" dirty="0" smtClean="0">
                <a:solidFill>
                  <a:schemeClr val="dk1"/>
                </a:solidFill>
                <a:cs typeface="B Nazanin" pitchFamily="2" charset="-78"/>
              </a:rPr>
              <a:t>ندارند.</a:t>
            </a:r>
          </a:p>
          <a:p>
            <a:pPr lvl="0" algn="just">
              <a:buNone/>
            </a:pPr>
            <a:endParaRPr lang="fa-IR" sz="1300" b="1" dirty="0" smtClean="0">
              <a:solidFill>
                <a:schemeClr val="dk1"/>
              </a:solidFill>
              <a:cs typeface="B Nazanin" pitchFamily="2" charset="-78"/>
            </a:endParaRPr>
          </a:p>
          <a:p>
            <a:pPr lvl="0" algn="just">
              <a:buNone/>
            </a:pPr>
            <a:r>
              <a:rPr lang="fa-IR" sz="4300" b="1" dirty="0" smtClean="0">
                <a:solidFill>
                  <a:srgbClr val="0070C0"/>
                </a:solidFill>
                <a:cs typeface="B Nazanin" pitchFamily="2" charset="-78"/>
              </a:rPr>
              <a:t>جنس: </a:t>
            </a:r>
            <a:r>
              <a:rPr lang="fa-IR" sz="2700" b="1" dirty="0" smtClean="0">
                <a:solidFill>
                  <a:schemeClr val="dk1"/>
                </a:solidFill>
                <a:cs typeface="B Nazanin" pitchFamily="2" charset="-78"/>
              </a:rPr>
              <a:t>تا سن 45 سالگی، فشار خون بالا در مردان شایع تر است. در</a:t>
            </a:r>
          </a:p>
          <a:p>
            <a:pPr lvl="0" algn="just">
              <a:buNone/>
            </a:pPr>
            <a:r>
              <a:rPr lang="fa-IR" sz="2700" b="1" dirty="0" smtClean="0">
                <a:solidFill>
                  <a:schemeClr val="dk1"/>
                </a:solidFill>
                <a:cs typeface="B Nazanin" pitchFamily="2" charset="-78"/>
              </a:rPr>
              <a:t> 45 تا 54 سالگی خطر در دو جنس برابر است.</a:t>
            </a:r>
          </a:p>
          <a:p>
            <a:pPr lvl="0" algn="just">
              <a:buNone/>
            </a:pPr>
            <a:endParaRPr lang="fa-IR" sz="2700" b="1" dirty="0" smtClean="0">
              <a:solidFill>
                <a:schemeClr val="dk1"/>
              </a:solidFill>
              <a:cs typeface="B Nazanin" pitchFamily="2" charset="-78"/>
            </a:endParaRPr>
          </a:p>
          <a:p>
            <a:pPr lvl="0" algn="just">
              <a:buNone/>
            </a:pPr>
            <a:endParaRPr lang="en-US" sz="1400" b="1" dirty="0">
              <a:solidFill>
                <a:schemeClr val="dk1"/>
              </a:solidFill>
              <a:cs typeface="B Nazanin" pitchFamily="2" charset="-78"/>
            </a:endParaRPr>
          </a:p>
          <a:p>
            <a:pPr lvl="0" algn="just">
              <a:buNone/>
            </a:pPr>
            <a:endParaRPr lang="en-US" sz="1500" b="1" dirty="0">
              <a:solidFill>
                <a:schemeClr val="dk1"/>
              </a:solidFill>
              <a:cs typeface="B Nazanin" pitchFamily="2" charset="-78"/>
            </a:endParaRPr>
          </a:p>
          <a:p>
            <a:pPr>
              <a:buNone/>
            </a:pPr>
            <a:endParaRPr lang="fa-IR" sz="1300" dirty="0"/>
          </a:p>
        </p:txBody>
      </p:sp>
      <p:sp>
        <p:nvSpPr>
          <p:cNvPr id="5" name="Rectangle 4"/>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5"/>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10318"/>
            <a:ext cx="8072494" cy="704104"/>
          </a:xfrm>
        </p:spPr>
        <p:txBody>
          <a:bodyPr>
            <a:normAutofit/>
          </a:bodyPr>
          <a:lstStyle/>
          <a:p>
            <a:pPr algn="r"/>
            <a:r>
              <a:rPr lang="fa-IR" sz="3200" b="1" dirty="0" smtClean="0">
                <a:solidFill>
                  <a:srgbClr val="7030A0"/>
                </a:solidFill>
                <a:cs typeface="B Traffic" pitchFamily="2" charset="-78"/>
              </a:rPr>
              <a:t>ع</a:t>
            </a:r>
            <a:r>
              <a:rPr lang="ar-SA" sz="3200" b="1" dirty="0" smtClean="0">
                <a:solidFill>
                  <a:srgbClr val="7030A0"/>
                </a:solidFill>
                <a:cs typeface="B Traffic" pitchFamily="2" charset="-78"/>
              </a:rPr>
              <a:t>لت‌</a:t>
            </a:r>
            <a:r>
              <a:rPr lang="fa-IR" sz="3200" b="1" dirty="0" smtClean="0">
                <a:solidFill>
                  <a:srgbClr val="7030A0"/>
                </a:solidFill>
                <a:cs typeface="B Traffic" pitchFamily="2" charset="-78"/>
              </a:rPr>
              <a:t> </a:t>
            </a:r>
            <a:r>
              <a:rPr lang="ar-SA" sz="3200" b="1" dirty="0" smtClean="0">
                <a:solidFill>
                  <a:srgbClr val="7030A0"/>
                </a:solidFill>
                <a:cs typeface="B Traffic" pitchFamily="2" charset="-78"/>
              </a:rPr>
              <a:t>هاي ایجادكننده فشار خون بالا</a:t>
            </a:r>
            <a:endParaRPr lang="fa-IR" sz="4000" dirty="0"/>
          </a:p>
        </p:txBody>
      </p:sp>
      <p:sp>
        <p:nvSpPr>
          <p:cNvPr id="3" name="Content Placeholder 2"/>
          <p:cNvSpPr>
            <a:spLocks noGrp="1"/>
          </p:cNvSpPr>
          <p:nvPr>
            <p:ph idx="1"/>
          </p:nvPr>
        </p:nvSpPr>
        <p:spPr>
          <a:xfrm>
            <a:off x="428596" y="1142984"/>
            <a:ext cx="8329642" cy="4786346"/>
          </a:xfrm>
        </p:spPr>
        <p:txBody>
          <a:bodyPr>
            <a:normAutofit/>
          </a:bodyPr>
          <a:lstStyle/>
          <a:p>
            <a:pPr lvl="0">
              <a:lnSpc>
                <a:spcPct val="150000"/>
              </a:lnSpc>
              <a:buNone/>
            </a:pPr>
            <a:endParaRPr lang="fa-IR" sz="700" b="1" dirty="0" smtClean="0">
              <a:solidFill>
                <a:srgbClr val="0070C0"/>
              </a:solidFill>
              <a:cs typeface="B Nazanin" pitchFamily="2" charset="-78"/>
            </a:endParaRPr>
          </a:p>
          <a:p>
            <a:pPr lvl="0">
              <a:lnSpc>
                <a:spcPct val="150000"/>
              </a:lnSpc>
              <a:buNone/>
            </a:pPr>
            <a:r>
              <a:rPr lang="fa-IR" sz="2800" b="1" dirty="0" smtClean="0">
                <a:solidFill>
                  <a:srgbClr val="0070C0"/>
                </a:solidFill>
                <a:cs typeface="B Nazanin" pitchFamily="2" charset="-78"/>
              </a:rPr>
              <a:t>فعالیت بدنی کم </a:t>
            </a:r>
          </a:p>
          <a:p>
            <a:pPr>
              <a:lnSpc>
                <a:spcPct val="150000"/>
              </a:lnSpc>
              <a:buNone/>
            </a:pPr>
            <a:r>
              <a:rPr lang="fa-IR" sz="2800" b="1" dirty="0" smtClean="0">
                <a:solidFill>
                  <a:srgbClr val="0070C0"/>
                </a:solidFill>
                <a:cs typeface="B Nazanin" pitchFamily="2" charset="-78"/>
              </a:rPr>
              <a:t>مصرف الکل و دخانیات</a:t>
            </a:r>
            <a:endParaRPr lang="en-US" sz="2800" b="1" dirty="0" smtClean="0">
              <a:solidFill>
                <a:srgbClr val="0070C0"/>
              </a:solidFill>
              <a:cs typeface="B Nazanin" pitchFamily="2" charset="-78"/>
            </a:endParaRPr>
          </a:p>
          <a:p>
            <a:pPr lvl="0">
              <a:lnSpc>
                <a:spcPct val="150000"/>
              </a:lnSpc>
              <a:buNone/>
            </a:pPr>
            <a:r>
              <a:rPr lang="fa-IR" sz="2800" b="1" dirty="0" smtClean="0">
                <a:solidFill>
                  <a:srgbClr val="0070C0"/>
                </a:solidFill>
                <a:cs typeface="B Nazanin" pitchFamily="2" charset="-78"/>
              </a:rPr>
              <a:t>مصرف زياد نمک </a:t>
            </a:r>
            <a:endParaRPr lang="en-US" sz="1600" b="1" dirty="0">
              <a:solidFill>
                <a:schemeClr val="dk1"/>
              </a:solidFill>
              <a:cs typeface="B Nazanin" pitchFamily="2" charset="-78"/>
            </a:endParaRPr>
          </a:p>
          <a:p>
            <a:pPr lvl="0">
              <a:lnSpc>
                <a:spcPct val="150000"/>
              </a:lnSpc>
              <a:buNone/>
            </a:pPr>
            <a:r>
              <a:rPr lang="fa-IR" sz="2800" b="1" dirty="0" smtClean="0">
                <a:solidFill>
                  <a:srgbClr val="0070C0"/>
                </a:solidFill>
                <a:cs typeface="B Nazanin" pitchFamily="2" charset="-78"/>
              </a:rPr>
              <a:t>استرس و فشار عصبی</a:t>
            </a:r>
            <a:endParaRPr lang="en-US" sz="1600" b="1" dirty="0">
              <a:solidFill>
                <a:schemeClr val="dk1"/>
              </a:solidFill>
              <a:cs typeface="B Nazanin" pitchFamily="2" charset="-78"/>
            </a:endParaRPr>
          </a:p>
          <a:p>
            <a:endParaRPr lang="fa-IR" dirty="0"/>
          </a:p>
        </p:txBody>
      </p:sp>
      <p:pic>
        <p:nvPicPr>
          <p:cNvPr id="4" name="Picture 3" descr="F:\New Folder (2)\تحفتنبب.jpg"/>
          <p:cNvPicPr>
            <a:picLocks noChangeAspect="1" noChangeArrowheads="1"/>
          </p:cNvPicPr>
          <p:nvPr/>
        </p:nvPicPr>
        <p:blipFill>
          <a:blip r:embed="rId2" cstate="print"/>
          <a:srcRect/>
          <a:stretch>
            <a:fillRect/>
          </a:stretch>
        </p:blipFill>
        <p:spPr bwMode="auto">
          <a:xfrm>
            <a:off x="500034" y="1714488"/>
            <a:ext cx="1714512" cy="2000264"/>
          </a:xfrm>
          <a:prstGeom prst="rect">
            <a:avLst/>
          </a:prstGeom>
          <a:ln>
            <a:noFill/>
          </a:ln>
          <a:effectLst>
            <a:outerShdw blurRad="190500" algn="tl" rotWithShape="0">
              <a:srgbClr val="000000">
                <a:alpha val="70000"/>
              </a:srgbClr>
            </a:outerShdw>
          </a:effectLst>
        </p:spPr>
      </p:pic>
      <p:pic>
        <p:nvPicPr>
          <p:cNvPr id="23554" name="Picture 2" descr="D:\مطالب سایت قلب\تصاویر\exams_stress.gif"/>
          <p:cNvPicPr>
            <a:picLocks noChangeAspect="1" noChangeArrowheads="1"/>
          </p:cNvPicPr>
          <p:nvPr/>
        </p:nvPicPr>
        <p:blipFill>
          <a:blip r:embed="rId3" cstate="print"/>
          <a:srcRect/>
          <a:stretch>
            <a:fillRect/>
          </a:stretch>
        </p:blipFill>
        <p:spPr bwMode="auto">
          <a:xfrm>
            <a:off x="357158" y="4214818"/>
            <a:ext cx="1785950" cy="2357454"/>
          </a:xfrm>
          <a:prstGeom prst="rect">
            <a:avLst/>
          </a:prstGeom>
          <a:noFill/>
        </p:spPr>
      </p:pic>
      <p:pic>
        <p:nvPicPr>
          <p:cNvPr id="23556" name="Picture 4" descr="D:\مطالب سایت قلب\تصاویر\486.gif"/>
          <p:cNvPicPr>
            <a:picLocks noChangeAspect="1" noChangeArrowheads="1" noCrop="1"/>
          </p:cNvPicPr>
          <p:nvPr/>
        </p:nvPicPr>
        <p:blipFill>
          <a:blip r:embed="rId4" cstate="print"/>
          <a:srcRect/>
          <a:stretch>
            <a:fillRect/>
          </a:stretch>
        </p:blipFill>
        <p:spPr bwMode="auto">
          <a:xfrm>
            <a:off x="2428860" y="3000372"/>
            <a:ext cx="2309817" cy="2452693"/>
          </a:xfrm>
          <a:prstGeom prst="rect">
            <a:avLst/>
          </a:prstGeom>
          <a:noFill/>
        </p:spPr>
      </p:pic>
      <p:pic>
        <p:nvPicPr>
          <p:cNvPr id="8" name="Picture 2" descr="F:\اسلايد\1\40.bmp"/>
          <p:cNvPicPr>
            <a:picLocks noChangeAspect="1" noChangeArrowheads="1"/>
          </p:cNvPicPr>
          <p:nvPr/>
        </p:nvPicPr>
        <p:blipFill>
          <a:blip r:embed="rId5" cstate="print"/>
          <a:srcRect/>
          <a:stretch>
            <a:fillRect/>
          </a:stretch>
        </p:blipFill>
        <p:spPr bwMode="auto">
          <a:xfrm>
            <a:off x="4857752" y="4643446"/>
            <a:ext cx="2143140"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9"/>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10"/>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571504"/>
          </a:xfrm>
        </p:spPr>
        <p:txBody>
          <a:bodyPr>
            <a:normAutofit/>
          </a:bodyPr>
          <a:lstStyle/>
          <a:p>
            <a:pPr algn="r"/>
            <a:r>
              <a:rPr lang="ar-SA" sz="3200" b="1" dirty="0" smtClean="0">
                <a:solidFill>
                  <a:srgbClr val="7030A0"/>
                </a:solidFill>
                <a:cs typeface="B Traffic" pitchFamily="2" charset="-78"/>
              </a:rPr>
              <a:t>علایم فشار خون بالا</a:t>
            </a:r>
            <a:endParaRPr lang="fa-IR" sz="3200" b="1" dirty="0">
              <a:solidFill>
                <a:srgbClr val="7030A0"/>
              </a:solidFill>
              <a:cs typeface="B Traffic" pitchFamily="2" charset="-78"/>
            </a:endParaRPr>
          </a:p>
        </p:txBody>
      </p:sp>
      <p:sp>
        <p:nvSpPr>
          <p:cNvPr id="3" name="Content Placeholder 2"/>
          <p:cNvSpPr>
            <a:spLocks noGrp="1"/>
          </p:cNvSpPr>
          <p:nvPr>
            <p:ph idx="1"/>
          </p:nvPr>
        </p:nvSpPr>
        <p:spPr>
          <a:xfrm>
            <a:off x="500034" y="1571612"/>
            <a:ext cx="8429684" cy="4786346"/>
          </a:xfrm>
        </p:spPr>
        <p:txBody>
          <a:bodyPr>
            <a:normAutofit lnSpcReduction="10000"/>
          </a:bodyPr>
          <a:lstStyle/>
          <a:p>
            <a:pPr algn="just">
              <a:buNone/>
            </a:pPr>
            <a:r>
              <a:rPr lang="fa-IR" sz="2700" b="1" dirty="0" smtClean="0">
                <a:solidFill>
                  <a:schemeClr val="dk1"/>
                </a:solidFill>
                <a:cs typeface="B Nazanin" pitchFamily="2" charset="-78"/>
              </a:rPr>
              <a:t>سردرد در ناحيه پس سر</a:t>
            </a:r>
          </a:p>
          <a:p>
            <a:pPr algn="just">
              <a:buNone/>
            </a:pPr>
            <a:r>
              <a:rPr lang="fa-IR" sz="2700" b="1" dirty="0" smtClean="0">
                <a:solidFill>
                  <a:schemeClr val="dk1"/>
                </a:solidFill>
                <a:cs typeface="B Nazanin" pitchFamily="2" charset="-78"/>
              </a:rPr>
              <a:t> سرگيجه</a:t>
            </a:r>
          </a:p>
          <a:p>
            <a:pPr algn="just">
              <a:buNone/>
            </a:pPr>
            <a:r>
              <a:rPr lang="fa-IR" sz="2700" b="1" dirty="0" smtClean="0">
                <a:solidFill>
                  <a:schemeClr val="dk1"/>
                </a:solidFill>
                <a:cs typeface="B Nazanin" pitchFamily="2" charset="-78"/>
              </a:rPr>
              <a:t> </a:t>
            </a:r>
            <a:r>
              <a:rPr lang="fa-IR" sz="2700" b="1" dirty="0">
                <a:solidFill>
                  <a:schemeClr val="dk1"/>
                </a:solidFill>
                <a:cs typeface="B Nazanin" pitchFamily="2" charset="-78"/>
              </a:rPr>
              <a:t>تاری </a:t>
            </a:r>
            <a:r>
              <a:rPr lang="fa-IR" sz="2700" b="1" dirty="0" smtClean="0">
                <a:solidFill>
                  <a:schemeClr val="dk1"/>
                </a:solidFill>
                <a:cs typeface="B Nazanin" pitchFamily="2" charset="-78"/>
              </a:rPr>
              <a:t>دید</a:t>
            </a:r>
          </a:p>
          <a:p>
            <a:pPr algn="just">
              <a:buNone/>
            </a:pPr>
            <a:r>
              <a:rPr lang="fa-IR" sz="2700" b="1" dirty="0" smtClean="0">
                <a:solidFill>
                  <a:schemeClr val="dk1"/>
                </a:solidFill>
                <a:cs typeface="B Nazanin" pitchFamily="2" charset="-78"/>
              </a:rPr>
              <a:t> تپش قلب</a:t>
            </a:r>
          </a:p>
          <a:p>
            <a:pPr algn="just">
              <a:buNone/>
            </a:pPr>
            <a:r>
              <a:rPr lang="fa-IR" sz="2700" b="1" dirty="0" smtClean="0">
                <a:solidFill>
                  <a:schemeClr val="dk1"/>
                </a:solidFill>
                <a:cs typeface="B Nazanin" pitchFamily="2" charset="-78"/>
              </a:rPr>
              <a:t> </a:t>
            </a:r>
            <a:r>
              <a:rPr lang="fa-IR" sz="2700" b="1" dirty="0">
                <a:solidFill>
                  <a:schemeClr val="dk1"/>
                </a:solidFill>
                <a:cs typeface="B Nazanin" pitchFamily="2" charset="-78"/>
              </a:rPr>
              <a:t>تنگي نفش </a:t>
            </a:r>
            <a:r>
              <a:rPr lang="fa-IR" sz="2700" b="1" dirty="0" smtClean="0">
                <a:solidFill>
                  <a:schemeClr val="dk1"/>
                </a:solidFill>
                <a:cs typeface="B Nazanin" pitchFamily="2" charset="-78"/>
              </a:rPr>
              <a:t>شبانه </a:t>
            </a:r>
            <a:r>
              <a:rPr lang="fa-IR" sz="2700" b="1" dirty="0">
                <a:solidFill>
                  <a:schemeClr val="dk1"/>
                </a:solidFill>
                <a:cs typeface="B Nazanin" pitchFamily="2" charset="-78"/>
              </a:rPr>
              <a:t>و يا هنگام </a:t>
            </a:r>
            <a:r>
              <a:rPr lang="fa-IR" sz="2700" b="1" dirty="0" smtClean="0">
                <a:solidFill>
                  <a:schemeClr val="dk1"/>
                </a:solidFill>
                <a:cs typeface="B Nazanin" pitchFamily="2" charset="-78"/>
              </a:rPr>
              <a:t>فعاليت</a:t>
            </a:r>
          </a:p>
          <a:p>
            <a:pPr algn="just">
              <a:buNone/>
            </a:pPr>
            <a:r>
              <a:rPr lang="fa-IR" sz="2700" b="1" dirty="0" smtClean="0">
                <a:solidFill>
                  <a:schemeClr val="dk1"/>
                </a:solidFill>
                <a:cs typeface="B Nazanin" pitchFamily="2" charset="-78"/>
              </a:rPr>
              <a:t> </a:t>
            </a:r>
            <a:r>
              <a:rPr lang="fa-IR" sz="2700" b="1" dirty="0">
                <a:solidFill>
                  <a:schemeClr val="dk1"/>
                </a:solidFill>
                <a:cs typeface="B Nazanin" pitchFamily="2" charset="-78"/>
              </a:rPr>
              <a:t>درد قفسه </a:t>
            </a:r>
            <a:r>
              <a:rPr lang="fa-IR" sz="2700" b="1" dirty="0" smtClean="0">
                <a:solidFill>
                  <a:schemeClr val="dk1"/>
                </a:solidFill>
                <a:cs typeface="B Nazanin" pitchFamily="2" charset="-78"/>
              </a:rPr>
              <a:t>سینه</a:t>
            </a:r>
          </a:p>
          <a:p>
            <a:pPr algn="just">
              <a:buNone/>
            </a:pPr>
            <a:r>
              <a:rPr lang="fa-IR" sz="2700" b="1" dirty="0" smtClean="0">
                <a:solidFill>
                  <a:schemeClr val="dk1"/>
                </a:solidFill>
                <a:cs typeface="B Nazanin" pitchFamily="2" charset="-78"/>
              </a:rPr>
              <a:t> ادرارکردن </a:t>
            </a:r>
            <a:r>
              <a:rPr lang="fa-IR" sz="2700" b="1" dirty="0">
                <a:solidFill>
                  <a:schemeClr val="dk1"/>
                </a:solidFill>
                <a:cs typeface="B Nazanin" pitchFamily="2" charset="-78"/>
              </a:rPr>
              <a:t>بیش از </a:t>
            </a:r>
            <a:r>
              <a:rPr lang="fa-IR" sz="2700" b="1" dirty="0" smtClean="0">
                <a:solidFill>
                  <a:schemeClr val="dk1"/>
                </a:solidFill>
                <a:cs typeface="B Nazanin" pitchFamily="2" charset="-78"/>
              </a:rPr>
              <a:t>یک‌ بار در </a:t>
            </a:r>
            <a:r>
              <a:rPr lang="fa-IR" sz="2700" b="1" dirty="0">
                <a:solidFill>
                  <a:schemeClr val="dk1"/>
                </a:solidFill>
                <a:cs typeface="B Nazanin" pitchFamily="2" charset="-78"/>
              </a:rPr>
              <a:t>طول </a:t>
            </a:r>
            <a:r>
              <a:rPr lang="fa-IR" sz="2700" b="1" dirty="0" smtClean="0">
                <a:solidFill>
                  <a:schemeClr val="dk1"/>
                </a:solidFill>
                <a:cs typeface="B Nazanin" pitchFamily="2" charset="-78"/>
              </a:rPr>
              <a:t>شب</a:t>
            </a:r>
          </a:p>
          <a:p>
            <a:pPr algn="just">
              <a:buNone/>
            </a:pPr>
            <a:endParaRPr lang="fa-IR" sz="2700" b="1" dirty="0" smtClean="0">
              <a:solidFill>
                <a:schemeClr val="dk1"/>
              </a:solidFill>
              <a:cs typeface="B Nazanin" pitchFamily="2" charset="-78"/>
            </a:endParaRPr>
          </a:p>
          <a:p>
            <a:pPr algn="just"/>
            <a:r>
              <a:rPr lang="fa-IR" sz="2800" b="1" dirty="0" smtClean="0">
                <a:solidFill>
                  <a:srgbClr val="FF0000"/>
                </a:solidFill>
                <a:cs typeface="B Nazanin" pitchFamily="2" charset="-78"/>
              </a:rPr>
              <a:t>فشارخون بالا معمولاً علامتی ایجاد نمیکند. به همین دلیل به فشار خون بالا، </a:t>
            </a:r>
            <a:r>
              <a:rPr lang="fa-IR" sz="2800" b="1" i="1" u="sng" dirty="0" smtClean="0">
                <a:solidFill>
                  <a:srgbClr val="00B050"/>
                </a:solidFill>
                <a:cs typeface="B Nazanin" pitchFamily="2" charset="-78"/>
              </a:rPr>
              <a:t>« قاتل خاموش» </a:t>
            </a:r>
            <a:r>
              <a:rPr lang="fa-IR" sz="2800" b="1" dirty="0" smtClean="0">
                <a:solidFill>
                  <a:srgbClr val="FF0000"/>
                </a:solidFill>
                <a:cs typeface="B Nazanin" pitchFamily="2" charset="-78"/>
              </a:rPr>
              <a:t>هم می گویند.</a:t>
            </a:r>
          </a:p>
          <a:p>
            <a:pPr algn="just">
              <a:buNone/>
            </a:pPr>
            <a:endParaRPr lang="fa-IR" sz="2700" b="1" dirty="0" smtClean="0">
              <a:solidFill>
                <a:schemeClr val="dk1"/>
              </a:solidFill>
              <a:cs typeface="B Nazanin" pitchFamily="2" charset="-78"/>
            </a:endParaRPr>
          </a:p>
          <a:p>
            <a:pPr algn="just">
              <a:buNone/>
            </a:pPr>
            <a:endParaRPr lang="en-US" sz="1600" b="1" dirty="0">
              <a:solidFill>
                <a:schemeClr val="dk1"/>
              </a:solidFill>
              <a:cs typeface="B Nazanin" pitchFamily="2" charset="-78"/>
            </a:endParaRPr>
          </a:p>
        </p:txBody>
      </p:sp>
      <p:sp>
        <p:nvSpPr>
          <p:cNvPr id="5" name="Rectangle 4"/>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5"/>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6" y="1000108"/>
            <a:ext cx="3614734" cy="632666"/>
          </a:xfrm>
        </p:spPr>
        <p:txBody>
          <a:bodyPr>
            <a:normAutofit/>
          </a:bodyPr>
          <a:lstStyle/>
          <a:p>
            <a:pPr algn="r"/>
            <a:r>
              <a:rPr lang="ar-SA" sz="2800" b="1" dirty="0" smtClean="0">
                <a:solidFill>
                  <a:srgbClr val="7030A0"/>
                </a:solidFill>
                <a:cs typeface="B Traffic" pitchFamily="2" charset="-78"/>
              </a:rPr>
              <a:t>عوارض فشار خون بالا</a:t>
            </a:r>
            <a:endParaRPr lang="fa-IR" sz="2800" b="1" dirty="0">
              <a:solidFill>
                <a:srgbClr val="7030A0"/>
              </a:solidFill>
              <a:cs typeface="B Traffic" pitchFamily="2" charset="-78"/>
            </a:endParaRPr>
          </a:p>
        </p:txBody>
      </p:sp>
      <p:sp>
        <p:nvSpPr>
          <p:cNvPr id="3" name="Content Placeholder 2"/>
          <p:cNvSpPr>
            <a:spLocks noGrp="1"/>
          </p:cNvSpPr>
          <p:nvPr>
            <p:ph idx="1"/>
          </p:nvPr>
        </p:nvSpPr>
        <p:spPr>
          <a:xfrm>
            <a:off x="457200" y="1785926"/>
            <a:ext cx="8229600" cy="4572032"/>
          </a:xfrm>
        </p:spPr>
        <p:txBody>
          <a:bodyPr>
            <a:normAutofit/>
          </a:bodyPr>
          <a:lstStyle/>
          <a:p>
            <a:pPr lvl="0" algn="just">
              <a:lnSpc>
                <a:spcPct val="170000"/>
              </a:lnSpc>
            </a:pPr>
            <a:r>
              <a:rPr lang="fa-IR" sz="3200" b="1" dirty="0" smtClean="0">
                <a:solidFill>
                  <a:schemeClr val="dk1"/>
                </a:solidFill>
                <a:cs typeface="B Nazanin" pitchFamily="2" charset="-78"/>
              </a:rPr>
              <a:t>بیماری های قلبی- عروقی </a:t>
            </a:r>
          </a:p>
          <a:p>
            <a:pPr lvl="0" algn="just">
              <a:lnSpc>
                <a:spcPct val="170000"/>
              </a:lnSpc>
            </a:pPr>
            <a:r>
              <a:rPr lang="fa-IR" sz="3200" b="1" dirty="0" smtClean="0">
                <a:solidFill>
                  <a:schemeClr val="dk1"/>
                </a:solidFill>
                <a:cs typeface="B Nazanin" pitchFamily="2" charset="-78"/>
              </a:rPr>
              <a:t>سکته  </a:t>
            </a:r>
            <a:r>
              <a:rPr lang="fa-IR" sz="3200" b="1" dirty="0">
                <a:solidFill>
                  <a:schemeClr val="dk1"/>
                </a:solidFill>
                <a:cs typeface="B Nazanin" pitchFamily="2" charset="-78"/>
              </a:rPr>
              <a:t>قلبی و </a:t>
            </a:r>
            <a:r>
              <a:rPr lang="fa-IR" sz="3200" b="1" dirty="0" smtClean="0">
                <a:solidFill>
                  <a:schemeClr val="dk1"/>
                </a:solidFill>
                <a:cs typeface="B Nazanin" pitchFamily="2" charset="-78"/>
              </a:rPr>
              <a:t>مغزی</a:t>
            </a:r>
          </a:p>
          <a:p>
            <a:pPr lvl="0" algn="just">
              <a:lnSpc>
                <a:spcPct val="170000"/>
              </a:lnSpc>
            </a:pPr>
            <a:r>
              <a:rPr lang="fa-IR" sz="3200" b="1" dirty="0" smtClean="0">
                <a:solidFill>
                  <a:schemeClr val="dk1"/>
                </a:solidFill>
                <a:cs typeface="B Nazanin" pitchFamily="2" charset="-78"/>
              </a:rPr>
              <a:t>آسیب های کلیوی</a:t>
            </a:r>
          </a:p>
          <a:p>
            <a:pPr lvl="0" algn="just">
              <a:lnSpc>
                <a:spcPct val="170000"/>
              </a:lnSpc>
            </a:pPr>
            <a:r>
              <a:rPr lang="fa-IR" sz="3200" b="1" dirty="0" smtClean="0">
                <a:solidFill>
                  <a:schemeClr val="dk1"/>
                </a:solidFill>
                <a:cs typeface="B Nazanin" pitchFamily="2" charset="-78"/>
              </a:rPr>
              <a:t>آسیب های چشمی</a:t>
            </a:r>
            <a:endParaRPr lang="en-US" sz="3200" b="1" dirty="0">
              <a:solidFill>
                <a:schemeClr val="dk1"/>
              </a:solidFill>
              <a:cs typeface="B Nazanin" pitchFamily="2" charset="-78"/>
            </a:endParaRPr>
          </a:p>
        </p:txBody>
      </p:sp>
      <p:sp>
        <p:nvSpPr>
          <p:cNvPr id="5" name="Rectangle 4"/>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5"/>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714380"/>
          </a:xfrm>
        </p:spPr>
        <p:txBody>
          <a:bodyPr>
            <a:normAutofit fontScale="90000"/>
          </a:bodyPr>
          <a:lstStyle/>
          <a:p>
            <a:pPr algn="r"/>
            <a:r>
              <a:rPr lang="fa-IR" sz="3100" b="1" dirty="0" smtClean="0">
                <a:solidFill>
                  <a:srgbClr val="7030A0"/>
                </a:solidFill>
                <a:cs typeface="B Traffic" pitchFamily="2" charset="-78"/>
              </a:rPr>
              <a:t/>
            </a:r>
            <a:br>
              <a:rPr lang="fa-IR" sz="3100" b="1" dirty="0" smtClean="0">
                <a:solidFill>
                  <a:srgbClr val="7030A0"/>
                </a:solidFill>
                <a:cs typeface="B Traffic" pitchFamily="2" charset="-78"/>
              </a:rPr>
            </a:br>
            <a:r>
              <a:rPr lang="fa-IR" sz="3100" b="1" dirty="0" smtClean="0">
                <a:solidFill>
                  <a:srgbClr val="7030A0"/>
                </a:solidFill>
                <a:cs typeface="B Traffic" pitchFamily="2" charset="-78"/>
              </a:rPr>
              <a:t/>
            </a:r>
            <a:br>
              <a:rPr lang="fa-IR" sz="3100" b="1" dirty="0" smtClean="0">
                <a:solidFill>
                  <a:srgbClr val="7030A0"/>
                </a:solidFill>
                <a:cs typeface="B Traffic" pitchFamily="2" charset="-78"/>
              </a:rPr>
            </a:br>
            <a:r>
              <a:rPr lang="fa-IR" sz="3100" b="1" dirty="0" smtClean="0">
                <a:solidFill>
                  <a:srgbClr val="7030A0"/>
                </a:solidFill>
                <a:cs typeface="B Traffic" pitchFamily="2" charset="-78"/>
              </a:rPr>
              <a:t/>
            </a:r>
            <a:br>
              <a:rPr lang="fa-IR" sz="3100" b="1" dirty="0" smtClean="0">
                <a:solidFill>
                  <a:srgbClr val="7030A0"/>
                </a:solidFill>
                <a:cs typeface="B Traffic" pitchFamily="2" charset="-78"/>
              </a:rPr>
            </a:br>
            <a:r>
              <a:rPr lang="en-US" dirty="0" smtClean="0"/>
              <a:t/>
            </a:r>
            <a:br>
              <a:rPr lang="en-US" dirty="0" smtClean="0"/>
            </a:br>
            <a:r>
              <a:rPr lang="ar-SA" sz="5400" b="1" dirty="0" smtClean="0">
                <a:solidFill>
                  <a:srgbClr val="7030A0"/>
                </a:solidFill>
                <a:cs typeface="B Traffic" pitchFamily="2" charset="-78"/>
              </a:rPr>
              <a:t> </a:t>
            </a:r>
            <a:r>
              <a:rPr lang="ar-SA" sz="3600" b="1" dirty="0" smtClean="0">
                <a:solidFill>
                  <a:srgbClr val="7030A0"/>
                </a:solidFill>
                <a:cs typeface="B Traffic" pitchFamily="2" charset="-78"/>
              </a:rPr>
              <a:t>اندازه گیری فشار خون</a:t>
            </a:r>
            <a:endParaRPr lang="fa-IR" dirty="0"/>
          </a:p>
        </p:txBody>
      </p:sp>
      <p:sp>
        <p:nvSpPr>
          <p:cNvPr id="3" name="Content Placeholder 2"/>
          <p:cNvSpPr>
            <a:spLocks noGrp="1"/>
          </p:cNvSpPr>
          <p:nvPr>
            <p:ph idx="1"/>
          </p:nvPr>
        </p:nvSpPr>
        <p:spPr>
          <a:xfrm>
            <a:off x="457200" y="1571612"/>
            <a:ext cx="8329642" cy="4752988"/>
          </a:xfrm>
        </p:spPr>
        <p:txBody>
          <a:bodyPr>
            <a:normAutofit/>
          </a:bodyPr>
          <a:lstStyle/>
          <a:p>
            <a:pPr lvl="0"/>
            <a:r>
              <a:rPr lang="fa-IR" sz="2700" b="1" dirty="0" smtClean="0">
                <a:solidFill>
                  <a:schemeClr val="dk1"/>
                </a:solidFill>
                <a:cs typeface="B Nazanin" pitchFamily="2" charset="-78"/>
              </a:rPr>
              <a:t>تنها </a:t>
            </a:r>
            <a:r>
              <a:rPr lang="fa-IR" sz="2700" b="1" dirty="0">
                <a:solidFill>
                  <a:schemeClr val="dk1"/>
                </a:solidFill>
                <a:cs typeface="B Nazanin" pitchFamily="2" charset="-78"/>
              </a:rPr>
              <a:t>راه تشخيص فشارخون بالا، اندازه گيري آن با دستگاه فشارسنج است.</a:t>
            </a:r>
            <a:endParaRPr lang="en-US" sz="2700" b="1" dirty="0">
              <a:solidFill>
                <a:schemeClr val="dk1"/>
              </a:solidFill>
              <a:cs typeface="B Nazanin" pitchFamily="2" charset="-78"/>
            </a:endParaRPr>
          </a:p>
          <a:p>
            <a:pPr lvl="0"/>
            <a:r>
              <a:rPr lang="fa-IR" sz="2700" b="1" dirty="0">
                <a:solidFill>
                  <a:schemeClr val="dk1"/>
                </a:solidFill>
                <a:cs typeface="B Nazanin" pitchFamily="2" charset="-78"/>
              </a:rPr>
              <a:t>با يك‌بار اندازه گيري فشارخون، نمي‌توان فشارخون بالا را تشخيص داد. </a:t>
            </a:r>
            <a:endParaRPr lang="en-US" sz="2700" b="1" dirty="0">
              <a:solidFill>
                <a:schemeClr val="dk1"/>
              </a:solidFill>
              <a:cs typeface="B Nazanin" pitchFamily="2" charset="-78"/>
            </a:endParaRPr>
          </a:p>
          <a:p>
            <a:pPr>
              <a:buNone/>
            </a:pPr>
            <a:endParaRPr lang="fa-IR" dirty="0"/>
          </a:p>
        </p:txBody>
      </p:sp>
      <p:pic>
        <p:nvPicPr>
          <p:cNvPr id="16386" name="Picture 2" descr="C:\Documents and Settings\alaei-ma\Desktop\New Folder\عکس\فشار-خون-بالا-hypertentiom.jpg"/>
          <p:cNvPicPr>
            <a:picLocks noChangeAspect="1" noChangeArrowheads="1"/>
          </p:cNvPicPr>
          <p:nvPr/>
        </p:nvPicPr>
        <p:blipFill>
          <a:blip r:embed="rId2" cstate="print"/>
          <a:srcRect/>
          <a:stretch>
            <a:fillRect/>
          </a:stretch>
        </p:blipFill>
        <p:spPr bwMode="auto">
          <a:xfrm>
            <a:off x="1214414" y="3357562"/>
            <a:ext cx="6429420" cy="3214710"/>
          </a:xfrm>
          <a:prstGeom prst="rect">
            <a:avLst/>
          </a:prstGeom>
          <a:noFill/>
        </p:spPr>
      </p:pic>
      <p:sp>
        <p:nvSpPr>
          <p:cNvPr id="6" name="Rectangle 5"/>
          <p:cNvSpPr/>
          <p:nvPr/>
        </p:nvSpPr>
        <p:spPr>
          <a:xfrm>
            <a:off x="4929190" y="5929330"/>
            <a:ext cx="2714644" cy="64294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8" name="Rectangle 7"/>
          <p:cNvSpPr/>
          <p:nvPr/>
        </p:nvSpPr>
        <p:spPr>
          <a:xfrm>
            <a:off x="0" y="0"/>
            <a:ext cx="2857520" cy="369332"/>
          </a:xfrm>
          <a:prstGeom prst="rect">
            <a:avLst/>
          </a:prstGeom>
        </p:spPr>
        <p:txBody>
          <a:bodyPr wrap="square">
            <a:spAutoFit/>
          </a:bodyPr>
          <a:lstStyle/>
          <a:p>
            <a:pPr algn="r"/>
            <a:r>
              <a:rPr lang="en-US" b="1" dirty="0" smtClean="0">
                <a:cs typeface="B Nazanin" pitchFamily="2" charset="-78"/>
              </a:rPr>
              <a:t>www.heart.kaums.ac.ir</a:t>
            </a:r>
            <a:endParaRPr lang="en-US" sz="3200" b="1" dirty="0">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accel="50000" decel="50000" fill="hold" grpId="0" nodeType="withEffect">
                                  <p:stCondLst>
                                    <p:cond delay="0"/>
                                  </p:stCondLst>
                                  <p:childTnLst>
                                    <p:animMotion origin="layout" path="M -5.55556E-7 -4.04624E-7 C 0.01198 -0.01549 0.03299 -0.03838 0.05799 -0.03838 C 0.09497 -0.03838 0.125 -0.01457 0.125 0.01503 C 0.125 0.02474 0.12205 0.0333 0.11597 0.04139 C 0.11701 0.04139 -5.55556E-7 0.16 -5.55556E-7 0.16093 C -5.55556E-7 0.16 -0.11701 0.04139 -0.11597 0.04139 C -0.12205 0.0333 -0.125 0.02474 -0.125 0.01503 C -0.125 -0.01457 -0.09496 -0.03838 -0.05694 -0.03838 C -0.03299 -0.03838 -0.01198 -0.01549 -5.55556E-7 -4.04624E-7 Z " pathEditMode="relative" rAng="0" ptsTypes="fffffffff">
                                      <p:cBhvr>
                                        <p:cTn id="6" dur="2000" fill="hold"/>
                                        <p:tgtEl>
                                          <p:spTgt spid="8"/>
                                        </p:tgtEl>
                                        <p:attrNameLst>
                                          <p:attrName>ppt_x</p:attrName>
                                          <p:attrName>ppt_y</p:attrName>
                                        </p:attrNameLst>
                                      </p:cBhvr>
                                      <p:rCtr x="0"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414</TotalTime>
  <Words>1090</Words>
  <Application>Microsoft Office PowerPoint</Application>
  <PresentationFormat>On-screen Show (4:3)</PresentationFormat>
  <Paragraphs>148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Slide 1</vt:lpstr>
      <vt:lpstr>بیماری فشارخون بالا</vt:lpstr>
      <vt:lpstr>تعریف فشارخون </vt:lpstr>
      <vt:lpstr>اهمیت مسئله</vt:lpstr>
      <vt:lpstr>علت‌ هاي ایجادكننده فشار خون بالا</vt:lpstr>
      <vt:lpstr>علت‌ هاي ایجادكننده فشار خون بالا</vt:lpstr>
      <vt:lpstr>علایم فشار خون بالا</vt:lpstr>
      <vt:lpstr>عوارض فشار خون بالا</vt:lpstr>
      <vt:lpstr>     اندازه گیری فشار خون</vt:lpstr>
      <vt:lpstr>     اندازه گیری فشار خون</vt:lpstr>
      <vt:lpstr>Slide 11</vt:lpstr>
      <vt:lpstr>           رعايت نكات ضروري در اندازه گیری صحیح فشار خون </vt:lpstr>
      <vt:lpstr>توصیه های تغذیه ای در پیشگیری از ابتلا به فشارخون بالا</vt:lpstr>
      <vt:lpstr>توصیه های تغذیه ای در پیشگیری از ابتلا به فشارخون بالا</vt:lpstr>
      <vt:lpstr>توصیه های تغذیه ای در پیشگیری از ابتلا به فشارخون بالا</vt:lpstr>
      <vt:lpstr>حذف نمك، عامل پیشگیری از ابتلا به فشار خون بالا</vt:lpstr>
      <vt:lpstr>حذف نمك، عامل پیشگیری از ابتلا به فشار خون بالا</vt:lpstr>
      <vt:lpstr>فعالیت بدنی؛ عاملی برای کاهش فشارخون</vt:lpstr>
      <vt:lpstr>فعالیت بدنی؛ عاملی برای کاهش فشارخون</vt:lpstr>
      <vt:lpstr>فعالیت بدنی؛ عاملی برای کاهش فشارخون</vt:lpstr>
      <vt:lpstr>کنترل فشارخون با اجتناب از مصرف دخانيات </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alaei-ma</dc:creator>
  <cp:lastModifiedBy>MRT</cp:lastModifiedBy>
  <cp:revision>63</cp:revision>
  <dcterms:created xsi:type="dcterms:W3CDTF">2013-10-07T10:25:44Z</dcterms:created>
  <dcterms:modified xsi:type="dcterms:W3CDTF">2019-05-20T04:14:47Z</dcterms:modified>
</cp:coreProperties>
</file>