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9"/>
  </p:notesMasterIdLst>
  <p:sldIdLst>
    <p:sldId id="356" r:id="rId2"/>
    <p:sldId id="256" r:id="rId3"/>
    <p:sldId id="386" r:id="rId4"/>
    <p:sldId id="427" r:id="rId5"/>
    <p:sldId id="388" r:id="rId6"/>
    <p:sldId id="391" r:id="rId7"/>
    <p:sldId id="393" r:id="rId8"/>
    <p:sldId id="395" r:id="rId9"/>
    <p:sldId id="359" r:id="rId10"/>
    <p:sldId id="360" r:id="rId11"/>
    <p:sldId id="361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257" r:id="rId20"/>
    <p:sldId id="258" r:id="rId21"/>
    <p:sldId id="259" r:id="rId22"/>
    <p:sldId id="261" r:id="rId23"/>
    <p:sldId id="334" r:id="rId24"/>
    <p:sldId id="358" r:id="rId25"/>
    <p:sldId id="333" r:id="rId26"/>
    <p:sldId id="289" r:id="rId27"/>
    <p:sldId id="337" r:id="rId28"/>
    <p:sldId id="338" r:id="rId29"/>
    <p:sldId id="339" r:id="rId30"/>
    <p:sldId id="344" r:id="rId31"/>
    <p:sldId id="370" r:id="rId32"/>
    <p:sldId id="371" r:id="rId33"/>
    <p:sldId id="372" r:id="rId34"/>
    <p:sldId id="373" r:id="rId35"/>
    <p:sldId id="385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297" r:id="rId44"/>
    <p:sldId id="340" r:id="rId45"/>
    <p:sldId id="298" r:id="rId46"/>
    <p:sldId id="299" r:id="rId47"/>
    <p:sldId id="404" r:id="rId48"/>
    <p:sldId id="405" r:id="rId49"/>
    <p:sldId id="406" r:id="rId50"/>
    <p:sldId id="411" r:id="rId51"/>
    <p:sldId id="407" r:id="rId52"/>
    <p:sldId id="430" r:id="rId53"/>
    <p:sldId id="412" r:id="rId54"/>
    <p:sldId id="413" r:id="rId55"/>
    <p:sldId id="429" r:id="rId56"/>
    <p:sldId id="414" r:id="rId57"/>
    <p:sldId id="415" r:id="rId58"/>
    <p:sldId id="409" r:id="rId59"/>
    <p:sldId id="410" r:id="rId60"/>
    <p:sldId id="417" r:id="rId61"/>
    <p:sldId id="418" r:id="rId62"/>
    <p:sldId id="419" r:id="rId63"/>
    <p:sldId id="420" r:id="rId64"/>
    <p:sldId id="421" r:id="rId65"/>
    <p:sldId id="423" r:id="rId66"/>
    <p:sldId id="424" r:id="rId67"/>
    <p:sldId id="428" r:id="rId6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Sheet1!$A$2:$A$4</c:f>
              <c:strCache>
                <c:ptCount val="3"/>
                <c:pt idx="0">
                  <c:v>زن</c:v>
                </c:pt>
                <c:pt idx="1">
                  <c:v>مرد</c:v>
                </c:pt>
                <c:pt idx="2">
                  <c:v>هر دوجنس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23.52</c:v>
                </c:pt>
                <c:pt idx="1">
                  <c:v>17.440000000000001</c:v>
                </c:pt>
                <c:pt idx="2">
                  <c:v>22.03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08544"/>
        <c:axId val="37710080"/>
      </c:barChart>
      <c:catAx>
        <c:axId val="3770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10080"/>
        <c:crosses val="autoZero"/>
        <c:auto val="1"/>
        <c:lblAlgn val="ctr"/>
        <c:lblOffset val="100"/>
        <c:noMultiLvlLbl val="0"/>
      </c:catAx>
      <c:valAx>
        <c:axId val="37710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7708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D169E2-224A-4510-A107-773254A92C42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6D1C02-3349-417D-B772-4B94509F926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02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DCD26D-4E25-427C-90C0-F9F646AA6DCA}" type="slidenum">
              <a:rPr lang="fa-IR" smtClean="0">
                <a:solidFill>
                  <a:srgbClr val="000000"/>
                </a:solidFill>
              </a:rPr>
              <a:pPr/>
              <a:t>1</a:t>
            </a:fld>
            <a:endParaRPr lang="fa-I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1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353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58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55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387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949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318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54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46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967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993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835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0B92-DF95-47FB-8810-75970EFFCF54}" type="datetimeFigureOut">
              <a:rPr lang="fa-IR" smtClean="0"/>
              <a:t>09/11/1440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BD19-33DC-48FD-99DD-B74E7D3F10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740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d_PersianGraphic10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62200"/>
            <a:ext cx="3455987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8" cy="49685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973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پاسخ رییس جمهور محترم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157612"/>
            <a:ext cx="8363272" cy="49685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98306"/>
            <a:ext cx="9144000" cy="5328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انتصاب معاون محترم بهداشت وزیر بهداشت به عنوان مدیر اجرایی بسیج ملی کنترل فشار خون بالا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7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7"/>
            <a:ext cx="7920879" cy="5112568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67544" y="332656"/>
            <a:ext cx="8280919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ابلاغ مقام عالی وزارت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به </a:t>
            </a: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دانشگاههای علوم پزشکی سراسر کشور</a:t>
            </a:r>
            <a:endParaRPr lang="en-US" sz="2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67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00" y="1048871"/>
            <a:ext cx="660586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127" y="1069041"/>
            <a:ext cx="6706720" cy="47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90918"/>
            <a:ext cx="7632848" cy="5090409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070992" y="349144"/>
            <a:ext cx="6858000" cy="9361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ابلاغ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وزیرمحترم بهداشت </a:t>
            </a: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به صدا و سیما</a:t>
            </a:r>
            <a:endParaRPr lang="en-US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67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712" y="1038785"/>
            <a:ext cx="6206149" cy="475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8136904" cy="5184576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811580" y="409278"/>
            <a:ext cx="7632848" cy="795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ابلاغ </a:t>
            </a:r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وزیرمحترم بهداشت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به ستاد کل نیروهای مسلح</a:t>
            </a:r>
            <a:endParaRPr lang="en-US" sz="2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81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55576" y="260648"/>
            <a:ext cx="7362011" cy="84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ابلاغ به کلیه گروههای وزارت بهداشت و درمان</a:t>
            </a:r>
            <a:endParaRPr lang="en-US" sz="2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8950" y="5624514"/>
            <a:ext cx="3086100" cy="273844"/>
          </a:xfrm>
        </p:spPr>
        <p:txBody>
          <a:bodyPr/>
          <a:lstStyle/>
          <a:p>
            <a:r>
              <a:rPr lang="en-US" smtClean="0"/>
              <a:t>Center for NCD management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5624514"/>
            <a:ext cx="2057400" cy="273844"/>
          </a:xfrm>
        </p:spPr>
        <p:txBody>
          <a:bodyPr/>
          <a:lstStyle/>
          <a:p>
            <a:fld id="{9F84ACF9-8A38-4FBB-AD05-D81C3F2B086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42503">
            <a:off x="6464289" y="1433081"/>
            <a:ext cx="2395618" cy="3362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6006">
            <a:off x="5281084" y="1591041"/>
            <a:ext cx="2383931" cy="3362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90373">
            <a:off x="4322167" y="1562460"/>
            <a:ext cx="2418989" cy="3316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44909">
            <a:off x="3251404" y="1767880"/>
            <a:ext cx="2395618" cy="33625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06041">
            <a:off x="1977844" y="1954560"/>
            <a:ext cx="2418989" cy="33625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97831">
            <a:off x="971920" y="2245781"/>
            <a:ext cx="2407304" cy="3359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192142">
            <a:off x="32412" y="2329216"/>
            <a:ext cx="2407304" cy="33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96944" cy="1152127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a-IR" sz="3200" dirty="0" smtClean="0">
                <a:solidFill>
                  <a:prstClr val="black"/>
                </a:solidFill>
                <a:ea typeface="+mn-ea"/>
                <a:cs typeface="B Titr" panose="00000700000000000000" pitchFamily="2" charset="-78"/>
              </a:rPr>
              <a:t/>
            </a:r>
            <a:br>
              <a:rPr lang="fa-IR" sz="3200" dirty="0" smtClean="0">
                <a:solidFill>
                  <a:prstClr val="black"/>
                </a:solidFill>
                <a:ea typeface="+mn-ea"/>
                <a:cs typeface="B Titr" panose="00000700000000000000" pitchFamily="2" charset="-78"/>
              </a:rPr>
            </a:br>
            <a:r>
              <a:rPr lang="fa-IR" sz="4800" dirty="0" smtClean="0">
                <a:solidFill>
                  <a:srgbClr val="FF0000"/>
                </a:solidFill>
                <a:ea typeface="+mn-ea"/>
                <a:cs typeface="B Titr" panose="00000700000000000000" pitchFamily="2" charset="-78"/>
              </a:rPr>
              <a:t>اهداف بسیج ملی کنترل فشار خون </a:t>
            </a:r>
            <a:br>
              <a:rPr lang="fa-IR" sz="4800" dirty="0" smtClean="0">
                <a:solidFill>
                  <a:srgbClr val="FF0000"/>
                </a:solidFill>
                <a:ea typeface="+mn-ea"/>
                <a:cs typeface="B Titr" panose="00000700000000000000" pitchFamily="2" charset="-78"/>
              </a:rPr>
            </a:br>
            <a:r>
              <a:rPr lang="fa-IR" sz="3200" dirty="0">
                <a:solidFill>
                  <a:prstClr val="black"/>
                </a:solidFill>
                <a:ea typeface="+mn-ea"/>
                <a:cs typeface="B Titr" panose="00000700000000000000" pitchFamily="2" charset="-78"/>
              </a:rPr>
              <a:t/>
            </a:r>
            <a:br>
              <a:rPr lang="fa-IR" sz="3200" dirty="0">
                <a:solidFill>
                  <a:prstClr val="black"/>
                </a:solidFill>
                <a:ea typeface="+mn-ea"/>
                <a:cs typeface="B Titr" panose="00000700000000000000" pitchFamily="2" charset="-78"/>
              </a:rPr>
            </a:br>
            <a:endParaRPr lang="fa-IR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12879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107" y="5373216"/>
            <a:ext cx="6400800" cy="1224136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معاونت امور بهداشتی دانشگاه علوم پزشکی کرمانشاه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71307" y="404664"/>
            <a:ext cx="7772400" cy="1584176"/>
          </a:xfrm>
          <a:prstGeom prst="rect">
            <a:avLst/>
          </a:prstGeom>
          <a:solidFill>
            <a:srgbClr val="D34817">
              <a:lumMod val="40000"/>
              <a:lumOff val="60000"/>
            </a:srgbClr>
          </a:solidFill>
        </p:spPr>
        <p:txBody>
          <a:bodyPr bIns="91440" anchor="ctr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1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j-ea"/>
                <a:cs typeface="B Titr" pitchFamily="2" charset="-78"/>
              </a:rPr>
              <a:t>بسیج ملی کنترل فشارخون</a:t>
            </a:r>
            <a:endParaRPr kumimoji="0" lang="fa-IR" sz="3600" b="1" i="0" u="none" strike="noStrike" kern="1200" cap="none" spc="0" normalizeH="0" baseline="0" noProof="0" dirty="0">
              <a:ln w="11430"/>
              <a:solidFill>
                <a:sysClr val="windowText" lastClr="000000"/>
              </a:solidFill>
              <a:effectLst>
                <a:glow rad="228600">
                  <a:srgbClr val="D34817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Tahoma"/>
            </a:endParaRPr>
          </a:p>
        </p:txBody>
      </p:sp>
      <p:sp>
        <p:nvSpPr>
          <p:cNvPr id="4" name="AutoShape 4" descr="نتیجه تصویری برای ‪hypertension‬‏"/>
          <p:cNvSpPr>
            <a:spLocks noChangeAspect="1" noChangeArrowheads="1"/>
          </p:cNvSpPr>
          <p:nvPr/>
        </p:nvSpPr>
        <p:spPr bwMode="auto">
          <a:xfrm>
            <a:off x="8583613" y="-8763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213600" cy="296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اهداف کلی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968552"/>
          </a:xfrm>
        </p:spPr>
        <p:txBody>
          <a:bodyPr>
            <a:normAutofit/>
          </a:bodyPr>
          <a:lstStyle/>
          <a:p>
            <a:pPr marL="228600" lvl="0" indent="-228600" algn="justLow">
              <a:lnSpc>
                <a:spcPct val="150000"/>
              </a:lnSpc>
              <a:spcBef>
                <a:spcPts val="1000"/>
              </a:spcBef>
            </a:pP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افزایش نسبت شناسائی و شروع مراقبت و درمان در </a:t>
            </a: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بیماران جدید </a:t>
            </a: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مبتلا به پرفشاری خون در کشور </a:t>
            </a:r>
            <a:endParaRPr lang="en-US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28600" lvl="0" indent="-228600" algn="justLow">
              <a:lnSpc>
                <a:spcPct val="150000"/>
              </a:lnSpc>
              <a:spcBef>
                <a:spcPts val="1000"/>
              </a:spcBef>
            </a:pP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افزایش آگاهی جامعه نسبت به عوامل خطر، پیامدها و اهمیت تشخیص زودرس و کنترل فشارخون بالا</a:t>
            </a:r>
          </a:p>
          <a:p>
            <a:pPr algn="justLow">
              <a:lnSpc>
                <a:spcPct val="150000"/>
              </a:lnSpc>
            </a:pPr>
            <a:endParaRPr lang="fa-IR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20" y="4581128"/>
            <a:ext cx="5486400" cy="19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3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اهداف اختصاصی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228600" lvl="0" indent="-228600" algn="justLow">
              <a:lnSpc>
                <a:spcPct val="150000"/>
              </a:lnSpc>
              <a:spcBef>
                <a:spcPts val="1000"/>
              </a:spcBef>
            </a:pP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اندازه گیری فشارخون </a:t>
            </a:r>
            <a:r>
              <a:rPr lang="fa-IR" sz="2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 گروه های هدف</a:t>
            </a:r>
          </a:p>
          <a:p>
            <a:pPr marL="228600" lvl="0" indent="-228600" algn="justLow">
              <a:lnSpc>
                <a:spcPct val="150000"/>
              </a:lnSpc>
              <a:spcBef>
                <a:spcPts val="1000"/>
              </a:spcBef>
            </a:pPr>
            <a:r>
              <a:rPr lang="fa-IR" sz="2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شناسائی </a:t>
            </a: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افراد با احتمال ابتلا به فشارخون </a:t>
            </a:r>
            <a:r>
              <a:rPr lang="fa-IR" sz="2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بالا</a:t>
            </a:r>
            <a:endParaRPr lang="en-US" sz="2600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28600" lvl="0" indent="-228600" algn="justLow">
              <a:lnSpc>
                <a:spcPct val="150000"/>
              </a:lnSpc>
              <a:spcBef>
                <a:spcPts val="1000"/>
              </a:spcBef>
            </a:pP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شروع مراقبت فشارخون در افرادی که در اندازه </a:t>
            </a:r>
            <a:r>
              <a:rPr lang="fa-IR" sz="2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گیری</a:t>
            </a: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،</a:t>
            </a:r>
            <a:r>
              <a:rPr lang="fa-IR" sz="2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فشارخون بالا داشته </a:t>
            </a:r>
            <a:r>
              <a:rPr lang="fa-IR" sz="2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اند</a:t>
            </a: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  <a:endParaRPr lang="fa-IR" sz="26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28600" lvl="0" indent="-228600" algn="justLow">
              <a:lnSpc>
                <a:spcPct val="150000"/>
              </a:lnSpc>
              <a:spcBef>
                <a:spcPts val="1000"/>
              </a:spcBef>
            </a:pPr>
            <a:r>
              <a:rPr lang="fa-IR" sz="2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افزایش </a:t>
            </a: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نسبی آگاهی افراد </a:t>
            </a:r>
            <a:r>
              <a:rPr lang="fa-IR" sz="2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از </a:t>
            </a: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عوامل خطر اصلی فشارخون بالا (مصرف نمک، کم تحرکی، چاقی، اختلال چربی، مصرف سیگار و الکل) </a:t>
            </a:r>
            <a:endParaRPr lang="fa-IR" sz="2600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28600" lvl="0" indent="-228600" algn="justLow">
              <a:lnSpc>
                <a:spcPct val="150000"/>
              </a:lnSpc>
              <a:spcBef>
                <a:spcPts val="1000"/>
              </a:spcBef>
            </a:pPr>
            <a:r>
              <a:rPr lang="fa-IR" sz="2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افزایش </a:t>
            </a: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نسبی آگاهی </a:t>
            </a:r>
            <a:r>
              <a:rPr lang="fa-IR" sz="2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گروه های هدف از </a:t>
            </a: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پیامدهای اصلی فشارخون بالا (سکته های قلبی، سکته های مغزی، مرگ زودرس) </a:t>
            </a:r>
            <a:endParaRPr lang="en-US" sz="2600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marL="228600" lvl="0" indent="-228600" algn="justLow">
              <a:lnSpc>
                <a:spcPct val="150000"/>
              </a:lnSpc>
              <a:spcBef>
                <a:spcPts val="1000"/>
              </a:spcBef>
            </a:pP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افزایش نسبی آگاهی </a:t>
            </a:r>
            <a:r>
              <a:rPr lang="fa-IR" sz="2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افراد جامعه از </a:t>
            </a:r>
            <a:r>
              <a:rPr lang="fa-IR" sz="2600" b="1" dirty="0">
                <a:solidFill>
                  <a:prstClr val="black"/>
                </a:solidFill>
                <a:cs typeface="B Nazanin" panose="00000400000000000000" pitchFamily="2" charset="-78"/>
              </a:rPr>
              <a:t>میزان طبیعی فشارخون 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4978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گروه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هدف</a:t>
            </a:r>
            <a:endParaRPr lang="fa-IR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fa-IR" b="1" dirty="0" smtClean="0">
                <a:cs typeface="B Nazanin" panose="00000400000000000000" pitchFamily="2" charset="-78"/>
              </a:rPr>
              <a:t>1. کلیه افراد 30 سال و بالاتر ایرانی ساکن در کشور</a:t>
            </a:r>
          </a:p>
          <a:p>
            <a:pPr marL="0" indent="0" algn="justLow">
              <a:buNone/>
            </a:pPr>
            <a:r>
              <a:rPr lang="fa-IR" b="1" dirty="0" smtClean="0">
                <a:cs typeface="B Nazanin" panose="00000400000000000000" pitchFamily="2" charset="-78"/>
              </a:rPr>
              <a:t> 2. زنان باردار در همه گروه های سنی</a:t>
            </a: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کشور</a:t>
            </a:r>
          </a:p>
          <a:p>
            <a:pPr marL="0" indent="0" algn="justLow">
              <a:buNone/>
            </a:pPr>
            <a:r>
              <a:rPr lang="fa-IR" b="1" dirty="0" smtClean="0">
                <a:cs typeface="B Nazanin" panose="00000400000000000000" pitchFamily="2" charset="-78"/>
              </a:rPr>
              <a:t>3. بیماران کلیوی در همه سنین</a:t>
            </a: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با تشخیص ابتلا به نارسایی کلیوی توسط پزشک</a:t>
            </a:r>
            <a:endParaRPr lang="fa-IR" b="1" dirty="0">
              <a:cs typeface="B Nazanin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نکته: کلیه گروه های هدف در شهر، روستا و مناطق عشایری باید مورد غربالگری قرار بگیرند.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08" y="5157192"/>
            <a:ext cx="3863242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1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تعریف گروه هدف 30 سال و بالاتر</a:t>
            </a:r>
            <a:endParaRPr lang="fa-IR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فرد </a:t>
            </a:r>
            <a:r>
              <a:rPr lang="fa-IR" sz="3200" b="1" dirty="0">
                <a:cs typeface="B Nazanin" panose="00000400000000000000" pitchFamily="2" charset="-78"/>
              </a:rPr>
              <a:t>30 سال و بالاتر شامل فردی است که تاريخ تولد </a:t>
            </a:r>
            <a:r>
              <a:rPr lang="fa-IR" sz="3200" b="1" dirty="0" smtClean="0">
                <a:cs typeface="B Nazanin" panose="00000400000000000000" pitchFamily="2" charset="-78"/>
              </a:rPr>
              <a:t>او</a:t>
            </a: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 1368/3/17</a:t>
            </a:r>
            <a:r>
              <a:rPr lang="fa-IR" sz="3200" b="1" dirty="0" smtClean="0">
                <a:cs typeface="B Nazanin" panose="00000400000000000000" pitchFamily="2" charset="-78"/>
              </a:rPr>
              <a:t> و قبل از آن باشد </a:t>
            </a:r>
            <a:r>
              <a:rPr lang="fa-IR" sz="3200" b="1" dirty="0">
                <a:cs typeface="B Nazanin" panose="00000400000000000000" pitchFamily="2" charset="-78"/>
              </a:rPr>
              <a:t>و در تاریخ مقرر به پایگاه های برنامه ملی مراجعه کند</a:t>
            </a:r>
            <a:r>
              <a:rPr lang="fa-IR" sz="3200" b="1" dirty="0" smtClean="0">
                <a:cs typeface="B Nazanin" panose="00000400000000000000" pitchFamily="2" charset="-78"/>
              </a:rPr>
              <a:t>. </a:t>
            </a:r>
          </a:p>
          <a:p>
            <a:pPr algn="justLow"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خانم های باردار با هر سنی واجد شرایط شرکت در طرح هستند</a:t>
            </a:r>
            <a:endParaRPr lang="en-US" sz="32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393762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23508"/>
            <a:ext cx="8185354" cy="5112568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جمعیت کل افراد 30 سال و بالاتر: با احتساب جمعیت شهرستان پاوه حدود </a:t>
            </a:r>
            <a:r>
              <a:rPr lang="fa-IR" b="1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1/000/000</a:t>
            </a:r>
            <a:r>
              <a:rPr lang="fa-IR" b="1" dirty="0" smtClean="0">
                <a:cs typeface="B Nazanin" panose="00000400000000000000" pitchFamily="2" charset="-78"/>
              </a:rPr>
              <a:t>نفر</a:t>
            </a:r>
          </a:p>
          <a:p>
            <a:pPr algn="justLow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جمعیت زنان باردار کل استان: حدود</a:t>
            </a:r>
            <a:r>
              <a:rPr lang="fa-IR" b="1" u="sng" dirty="0" smtClean="0">
                <a:solidFill>
                  <a:srgbClr val="FF0000"/>
                </a:solidFill>
                <a:cs typeface="B Nazanin" panose="00000400000000000000" pitchFamily="2" charset="-78"/>
              </a:rPr>
              <a:t>35/000</a:t>
            </a:r>
            <a:r>
              <a:rPr lang="fa-IR" b="1" dirty="0" smtClean="0">
                <a:cs typeface="B Nazanin" panose="00000400000000000000" pitchFamily="2" charset="-78"/>
              </a:rPr>
              <a:t> نفر</a:t>
            </a:r>
          </a:p>
          <a:p>
            <a:pPr algn="justLow" rtl="1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بیماران کلیوی</a:t>
            </a:r>
          </a:p>
          <a:p>
            <a:pPr algn="justLow" rtl="1">
              <a:lnSpc>
                <a:spcPct val="150000"/>
              </a:lnSpc>
            </a:pPr>
            <a:endParaRPr lang="en-US" b="1" dirty="0"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en-US" b="1" dirty="0"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buNone/>
            </a:pPr>
            <a:endParaRPr lang="en-US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080120"/>
          </a:xfrm>
        </p:spPr>
        <p:txBody>
          <a:bodyPr>
            <a:no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جمعیت هدف بسیج ملی کنترل فشار خون بالا در استان کرمانشاه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764" y="4797152"/>
            <a:ext cx="4762500" cy="20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زمان اجرای طرح</a:t>
            </a:r>
            <a:endParaRPr lang="fa-IR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Autofit/>
          </a:bodyPr>
          <a:lstStyle/>
          <a:p>
            <a:pPr lvl="0" algn="justLow">
              <a:lnSpc>
                <a:spcPct val="16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شروع طرح :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1398/2/27 </a:t>
            </a:r>
          </a:p>
          <a:p>
            <a:pPr lvl="0" algn="justLow">
              <a:lnSpc>
                <a:spcPct val="16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پایان طرح: </a:t>
            </a:r>
            <a:r>
              <a:rPr lang="ar-SA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1398/4/15</a:t>
            </a:r>
          </a:p>
          <a:p>
            <a:pPr lvl="0" algn="justLow">
              <a:lnSpc>
                <a:spcPct val="16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مرحله اول:  از 1398/2/27 تا پایان اجرای طرح: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آموزش و اطلاع رسانی</a:t>
            </a:r>
            <a:endParaRPr lang="fa-IR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lvl="0" algn="justLow">
              <a:lnSpc>
                <a:spcPct val="16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مرحله دوم</a:t>
            </a:r>
            <a:r>
              <a:rPr lang="fa-IR" sz="2400" b="1" dirty="0" smtClean="0">
                <a:cs typeface="B Nazanin" panose="00000400000000000000" pitchFamily="2" charset="-78"/>
              </a:rPr>
              <a:t>: از 1398/3/17 تا 1398/4/15: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غربالگری</a:t>
            </a:r>
          </a:p>
          <a:p>
            <a:pPr lvl="0" algn="justLow">
              <a:lnSpc>
                <a:spcPct val="16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ادامه </a:t>
            </a:r>
            <a:r>
              <a:rPr lang="fa-IR" sz="2400" b="1" dirty="0">
                <a:cs typeface="B Nazanin" panose="00000400000000000000" pitchFamily="2" charset="-78"/>
              </a:rPr>
              <a:t>طرح </a:t>
            </a:r>
            <a:r>
              <a:rPr lang="ar-SA" sz="2400" b="1" dirty="0">
                <a:cs typeface="B Nazanin" panose="00000400000000000000" pitchFamily="2" charset="-78"/>
              </a:rPr>
              <a:t>ارزیابی</a:t>
            </a:r>
            <a:r>
              <a:rPr lang="fa-IR" sz="2400" b="1" dirty="0">
                <a:cs typeface="B Nazanin" panose="00000400000000000000" pitchFamily="2" charset="-78"/>
              </a:rPr>
              <a:t> و شناسایی بیماران مبتلا به فشارخون بالا در شبكه هاي بهداشتي درماني در قالب برنامه خطرسنجی قلبی عروقی(برنامه ایراپن)</a:t>
            </a:r>
            <a:endParaRPr lang="en-US" sz="2400" b="1" dirty="0">
              <a:cs typeface="B Nazanin" panose="00000400000000000000" pitchFamily="2" charset="-78"/>
            </a:endParaRPr>
          </a:p>
          <a:p>
            <a:pPr lvl="0">
              <a:lnSpc>
                <a:spcPct val="16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ادامه پیگیری و مراقبت بیماران مبتلا به فشارخون بالا در شبكه هاي بهداشتي درماني در قالب برنامه خطرسنجی قلبی عروقی(برنامه ایراپن)</a:t>
            </a:r>
            <a:endParaRPr lang="en-US" sz="2400" b="1" dirty="0">
              <a:cs typeface="B Nazanin" panose="00000400000000000000" pitchFamily="2" charset="-78"/>
            </a:endParaRPr>
          </a:p>
          <a:p>
            <a:pPr lvl="0" algn="justLow">
              <a:lnSpc>
                <a:spcPct val="160000"/>
              </a:lnSpc>
            </a:pP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87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نحوه اجرا</a:t>
            </a:r>
            <a:r>
              <a:rPr lang="fa-IR" sz="5400" dirty="0" smtClean="0">
                <a:solidFill>
                  <a:srgbClr val="FF0000"/>
                </a:solidFill>
              </a:rPr>
              <a:t/>
            </a:r>
            <a:br>
              <a:rPr lang="fa-IR" sz="5400" dirty="0" smtClean="0">
                <a:solidFill>
                  <a:srgbClr val="FF0000"/>
                </a:solidFill>
              </a:rPr>
            </a:br>
            <a:endParaRPr lang="fa-IR" sz="54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914400" indent="-914400" algn="justLow">
              <a:lnSpc>
                <a:spcPct val="150000"/>
              </a:lnSpc>
              <a:buAutoNum type="arabicPeriod"/>
            </a:pPr>
            <a:r>
              <a:rPr lang="fa-IR" sz="6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حضوری</a:t>
            </a:r>
          </a:p>
          <a:p>
            <a:pPr marL="914400" indent="-914400" algn="justLow">
              <a:lnSpc>
                <a:spcPct val="150000"/>
              </a:lnSpc>
              <a:buAutoNum type="arabicPeriod"/>
            </a:pPr>
            <a:r>
              <a:rPr lang="fa-IR" sz="6000" b="1" dirty="0" smtClean="0">
                <a:cs typeface="B Nazanin" panose="00000400000000000000" pitchFamily="2" charset="-78"/>
              </a:rPr>
              <a:t>غیر حضوری</a:t>
            </a:r>
            <a:endParaRPr lang="fa-IR" sz="6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9" y="1772816"/>
            <a:ext cx="374441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0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نحوه اجرا به روش حضوری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Autofit/>
          </a:bodyPr>
          <a:lstStyle/>
          <a:p>
            <a:pPr algn="justLow">
              <a:lnSpc>
                <a:spcPct val="17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فراخوان و اطلاع رساني همگاني </a:t>
            </a:r>
            <a:r>
              <a:rPr lang="fa-IR" sz="2000" b="1" dirty="0" smtClean="0">
                <a:cs typeface="B Nazanin" panose="00000400000000000000" pitchFamily="2" charset="-78"/>
              </a:rPr>
              <a:t>از طریق رسانه های محلی و سایر رسانه ها ،پایگاه های اینترنتی و فضای مجازی و تولید پلاكارد، پوستر، بنر و ... و اعلام شرایطی که باید قبل از اندازه گیری فشارخون رعایت شوند.</a:t>
            </a:r>
          </a:p>
          <a:p>
            <a:pPr algn="justLow">
              <a:lnSpc>
                <a:spcPct val="17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پذيرش افراد گروه هدف </a:t>
            </a:r>
            <a:r>
              <a:rPr lang="fa-IR" sz="2000" b="1" dirty="0" smtClean="0">
                <a:cs typeface="B Nazanin" panose="00000400000000000000" pitchFamily="2" charset="-78"/>
              </a:rPr>
              <a:t>و کسب رضایت فرد برای شرکت در برنامه (پذيرش افراد ساکن روستا در خانه های بهداشت و افراد ساکن شهر در پايگاه های سلامت مجري طرح و مکان های همکار مجری طرح)</a:t>
            </a:r>
          </a:p>
          <a:p>
            <a:pPr algn="justLow">
              <a:lnSpc>
                <a:spcPct val="170000"/>
              </a:lnSpc>
            </a:pP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پرسشگري</a:t>
            </a:r>
            <a:r>
              <a:rPr lang="fa-IR" sz="2000" b="1" dirty="0" smtClean="0">
                <a:cs typeface="B Nazanin" panose="00000400000000000000" pitchFamily="2" charset="-78"/>
              </a:rPr>
              <a:t> (در خصوص اطلاعات فردی، وضعیت بارداری در زنان و تاريخچه بيماري فشارخون بالا، بیماری نارسایی کلیوی، دیابت، سابقه بروز سکته قلبی و مغزی) و اندازه گيري فشارخون و ثبت اطلاعات در پرسشنامه نرم افزاری سامانه سیب(خدمت شماره  8264)</a:t>
            </a:r>
          </a:p>
          <a:p>
            <a:pPr algn="justLow">
              <a:lnSpc>
                <a:spcPct val="170000"/>
              </a:lnSpc>
            </a:pP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47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52"/>
            <a:ext cx="8229600" cy="81787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...نحوه اجرا به روش حضوری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44260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تحویل مواد آموزشي متناسب </a:t>
            </a:r>
            <a:r>
              <a:rPr lang="fa-IR" sz="2400" b="1" dirty="0" smtClean="0">
                <a:cs typeface="B Nazanin" panose="00000400000000000000" pitchFamily="2" charset="-78"/>
              </a:rPr>
              <a:t>به افراد سالم، پیش فشارخون بالا و بيماران مبتلا به فشار خون بالا توسط بهورزان، مراقبین سلامت، ماماها، سایركاركنان بهداشتي درماني و داوطلبین همکار)</a:t>
            </a:r>
          </a:p>
          <a:p>
            <a:pPr algn="justLow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ارجاع غیرفوری افراد مشکوک به فشارخون بال</a:t>
            </a:r>
            <a:r>
              <a:rPr lang="fa-IR" sz="2400" b="1" dirty="0" smtClean="0">
                <a:cs typeface="B Nazanin" panose="00000400000000000000" pitchFamily="2" charset="-78"/>
              </a:rPr>
              <a:t>ا</a:t>
            </a:r>
          </a:p>
          <a:p>
            <a:pPr algn="justLow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ارجاع فوری</a:t>
            </a:r>
            <a:r>
              <a:rPr lang="ar-SA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بیماران مبتلا به فشارخون بالا</a:t>
            </a:r>
            <a:endParaRPr lang="fa-IR" sz="24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ar-SA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پذیرش موارد ارجاع شده</a:t>
            </a:r>
            <a:r>
              <a:rPr lang="ar-SA" sz="2400" b="1" dirty="0" smtClean="0">
                <a:cs typeface="B Nazanin" panose="00000400000000000000" pitchFamily="2" charset="-78"/>
              </a:rPr>
              <a:t> و تکمیل خدمت تشخیص و درمان فشارخون بالا (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خدمت شماره</a:t>
            </a:r>
            <a:r>
              <a:rPr lang="ar-SA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7974</a:t>
            </a:r>
            <a:r>
              <a:rPr lang="ar-SA" sz="2400" b="1" dirty="0" smtClean="0">
                <a:cs typeface="B Nazanin" panose="00000400000000000000" pitchFamily="2" charset="-78"/>
              </a:rPr>
              <a:t>) </a:t>
            </a:r>
            <a:r>
              <a:rPr lang="ar-SA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توسط پزشک </a:t>
            </a:r>
            <a:r>
              <a:rPr lang="ar-SA" sz="2400" b="1" dirty="0" smtClean="0">
                <a:cs typeface="B Nazanin" panose="00000400000000000000" pitchFamily="2" charset="-78"/>
              </a:rPr>
              <a:t>در مراکز خدمات جامع سلامت و در صورت تشخیص قطعی، ثبت فرد به عنوان </a:t>
            </a:r>
            <a:r>
              <a:rPr lang="ar-SA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بیمار مبتلا به فشارخون </a:t>
            </a:r>
            <a:r>
              <a:rPr lang="ar-SA" sz="2400" b="1" dirty="0" smtClean="0">
                <a:cs typeface="B Nazanin" panose="00000400000000000000" pitchFamily="2" charset="-78"/>
              </a:rPr>
              <a:t>بالا توسط پزشک در سامانه سیب</a:t>
            </a:r>
            <a:endParaRPr lang="en-US" sz="2400" b="1" dirty="0" smtClean="0"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  <a:spcBef>
                <a:spcPts val="0"/>
              </a:spcBef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</a:t>
            </a:r>
            <a:r>
              <a:rPr lang="ar-SA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رجاع موارد نیازمند خدمات تخصصی به سطح 2 طبق پروتکل اعلام شده </a:t>
            </a:r>
            <a:endParaRPr lang="fa-IR" sz="24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16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نحوه اجرا به روش غیر حضوری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  <a:spcBef>
                <a:spcPts val="0"/>
              </a:spcBef>
            </a:pPr>
            <a:r>
              <a:rPr lang="ar-SA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prstClr val="black"/>
                </a:solidFill>
                <a:cs typeface="B Nazanin" panose="00000400000000000000" pitchFamily="2" charset="-78"/>
              </a:rPr>
              <a:t>تکمیل پرسشنامه الکترونیک (رایانه، تلفن هوشمند)در وبسایت معرفی شده و خود اظهاری(ورود فرد با </a:t>
            </a:r>
            <a:r>
              <a:rPr lang="ar-SA" b="1" dirty="0">
                <a:solidFill>
                  <a:srgbClr val="FF0000"/>
                </a:solidFill>
                <a:cs typeface="B Nazanin" panose="00000400000000000000" pitchFamily="2" charset="-78"/>
              </a:rPr>
              <a:t>شناسه </a:t>
            </a:r>
            <a:r>
              <a:rPr lang="ar-SA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کاربری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r>
              <a:rPr lang="ar-SA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prstClr val="black"/>
                </a:solidFill>
                <a:cs typeface="B Nazanin" panose="00000400000000000000" pitchFamily="2" charset="-78"/>
              </a:rPr>
              <a:t>کد ملی و </a:t>
            </a:r>
            <a:r>
              <a:rPr lang="ar-SA" b="1" dirty="0">
                <a:solidFill>
                  <a:srgbClr val="FF0000"/>
                </a:solidFill>
                <a:cs typeface="B Nazanin" panose="00000400000000000000" pitchFamily="2" charset="-78"/>
              </a:rPr>
              <a:t>رمز </a:t>
            </a:r>
            <a:r>
              <a:rPr lang="ar-SA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عبور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:</a:t>
            </a:r>
            <a:r>
              <a:rPr lang="ar-SA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prstClr val="black"/>
                </a:solidFill>
                <a:cs typeface="B Nazanin" panose="00000400000000000000" pitchFamily="2" charset="-78"/>
              </a:rPr>
              <a:t>تاریخ </a:t>
            </a:r>
            <a:r>
              <a:rPr lang="ar-SA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تولد</a:t>
            </a: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)</a:t>
            </a:r>
            <a:r>
              <a:rPr lang="ar-SA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، </a:t>
            </a:r>
            <a:r>
              <a:rPr lang="ar-SA" b="1" dirty="0">
                <a:solidFill>
                  <a:prstClr val="black"/>
                </a:solidFill>
                <a:cs typeface="B Nazanin" panose="00000400000000000000" pitchFamily="2" charset="-78"/>
              </a:rPr>
              <a:t>اندازه گیری فشارخون توسط خود </a:t>
            </a:r>
            <a:r>
              <a:rPr lang="ar-SA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فرد</a:t>
            </a:r>
            <a:endParaRPr lang="fa-IR" b="1" dirty="0" smtClean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  <a:spcBef>
                <a:spcPts val="0"/>
              </a:spcBef>
            </a:pPr>
            <a:r>
              <a:rPr lang="ar-SA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دریافت </a:t>
            </a:r>
            <a:r>
              <a:rPr lang="ar-SA" b="1" dirty="0">
                <a:solidFill>
                  <a:prstClr val="black"/>
                </a:solidFill>
                <a:cs typeface="B Nazanin" panose="00000400000000000000" pitchFamily="2" charset="-78"/>
              </a:rPr>
              <a:t>پیام ها و توصیه های آموزشی و</a:t>
            </a:r>
            <a:r>
              <a:rPr lang="fa-IR" b="1" dirty="0">
                <a:solidFill>
                  <a:prstClr val="black"/>
                </a:solidFill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prstClr val="black"/>
                </a:solidFill>
                <a:cs typeface="B Nazanin" panose="00000400000000000000" pitchFamily="2" charset="-78"/>
              </a:rPr>
              <a:t>دریافت پیام مراجعه فوری یا غیرفوری به پزشک مراکز خدمات جامع سلامت شهری یا </a:t>
            </a:r>
            <a:r>
              <a:rPr lang="ar-SA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روستایی </a:t>
            </a:r>
            <a:r>
              <a:rPr lang="ar-SA" b="1" dirty="0">
                <a:solidFill>
                  <a:prstClr val="black"/>
                </a:solidFill>
                <a:cs typeface="B Nazanin" panose="00000400000000000000" pitchFamily="2" charset="-78"/>
              </a:rPr>
              <a:t>در افراد واجد شرایط</a:t>
            </a:r>
            <a:endParaRPr lang="en-US" b="1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80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71" y="260648"/>
            <a:ext cx="8229600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حقایق قابل توجه در مورد فشار خون بالا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71" y="899592"/>
            <a:ext cx="8229600" cy="5481736"/>
          </a:xfrm>
        </p:spPr>
        <p:txBody>
          <a:bodyPr>
            <a:noAutofit/>
          </a:bodyPr>
          <a:lstStyle/>
          <a:p>
            <a:pPr algn="justLow">
              <a:lnSpc>
                <a:spcPct val="200000"/>
              </a:lnSpc>
            </a:pPr>
            <a:r>
              <a:rPr lang="fa-IR" sz="18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فشار خون بالا، اصلی‌ترین عامل خطر قابل تغییر برای ناتوانی و مرگ و میر زودرس ناشی از بیماری­های قلبی، بیماری­های مزمن کلیه و سکته‌ مغزی در جهان و ایران </a:t>
            </a:r>
            <a:r>
              <a:rPr lang="fa-IR" sz="2400" b="1" dirty="0" smtClean="0">
                <a:cs typeface="B Nazanin" panose="00000400000000000000" pitchFamily="2" charset="-78"/>
              </a:rPr>
              <a:t>است.</a:t>
            </a:r>
          </a:p>
          <a:p>
            <a:pPr algn="justLow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در سال 2017 بالغ بر 10 میلیون نفر در سطح جهان به علل مرتبط با فشار خون بالا جان خود را ازدست داده اند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justLow" rtl="1">
              <a:lnSpc>
                <a:spcPct val="200000"/>
              </a:lnSpc>
            </a:pPr>
            <a:endParaRPr lang="fa-IR" sz="300" b="1" dirty="0">
              <a:cs typeface="B Nazanin" panose="00000400000000000000" pitchFamily="2" charset="-78"/>
            </a:endParaRPr>
          </a:p>
          <a:p>
            <a:pPr algn="justLow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بر اساس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پیمایش ملی </a:t>
            </a:r>
            <a:r>
              <a:rPr lang="fa-IR" sz="2400" b="1" dirty="0" smtClean="0">
                <a:cs typeface="B Nazanin" panose="00000400000000000000" pitchFamily="2" charset="-78"/>
              </a:rPr>
              <a:t>در </a:t>
            </a:r>
            <a:r>
              <a:rPr lang="fa-IR" sz="2400" b="1" dirty="0">
                <a:cs typeface="B Nazanin" panose="00000400000000000000" pitchFamily="2" charset="-78"/>
              </a:rPr>
              <a:t>سال </a:t>
            </a:r>
            <a:r>
              <a:rPr lang="fa-IR" sz="2400" b="1" dirty="0" smtClean="0">
                <a:cs typeface="B Nazanin" panose="00000400000000000000" pitchFamily="2" charset="-78"/>
              </a:rPr>
              <a:t>1395، </a:t>
            </a:r>
            <a:r>
              <a:rPr lang="fa-IR" sz="2400" b="1" dirty="0">
                <a:cs typeface="B Nazanin" panose="00000400000000000000" pitchFamily="2" charset="-78"/>
              </a:rPr>
              <a:t>حدود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یک سوم جمعیت بزرگسالان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ایران( بالغ بر 15 میلیون نفر) </a:t>
            </a:r>
            <a:r>
              <a:rPr lang="fa-IR" sz="2400" b="1" dirty="0">
                <a:cs typeface="B Nazanin" panose="00000400000000000000" pitchFamily="2" charset="-78"/>
              </a:rPr>
              <a:t>از فشار خون بالا رنج می </a:t>
            </a:r>
            <a:r>
              <a:rPr lang="fa-IR" sz="2400" b="1" dirty="0" smtClean="0">
                <a:cs typeface="B Nazanin" panose="00000400000000000000" pitchFamily="2" charset="-78"/>
              </a:rPr>
              <a:t>برند.</a:t>
            </a:r>
            <a:endParaRPr lang="fa-IR" sz="3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32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ثبت اطلاعات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fa-IR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ثبت اطلاعات به 3 صورت امکان پذیر است:</a:t>
            </a:r>
          </a:p>
          <a:p>
            <a:pPr marL="457200" indent="-457200" algn="justLow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ثبت خود اظهاری توسط افراد از طریق درگاه اینترنتی بسیج ملی کنترل فشار خون بالا(درگاه </a:t>
            </a:r>
            <a:r>
              <a:rPr lang="en-US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http://Salamat.gov.ir</a:t>
            </a: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)</a:t>
            </a:r>
          </a:p>
          <a:p>
            <a:pPr marL="457200" indent="-457200" algn="justLow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ثبت اطلاعات در ایستگاه های اندازه گیری فشار خون مانند پایگاه های سیار، بیمارستان ها، داروخانه ها و... با توجه به دسترسی های تعریف شده برای کاربران در این ایستگاهها</a:t>
            </a:r>
          </a:p>
          <a:p>
            <a:pPr marL="457200" indent="-457200" algn="justLow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fa-IR" sz="2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ثبت اطلاعات در واحدهای ارایه دهنده خدمات بهداشتی( خانه های بهداشت و پایگاه ها) در سامانه سیب</a:t>
            </a: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23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0" y="0"/>
            <a:ext cx="914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20" y="0"/>
            <a:ext cx="92260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7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3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66" y="0"/>
            <a:ext cx="920746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2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txBody>
          <a:bodyPr>
            <a:no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فلوچارت بسیج ملی کنترل فشار خون بالا به صورت خود اظهاری</a:t>
            </a:r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80648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5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8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8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5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71" y="260648"/>
            <a:ext cx="8229600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...حقایق قابل توجه در مورد فشار خون بالا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71" y="899592"/>
            <a:ext cx="8229600" cy="5481736"/>
          </a:xfrm>
        </p:spPr>
        <p:txBody>
          <a:bodyPr>
            <a:no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فقط </a:t>
            </a:r>
            <a:r>
              <a:rPr lang="fa-IR" sz="2400" b="1" dirty="0">
                <a:cs typeface="B Nazanin" panose="00000400000000000000" pitchFamily="2" charset="-78"/>
              </a:rPr>
              <a:t>نیمی از مبتلایان به فشار خون بالا برای کنترل بیماری خود دارو دریافت می‌کنند.</a:t>
            </a:r>
          </a:p>
          <a:p>
            <a:pPr algn="justLow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فشار خون فقط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۱۹</a:t>
            </a:r>
            <a:r>
              <a:rPr lang="fa-IR" sz="2400" b="1" dirty="0" smtClean="0">
                <a:cs typeface="B Nazanin" panose="00000400000000000000" pitchFamily="2" charset="-78"/>
              </a:rPr>
              <a:t>درصد </a:t>
            </a:r>
            <a:r>
              <a:rPr lang="fa-IR" sz="2400" b="1" dirty="0">
                <a:cs typeface="B Nazanin" panose="00000400000000000000" pitchFamily="2" charset="-78"/>
              </a:rPr>
              <a:t>از این بیماران کنترل می‌شود. 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algn="justLow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از سال 1370تا سال 1395 شیوع پرفشاری خون در ایران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3</a:t>
            </a:r>
            <a:r>
              <a:rPr lang="fa-IR" sz="2400" b="1" dirty="0" smtClean="0">
                <a:cs typeface="B Nazanin" panose="00000400000000000000" pitchFamily="2" charset="-78"/>
              </a:rPr>
              <a:t> برابر شده است.</a:t>
            </a:r>
          </a:p>
          <a:p>
            <a:pPr algn="justLow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در ایران </a:t>
            </a: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97هزار نفر </a:t>
            </a:r>
            <a:r>
              <a:rPr lang="fa-IR" sz="2400" b="1" dirty="0">
                <a:cs typeface="B Nazanin" panose="00000400000000000000" pitchFamily="2" charset="-78"/>
              </a:rPr>
              <a:t>در سال 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1396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بر اثر بیمارهای مرتبط به فشار خون بالا جان خود را از دست داده اند.</a:t>
            </a:r>
          </a:p>
          <a:p>
            <a:pPr algn="justLow">
              <a:lnSpc>
                <a:spcPct val="200000"/>
              </a:lnSpc>
            </a:pP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56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5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4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محل جمع شدن داده ها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  <a:spcBef>
                <a:spcPts val="0"/>
              </a:spcBef>
            </a:pP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کلیه داده های دریافتی از همه روش ها به طور خودکار در سامانه یکپارچه بهداشت در پرونده فرد ثبت می شود و گزارش آنلاین آن مانیتور می شود.</a:t>
            </a:r>
          </a:p>
          <a:p>
            <a:pPr algn="justLow">
              <a:lnSpc>
                <a:spcPct val="150000"/>
              </a:lnSpc>
              <a:spcBef>
                <a:spcPts val="0"/>
              </a:spcBef>
            </a:pP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</a:rPr>
              <a:t>به محض ورود دیتا در هر محل فیدبک لازم به فرد داده می شود</a:t>
            </a: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</a:p>
          <a:p>
            <a:pPr algn="justLow">
              <a:lnSpc>
                <a:spcPct val="150000"/>
              </a:lnSpc>
              <a:spcBef>
                <a:spcPts val="0"/>
              </a:spcBef>
            </a:pP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افراد شناسایی شده به پایگاه منطقه خود لینک شده و توسط مراقب سلامت وبهورز پیگیری می شوند.</a:t>
            </a:r>
          </a:p>
          <a:p>
            <a:pPr algn="justLow">
              <a:lnSpc>
                <a:spcPct val="150000"/>
              </a:lnSpc>
              <a:spcBef>
                <a:spcPts val="0"/>
              </a:spcBef>
            </a:pP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نتایج اقدامات همچنان در پرونده الکترونیک سلامت فردثبت می شود.</a:t>
            </a:r>
            <a:endParaRPr lang="fa-IR" sz="2800" b="1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96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B Titr" panose="00000700000000000000" pitchFamily="2" charset="-78"/>
              </a:rPr>
              <a:t>مکان‌های اجرای برنامه غربالگری و </a:t>
            </a:r>
            <a:r>
              <a:rPr lang="ar-SA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مراقبت</a:t>
            </a: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در شهرها</a:t>
            </a:r>
            <a:endParaRPr lang="fa-IR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616624"/>
          </a:xfrm>
        </p:spPr>
        <p:txBody>
          <a:bodyPr>
            <a:noAutofit/>
          </a:bodyPr>
          <a:lstStyle/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پایگاه‌های 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سلامت برای </a:t>
            </a:r>
            <a:r>
              <a:rPr lang="ar-SA" sz="2400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sz="2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fa-I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پایگاه های ثابت و </a:t>
            </a:r>
            <a:r>
              <a:rPr lang="fa-I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سیار برای ارزیابی (تیم </a:t>
            </a:r>
            <a:r>
              <a:rPr lang="fa-I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های 3 نفره شامل 1نفر مرد، </a:t>
            </a:r>
            <a:r>
              <a:rPr lang="fa-I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2 </a:t>
            </a:r>
            <a:r>
              <a:rPr lang="fa-I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نفر </a:t>
            </a:r>
            <a:r>
              <a:rPr lang="fa-I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زن)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مراكز 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خدمات جامع سلامت شهری برای پذیرش </a:t>
            </a:r>
            <a:r>
              <a:rPr lang="ar-SA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ارجاعات</a:t>
            </a:r>
            <a:endParaRPr lang="fa-IR" sz="2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بیمارستان‌های 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دولتی و خصوصی برای </a:t>
            </a:r>
            <a:r>
              <a:rPr lang="ar-SA" sz="2400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پذیرش ارجاعات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درمانگاه </a:t>
            </a:r>
            <a:r>
              <a:rPr lang="ar-SA" sz="2400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های دولتی و خصوصی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برای </a:t>
            </a:r>
            <a:r>
              <a:rPr lang="ar-SA" sz="2400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پذیرش ارجاعات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مطب </a:t>
            </a: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های پزشکان </a:t>
            </a:r>
            <a:r>
              <a:rPr lang="ar-SA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همکار</a:t>
            </a:r>
            <a:endParaRPr lang="fa-IR" sz="2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داروخانه ها و آزمایشگاه های همکار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endParaRPr lang="fa-IR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…</a:t>
            </a:r>
            <a:r>
              <a:rPr lang="ar-SA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مکان‌های </a:t>
            </a:r>
            <a:r>
              <a:rPr lang="ar-SA" sz="3200" b="1" dirty="0">
                <a:solidFill>
                  <a:srgbClr val="FF0000"/>
                </a:solidFill>
                <a:cs typeface="B Titr" panose="00000700000000000000" pitchFamily="2" charset="-78"/>
              </a:rPr>
              <a:t>اجرای برنامه غربالگری و </a:t>
            </a:r>
            <a:r>
              <a:rPr lang="ar-SA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مراقبت</a:t>
            </a: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در شهرها</a:t>
            </a:r>
            <a:endParaRPr lang="fa-IR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328592"/>
          </a:xfrm>
        </p:spPr>
        <p:txBody>
          <a:bodyPr>
            <a:noAutofit/>
          </a:bodyPr>
          <a:lstStyle/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ساير </a:t>
            </a:r>
            <a:r>
              <a:rPr lang="ar-SA" sz="2000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مراكزی که امکان حضور مردم را فراهم کند از قبیل 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خانه های سلامت شهرداری،</a:t>
            </a:r>
            <a:r>
              <a:rPr lang="ar-SA" sz="2000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مدارس، مساجد، اماکن زیارتی، 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مراکز تجمعی مانند نماز جمعه،</a:t>
            </a:r>
            <a:r>
              <a:rPr lang="ar-SA" sz="2000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فرودگاه، پایانه­های مسافری، میادین و نظایر آن که توسط ستادهای استانی و شهرستانی تعیین می­شوند.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کارگاه 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ها و کارخانه ها 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سازمان 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ها و ادارات دولتی و خصوصی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مراکز 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بهداشتی درمانی و بیمارستان های تحت پوشش </a:t>
            </a:r>
            <a:r>
              <a:rPr lang="ar-S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سازمانها</a:t>
            </a:r>
            <a:r>
              <a:rPr lang="fa-I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ar-SA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شرکت مخابرات، شرکت نفت، بانک ملی ، مراکز نظامی و انتظامی ارتش و </a:t>
            </a:r>
            <a:r>
              <a:rPr lang="ar-SA" sz="2000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سپاه، شهرداری ها، شرکت نفت، سازمان تامین </a:t>
            </a:r>
            <a:r>
              <a:rPr lang="ar-SA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اجتماعی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و...)</a:t>
            </a:r>
          </a:p>
        </p:txBody>
      </p:sp>
    </p:spTree>
    <p:extLst>
      <p:ext uri="{BB962C8B-B14F-4D97-AF65-F5344CB8AC3E}">
        <p14:creationId xmlns:p14="http://schemas.microsoft.com/office/powerpoint/2010/main" val="12333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rgbClr val="FF0000"/>
                </a:solidFill>
                <a:cs typeface="B Titr" panose="00000700000000000000" pitchFamily="2" charset="-78"/>
              </a:rPr>
              <a:t>مکان‌های اجرای برنامه غربالگری و </a:t>
            </a:r>
            <a:r>
              <a:rPr lang="ar-SA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مراقبت</a:t>
            </a: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در روستاها</a:t>
            </a:r>
            <a:endParaRPr lang="fa-IR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خانه‌های </a:t>
            </a:r>
            <a:r>
              <a:rPr lang="ar-S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بهداشت برای </a:t>
            </a:r>
            <a:r>
              <a:rPr lang="ar-SA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ارزیابی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مراكز </a:t>
            </a:r>
            <a:r>
              <a:rPr lang="ar-S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خدمات جامع سلامت روستايي برای پذیرش ارجاعات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b="1" dirty="0" smtClean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ساير </a:t>
            </a:r>
            <a:r>
              <a:rPr lang="ar-SA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مراكزی که امکان حضور مردم را فراهم کند از قبیل مدارس، مساجد، اماکن زیارتی، </a:t>
            </a:r>
            <a:r>
              <a:rPr lang="ar-S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نماز جمعه </a:t>
            </a:r>
            <a:r>
              <a:rPr lang="ar-SA" b="1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 نظایر </a:t>
            </a:r>
            <a:r>
              <a:rPr lang="ar-SA" b="1" dirty="0" smtClean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آن</a:t>
            </a:r>
            <a:endParaRPr lang="fa-IR" b="1" dirty="0" smtClean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cs typeface="B Titr" panose="00000700000000000000" pitchFamily="2" charset="-78"/>
              </a:rPr>
              <a:t>مجریان محیطی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كاردانان </a:t>
            </a:r>
            <a:r>
              <a:rPr lang="ar-S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كارشناسان مبارزه با بیماری‌ها و بهداشت خانواده(مراقبین سلامت) در مراكز خدمات جامع سلامت و پایگاه‌های سلامت شهري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بهورزان </a:t>
            </a:r>
            <a:r>
              <a:rPr lang="ar-S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درخانه‌های بهداشت روستايي </a:t>
            </a:r>
            <a:endParaRPr lang="fa-IR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پرستاران</a:t>
            </a:r>
            <a:r>
              <a:rPr lang="ar-S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ماماها، داروسازان داروخانه ها، کارکنان آزمایشگاه های </a:t>
            </a:r>
            <a:r>
              <a:rPr lang="ar-S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همکار</a:t>
            </a:r>
            <a:endParaRPr lang="fa-IR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33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دانشجويان </a:t>
            </a:r>
            <a:r>
              <a:rPr lang="ar-SA" sz="3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پزشکی، بهداشت، پرستاري و مامايي دانشکده های دولتی، آزاد، بسیج جامعه پزشکی، نظام پزشکی و  </a:t>
            </a:r>
            <a:r>
              <a:rPr lang="ar-SA" sz="33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...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داوطلبین </a:t>
            </a:r>
            <a:r>
              <a:rPr lang="ar-S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سازمان هلال احمر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کارکنان </a:t>
            </a:r>
            <a:r>
              <a:rPr lang="ar-S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بهداشتی درمانی سازمانهایی که مراکز بهداشتی درمانی و بیمارستان های تحت پوشش دارند(شرکت مخابرات، شرکت نفت، بانک ملی ، مراکز نظامی و انتظامی ارتش و سپاه، شهرداری ها، شرکت نفت، سازمان تامین اجتماعی  ............)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حدود انتظارات از ادارات و دستگاه های استان کرمانشاه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algn="justLow">
              <a:lnSpc>
                <a:spcPct val="170000"/>
              </a:lnSpc>
            </a:pP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حمایت راسخ و جدی بالاترین مقام دستگاه یا اداره( به طوری که در آغاز بسیج ملی کنترل فشار خون بالا ایشان اولین کسی باشند که فشار خون خودشان را کنترل می کنند.)</a:t>
            </a:r>
          </a:p>
          <a:p>
            <a:pPr algn="justLow">
              <a:lnSpc>
                <a:spcPct val="170000"/>
              </a:lnSpc>
            </a:pP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ارسال نامه و ابلاغ به کلیه واحدهای زیر مجموعه در شهرستان ها برای شرکت </a:t>
            </a:r>
            <a:r>
              <a:rPr lang="fa-IR" sz="2400" b="1" dirty="0">
                <a:ea typeface="Calibri"/>
                <a:cs typeface="B Nazanin" panose="00000400000000000000" pitchFamily="2" charset="-78"/>
              </a:rPr>
              <a:t>در </a:t>
            </a: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بسیج </a:t>
            </a:r>
            <a:r>
              <a:rPr lang="fa-IR" sz="2400" b="1" dirty="0">
                <a:ea typeface="Calibri"/>
                <a:cs typeface="B Nazanin" panose="00000400000000000000" pitchFamily="2" charset="-78"/>
              </a:rPr>
              <a:t>ملی کنترل فشار خون بالا </a:t>
            </a: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وتاکید بر همکاری جدی با شبکه های بهداشت و درمان </a:t>
            </a:r>
            <a:r>
              <a:rPr lang="fa-IR" sz="2400" b="1" dirty="0">
                <a:ea typeface="Calibri"/>
                <a:cs typeface="B Nazanin" panose="00000400000000000000" pitchFamily="2" charset="-78"/>
              </a:rPr>
              <a:t>در شهرستان ها </a:t>
            </a:r>
            <a:endParaRPr lang="fa-IR" sz="2400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پذیرش تیم های سیار مراجعه کننده به ادارات و ایجاد فضای مناسب برای ایشان جهت سنجش فشار خون پرسنل ادارات</a:t>
            </a:r>
          </a:p>
          <a:p>
            <a:pPr algn="justLow">
              <a:lnSpc>
                <a:spcPct val="170000"/>
              </a:lnSpc>
            </a:pP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معرفی یک نماینده از هر اداره به مدیران شبکه های بهداشتی درمانی جهت انجام هماهنگی های مورد نیاز </a:t>
            </a:r>
            <a:endParaRPr lang="en-US" sz="2400" b="1" dirty="0"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71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حدود انتظارات از ادارات و دستگاه های استان کرمانشاه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 fontScale="92500"/>
          </a:bodyPr>
          <a:lstStyle/>
          <a:p>
            <a:pPr algn="justLow">
              <a:lnSpc>
                <a:spcPct val="170000"/>
              </a:lnSpc>
            </a:pP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تهیه لیست افراد 30 سال و بالاتر( متولدین 1368/3/17 و قبل از آن، زنان باردار و بیماران کلیوی شاغل در ادارات) </a:t>
            </a:r>
          </a:p>
          <a:p>
            <a:pPr algn="justLow">
              <a:lnSpc>
                <a:spcPct val="170000"/>
              </a:lnSpc>
            </a:pP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درج </a:t>
            </a:r>
            <a:r>
              <a:rPr lang="fa-IR" sz="2400" b="1" dirty="0">
                <a:ea typeface="Calibri"/>
                <a:cs typeface="B Nazanin" panose="00000400000000000000" pitchFamily="2" charset="-78"/>
              </a:rPr>
              <a:t>شعار بسیج ملی کنترل فشار خون بالا در سربرگ نامه های اداری( </a:t>
            </a:r>
            <a:r>
              <a:rPr lang="fa-IR" sz="2400" b="1" dirty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فشار </a:t>
            </a:r>
            <a:r>
              <a:rPr lang="fa-IR" sz="2400" b="1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خون ؛</a:t>
            </a:r>
            <a:r>
              <a:rPr lang="fa-IR" sz="2400" b="1" smtClean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بدانیم اقدام </a:t>
            </a:r>
            <a:r>
              <a:rPr lang="fa-IR" sz="2400" b="1" dirty="0" smtClean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کنیم</a:t>
            </a: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).</a:t>
            </a:r>
          </a:p>
          <a:p>
            <a:pPr algn="justLow">
              <a:lnSpc>
                <a:spcPct val="170000"/>
              </a:lnSpc>
            </a:pP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معرفی درگاه اینترنتی ثبت فشارخون به صورت خوداظهاری به کلیه کارکنان ادارات ذیربط</a:t>
            </a:r>
          </a:p>
          <a:p>
            <a:pPr algn="justLow">
              <a:lnSpc>
                <a:spcPct val="170000"/>
              </a:lnSpc>
            </a:pPr>
            <a:r>
              <a:rPr lang="fa-IR" sz="2400" b="1" dirty="0" smtClean="0">
                <a:ea typeface="Calibri"/>
                <a:cs typeface="B Nazanin" panose="00000400000000000000" pitchFamily="2" charset="-78"/>
              </a:rPr>
              <a:t>نصب بنر یا استند حاوی پیام کلیدی بسیج ملی کنترل فشار خون بالا در سردر یا ورودی ادارات « </a:t>
            </a:r>
            <a:r>
              <a:rPr lang="fa-IR" sz="2400" b="1" dirty="0" smtClean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فشار خون بالا می تواند موجب مرگ زودرس شود. برای اطلاع از فشار خون خود به کارکنان پایگاه های سلامت در شهرها و خانه های بهداشت در روستاها مراجعه کنید.»</a:t>
            </a:r>
            <a:endParaRPr lang="fa-IR" sz="2400" b="1" dirty="0">
              <a:solidFill>
                <a:srgbClr val="FF0000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sz="2400" b="1" dirty="0" smtClean="0"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62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8200"/>
            <a:ext cx="7772400" cy="1470025"/>
          </a:xfrm>
        </p:spPr>
        <p:txBody>
          <a:bodyPr>
            <a:normAutofit/>
          </a:bodyPr>
          <a:lstStyle/>
          <a:p>
            <a:r>
              <a:rPr lang="fa-IR" sz="60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6000" dirty="0" smtClean="0">
                <a:solidFill>
                  <a:srgbClr val="FF0000"/>
                </a:solidFill>
                <a:cs typeface="B Titr" panose="00000700000000000000" pitchFamily="2" charset="-78"/>
              </a:rPr>
              <a:t>انتظارات ویژه </a:t>
            </a:r>
            <a:endParaRPr lang="fa-IR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162721"/>
            <a:ext cx="6400800" cy="34760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628384" cy="39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روند فزاینده مرگ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منتسب به فشارخون بالا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 ایران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99288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8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00" y="85672"/>
            <a:ext cx="8229600" cy="868958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استانداری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00" y="954630"/>
            <a:ext cx="8229600" cy="4973414"/>
          </a:xfrm>
        </p:spPr>
        <p:txBody>
          <a:bodyPr>
            <a:normAutofit/>
          </a:bodyPr>
          <a:lstStyle/>
          <a:p>
            <a:pPr algn="justLow">
              <a:lnSpc>
                <a:spcPct val="170000"/>
              </a:lnSpc>
            </a:pPr>
            <a:r>
              <a:rPr lang="fa-IR" sz="2800" b="1" dirty="0" smtClean="0">
                <a:ea typeface="Calibri"/>
                <a:cs typeface="B Nazanin" panose="00000400000000000000" pitchFamily="2" charset="-78"/>
              </a:rPr>
              <a:t>ابلاغ و مکاتبه صریح با فرمانداری های شهرستان های تابعه استان مبنی بر همکاری کامل فرمانداران در اجرای بسیج ملی کنترل فشار خون بالا و ارسال رونوشت به ستاد اجرایی دانشگاه علوم پزشکی</a:t>
            </a:r>
          </a:p>
          <a:p>
            <a:pPr lvl="0" algn="justLow">
              <a:lnSpc>
                <a:spcPct val="170000"/>
              </a:lnSpc>
            </a:pPr>
            <a:r>
              <a:rPr lang="fa-IR" sz="2800" b="1" dirty="0" smtClean="0">
                <a:ea typeface="Calibri"/>
                <a:cs typeface="B Nazanin" panose="00000400000000000000" pitchFamily="2" charset="-78"/>
              </a:rPr>
              <a:t>معرفی نماینده تام الاختیار استاندار محترم به </a:t>
            </a:r>
            <a:r>
              <a:rPr lang="fa-IR" sz="28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ستاد اجرایی </a:t>
            </a:r>
            <a:r>
              <a:rPr lang="fa-IR" sz="2800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دانشگاه </a:t>
            </a:r>
            <a:r>
              <a:rPr lang="fa-IR" sz="28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علوم </a:t>
            </a:r>
            <a:r>
              <a:rPr lang="fa-IR" sz="2800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پزشکی مستقر در معاونت امور بهداشتی</a:t>
            </a:r>
          </a:p>
          <a:p>
            <a:pPr lvl="0" algn="justLow">
              <a:lnSpc>
                <a:spcPct val="170000"/>
              </a:lnSpc>
            </a:pPr>
            <a:endParaRPr lang="fa-IR" sz="2800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sz="2800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sz="2800" b="1" dirty="0" smtClean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589240"/>
            <a:ext cx="3942333" cy="11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صدا و سیما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/>
          </a:bodyPr>
          <a:lstStyle/>
          <a:p>
            <a:pPr algn="justLow">
              <a:lnSpc>
                <a:spcPct val="170000"/>
              </a:lnSpc>
            </a:pPr>
            <a:r>
              <a:rPr lang="fa-IR" b="1" dirty="0" smtClean="0">
                <a:ea typeface="Calibri"/>
                <a:cs typeface="B Nazanin" panose="00000400000000000000" pitchFamily="2" charset="-78"/>
              </a:rPr>
              <a:t>پوشش کامل برنامه های بسیج ملی کنترل فشار خون بالا به صورت روزانه با روش های مختلف( زیر نویس، پخش تیزر، بخش خبری، مصاحبه های رادیویی و تلویزیونی، نشست خبری، میزگرد علمی و...)</a:t>
            </a:r>
            <a:endParaRPr lang="fa-IR" b="1" dirty="0" smtClean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justLow">
              <a:lnSpc>
                <a:spcPct val="170000"/>
              </a:lnSpc>
            </a:pPr>
            <a:endParaRPr lang="fa-IR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725144"/>
            <a:ext cx="252028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تبلیغات اسلامی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/>
          </a:bodyPr>
          <a:lstStyle/>
          <a:p>
            <a:pPr lvl="0" algn="justLow">
              <a:lnSpc>
                <a:spcPct val="170000"/>
              </a:lnSpc>
            </a:pPr>
            <a:r>
              <a:rPr lang="fa-IR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هماهنگی باروحانیون و ائمه جمعه و جماعات جهت تبلیغ بسیج ملی کنترل فشار خون درمساجد، تکایا و حسینیه ها و ترغیب مردم به شرکت در بسیج همگانی</a:t>
            </a:r>
            <a:endParaRPr lang="fa-IR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005064"/>
            <a:ext cx="4130824" cy="26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هلال احمر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4862"/>
          </a:xfrm>
        </p:spPr>
        <p:txBody>
          <a:bodyPr>
            <a:noAutofit/>
          </a:bodyPr>
          <a:lstStyle/>
          <a:p>
            <a:pPr algn="justLow">
              <a:lnSpc>
                <a:spcPct val="170000"/>
              </a:lnSpc>
            </a:pPr>
            <a:r>
              <a:rPr lang="fa-IR" b="1" dirty="0" smtClean="0">
                <a:ea typeface="Calibri"/>
                <a:cs typeface="B Nazanin" panose="00000400000000000000" pitchFamily="2" charset="-78"/>
              </a:rPr>
              <a:t>ساماندهی نیروهای داوطلب و ارسال لیست داوطلبین به شبکه های بهداشت و درمان تابعه در شهرستان ها</a:t>
            </a:r>
          </a:p>
          <a:p>
            <a:pPr algn="justLow">
              <a:lnSpc>
                <a:spcPct val="170000"/>
              </a:lnSpc>
            </a:pPr>
            <a:r>
              <a:rPr lang="fa-IR" b="1" dirty="0" smtClean="0">
                <a:ea typeface="Calibri"/>
                <a:cs typeface="B Nazanin" panose="00000400000000000000" pitchFamily="2" charset="-78"/>
              </a:rPr>
              <a:t>در اختیار قرار دادن چادر و فشار سنج به منظور استقرار تیم های سیار مطابق با درخواست مدیران شبکه های بهداشت و درمان شهرستان های تابعه</a:t>
            </a: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justLow">
              <a:lnSpc>
                <a:spcPct val="170000"/>
              </a:lnSpc>
            </a:pPr>
            <a:endParaRPr lang="fa-IR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10" y="5445224"/>
            <a:ext cx="187886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شهرداری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46" y="941082"/>
            <a:ext cx="8229600" cy="5400600"/>
          </a:xfrm>
        </p:spPr>
        <p:txBody>
          <a:bodyPr>
            <a:normAutofit/>
          </a:bodyPr>
          <a:lstStyle/>
          <a:p>
            <a:pPr algn="justLow">
              <a:lnSpc>
                <a:spcPct val="170000"/>
              </a:lnSpc>
            </a:pPr>
            <a:r>
              <a:rPr lang="fa-IR" sz="2800" b="1" dirty="0" smtClean="0">
                <a:ea typeface="Calibri"/>
                <a:cs typeface="B Nazanin" panose="00000400000000000000" pitchFamily="2" charset="-78"/>
              </a:rPr>
              <a:t>در اختیار قرار دادن مکان های نصب بنر و سایر رسانه های آموزشی به صورت رایگان</a:t>
            </a:r>
            <a:endParaRPr lang="en-US" sz="2800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r>
              <a:rPr lang="fa-IR" sz="2800" b="1" dirty="0" smtClean="0">
                <a:ea typeface="Calibri"/>
                <a:cs typeface="B Nazanin" panose="00000400000000000000" pitchFamily="2" charset="-78"/>
              </a:rPr>
              <a:t>هماهنگی با ناوگان تاکسیرانی برای انجام سنجش فشار خون رانندگان تاکسی و نصب رسانه های نوشتاری در تاکسی ها</a:t>
            </a: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justLow">
              <a:lnSpc>
                <a:spcPct val="170000"/>
              </a:lnSpc>
            </a:pPr>
            <a:endParaRPr lang="fa-IR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90" y="4653136"/>
            <a:ext cx="40645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سازمان حمل و نقل جاده ای و پایانه ها 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/>
          </a:bodyPr>
          <a:lstStyle/>
          <a:p>
            <a:pPr algn="justLow">
              <a:lnSpc>
                <a:spcPct val="170000"/>
              </a:lnSpc>
            </a:pPr>
            <a:r>
              <a:rPr lang="fa-IR" b="1" dirty="0" smtClean="0">
                <a:ea typeface="Calibri"/>
                <a:cs typeface="B Nazanin" panose="00000400000000000000" pitchFamily="2" charset="-78"/>
              </a:rPr>
              <a:t>هماهنگی با پایانه ها جهت استقرار تیم سیار سنجش فشار خون</a:t>
            </a:r>
          </a:p>
          <a:p>
            <a:pPr algn="justLow">
              <a:lnSpc>
                <a:spcPct val="170000"/>
              </a:lnSpc>
            </a:pPr>
            <a:r>
              <a:rPr lang="fa-IR" b="1" dirty="0" smtClean="0">
                <a:ea typeface="Calibri"/>
                <a:cs typeface="B Nazanin" panose="00000400000000000000" pitchFamily="2" charset="-78"/>
              </a:rPr>
              <a:t>هماهنگی جهت نصب رسانه های آموزشی و اطلاع رسانی در اتوبوس های بین شهری</a:t>
            </a: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justLow">
              <a:lnSpc>
                <a:spcPct val="170000"/>
              </a:lnSpc>
            </a:pPr>
            <a:endParaRPr lang="fa-IR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941168"/>
            <a:ext cx="428625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فرماندهی نیروهای مسلح( ارتش، نیروی انتظامی و سپاه پاسداران انقلاب اسلامی)</a:t>
            </a:r>
            <a:endParaRPr lang="fa-IR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/>
          </a:bodyPr>
          <a:lstStyle/>
          <a:p>
            <a:pPr algn="justLow">
              <a:lnSpc>
                <a:spcPct val="200000"/>
              </a:lnSpc>
            </a:pPr>
            <a:r>
              <a:rPr lang="fa-IR" sz="2800" b="1" dirty="0" smtClean="0">
                <a:ea typeface="Calibri"/>
                <a:cs typeface="B Nazanin" panose="00000400000000000000" pitchFamily="2" charset="-78"/>
              </a:rPr>
              <a:t>ابلاغ به واحدهای بهداشتی – درمانی تابعه جهت سنجش فشار خون جمعیت هدف یا صدور مجوز جهت ورود تیم سیار مرکز بهداشت به اماکن حفاظت شده جهت سنجش فشار خون</a:t>
            </a:r>
          </a:p>
          <a:p>
            <a:pPr algn="justLow">
              <a:lnSpc>
                <a:spcPct val="200000"/>
              </a:lnSpc>
            </a:pPr>
            <a:r>
              <a:rPr lang="fa-IR" sz="2800" b="1" dirty="0">
                <a:ea typeface="Calibri"/>
                <a:cs typeface="B Nazanin" panose="00000400000000000000" pitchFamily="2" charset="-78"/>
              </a:rPr>
              <a:t>پذیرش بیماران دارای فشار خون بالا شناسایی شده از طریق بسیج ملی در بیمارستان های وابسته به صورت رایگان یا فرانشیز 50%</a:t>
            </a:r>
          </a:p>
          <a:p>
            <a:pPr algn="justLow">
              <a:lnSpc>
                <a:spcPct val="200000"/>
              </a:lnSpc>
            </a:pPr>
            <a:endParaRPr lang="fa-IR" sz="2800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200000"/>
              </a:lnSpc>
            </a:pPr>
            <a:endParaRPr lang="fa-IR" sz="2800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200000"/>
              </a:lnSpc>
            </a:pPr>
            <a:endParaRPr lang="fa-IR" sz="2800" b="1" dirty="0" smtClean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justLow">
              <a:lnSpc>
                <a:spcPct val="200000"/>
              </a:lnSpc>
            </a:pPr>
            <a:endParaRPr lang="fa-IR" sz="2800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200000"/>
              </a:lnSpc>
            </a:pPr>
            <a:endParaRPr lang="fa-IR" sz="2800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200000"/>
              </a:lnSpc>
            </a:pPr>
            <a:endParaRPr lang="fa-IR" sz="2800" b="1" dirty="0" smtClean="0"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94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سازمان تامین اجتماعی و شرکت نفت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fa-IR" sz="2800" b="1" dirty="0" smtClean="0">
                <a:ea typeface="Calibri"/>
                <a:cs typeface="B Nazanin" panose="00000400000000000000" pitchFamily="2" charset="-78"/>
              </a:rPr>
              <a:t>ابلاغ </a:t>
            </a:r>
            <a:r>
              <a:rPr lang="fa-IR" sz="2800" b="1" dirty="0">
                <a:ea typeface="Calibri"/>
                <a:cs typeface="B Nazanin" panose="00000400000000000000" pitchFamily="2" charset="-78"/>
              </a:rPr>
              <a:t>به واحدهای بهداشتی – درمانی تابعه جهت سنجش فشار خون جمعیت هدف یا صدور مجوز جهت ورود تیم سیار مرکز بهداشت به اماکن حفاظت شده جهت سنجش فشار </a:t>
            </a:r>
            <a:r>
              <a:rPr lang="fa-IR" sz="2800" b="1" dirty="0" smtClean="0">
                <a:ea typeface="Calibri"/>
                <a:cs typeface="B Nazanin" panose="00000400000000000000" pitchFamily="2" charset="-78"/>
              </a:rPr>
              <a:t>خون</a:t>
            </a:r>
            <a:endParaRPr lang="fa-IR" sz="2800" dirty="0" smtClean="0">
              <a:ea typeface="Calibri"/>
              <a:cs typeface="Arial"/>
            </a:endParaRPr>
          </a:p>
          <a:p>
            <a:pPr algn="justLow">
              <a:lnSpc>
                <a:spcPct val="150000"/>
              </a:lnSpc>
            </a:pPr>
            <a:r>
              <a:rPr lang="fa-IR" sz="2800" b="1" dirty="0">
                <a:ea typeface="Calibri"/>
                <a:cs typeface="B Nazanin" panose="00000400000000000000" pitchFamily="2" charset="-78"/>
              </a:rPr>
              <a:t>پذیرش بیماران دارای فشار خون بالا شناسایی شده از طریق بسیج ملی در بیمارستان های وابسته به صورت رایگان یا فرانشیز 50%</a:t>
            </a:r>
          </a:p>
          <a:p>
            <a:pPr algn="justLow">
              <a:lnSpc>
                <a:spcPct val="200000"/>
              </a:lnSpc>
            </a:pPr>
            <a:r>
              <a:rPr lang="fa-IR" sz="2800" b="1" dirty="0">
                <a:ea typeface="Calibri"/>
                <a:cs typeface="B Nazanin" panose="00000400000000000000" pitchFamily="2" charset="-78"/>
              </a:rPr>
              <a:t>در اختیار قرار دادن فشار سنج جهت تیم های سیار</a:t>
            </a:r>
          </a:p>
          <a:p>
            <a:pPr algn="justLow">
              <a:lnSpc>
                <a:spcPct val="200000"/>
              </a:lnSpc>
            </a:pPr>
            <a:endParaRPr lang="fa-IR" sz="2800" dirty="0" smtClean="0">
              <a:ea typeface="Calibri"/>
              <a:cs typeface="Arial"/>
            </a:endParaRPr>
          </a:p>
          <a:p>
            <a:pPr algn="justLow">
              <a:lnSpc>
                <a:spcPct val="200000"/>
              </a:lnSpc>
            </a:pPr>
            <a:endParaRPr lang="fa-IR" sz="2800" dirty="0" smtClean="0">
              <a:solidFill>
                <a:prstClr val="black"/>
              </a:solidFill>
              <a:ea typeface="Calibri"/>
              <a:cs typeface="Arial"/>
            </a:endParaRPr>
          </a:p>
          <a:p>
            <a:pPr lvl="0" algn="justLow">
              <a:lnSpc>
                <a:spcPct val="200000"/>
              </a:lnSpc>
            </a:pPr>
            <a:endParaRPr lang="fa-IR" sz="2800" dirty="0">
              <a:solidFill>
                <a:prstClr val="black"/>
              </a:solidFill>
              <a:ea typeface="Calibri"/>
              <a:cs typeface="Arial"/>
            </a:endParaRPr>
          </a:p>
          <a:p>
            <a:pPr algn="justLow">
              <a:lnSpc>
                <a:spcPct val="200000"/>
              </a:lnSpc>
            </a:pPr>
            <a:endParaRPr lang="fa-IR" sz="2800" dirty="0" smtClean="0">
              <a:ea typeface="Calibri"/>
              <a:cs typeface="Arial"/>
            </a:endParaRPr>
          </a:p>
          <a:p>
            <a:pPr algn="justLow">
              <a:lnSpc>
                <a:spcPct val="200000"/>
              </a:lnSpc>
            </a:pPr>
            <a:endParaRPr lang="fa-IR" sz="2800" dirty="0" smtClean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2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آموزش و پرورش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/>
          </a:bodyPr>
          <a:lstStyle/>
          <a:p>
            <a:pPr algn="justLow">
              <a:lnSpc>
                <a:spcPct val="170000"/>
              </a:lnSpc>
            </a:pPr>
            <a:r>
              <a:rPr lang="fa-IR" b="1" dirty="0" smtClean="0">
                <a:ea typeface="Calibri"/>
                <a:cs typeface="B Nazanin" panose="00000400000000000000" pitchFamily="2" charset="-78"/>
              </a:rPr>
              <a:t>ابلاغ به کلیه واحدهای زیر مجموعه توسط مدیر کل محترم به منظورسنجش فشار خون خود و اعضای خانواده به روش خود اظهاری در صورت عدم تمایل به روش حضوری سنجش فشار خون</a:t>
            </a: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44" y="4653136"/>
            <a:ext cx="60960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مخابرات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fa-IR" sz="3600" b="1" dirty="0" smtClean="0">
                <a:ea typeface="Calibri"/>
                <a:cs typeface="B Nazanin" panose="00000400000000000000" pitchFamily="2" charset="-78"/>
              </a:rPr>
              <a:t>ارسال پیامک های گروهی آموزشی و اطلاع رسانی رایگان به کل جمعیت استان</a:t>
            </a:r>
          </a:p>
          <a:p>
            <a:pPr algn="justLow">
              <a:lnSpc>
                <a:spcPct val="150000"/>
              </a:lnSpc>
            </a:pPr>
            <a:r>
              <a:rPr lang="fa-IR" sz="3600" b="1" dirty="0">
                <a:ea typeface="Calibri"/>
                <a:cs typeface="B Nazanin" panose="00000400000000000000" pitchFamily="2" charset="-78"/>
              </a:rPr>
              <a:t>درج شعار بسیج ملی کنترل فشار خون در قبض های </a:t>
            </a:r>
            <a:r>
              <a:rPr lang="fa-IR" sz="3600" b="1" dirty="0" smtClean="0">
                <a:ea typeface="Calibri"/>
                <a:cs typeface="B Nazanin" panose="00000400000000000000" pitchFamily="2" charset="-78"/>
              </a:rPr>
              <a:t>تلفن</a:t>
            </a:r>
            <a:endParaRPr lang="fa-IR" sz="3600" b="1" dirty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3600" b="1" dirty="0" smtClean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justLow">
              <a:lnSpc>
                <a:spcPct val="170000"/>
              </a:lnSpc>
            </a:pPr>
            <a:endParaRPr lang="fa-IR" sz="3600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sz="3600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sz="3600" b="1" dirty="0" smtClean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88" y="4807954"/>
            <a:ext cx="2808312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1330216"/>
            <a:ext cx="7881623" cy="6969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2100" b="1" dirty="0">
                <a:solidFill>
                  <a:schemeClr val="bg1"/>
                </a:solidFill>
                <a:cs typeface="B Titr" panose="00000700000000000000" pitchFamily="2" charset="-78"/>
              </a:rPr>
              <a:t>شیوع فشار خون بالا به تفکیک جنسیت در سال 2016</a:t>
            </a:r>
            <a:endParaRPr lang="en-US" sz="2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77514"/>
            <a:ext cx="7886700" cy="750610"/>
          </a:xfrm>
        </p:spPr>
        <p:txBody>
          <a:bodyPr>
            <a:normAutofit fontScale="90000"/>
          </a:bodyPr>
          <a:lstStyle/>
          <a:p>
            <a:r>
              <a:rPr lang="fa-IR" sz="2700" b="1" dirty="0">
                <a:solidFill>
                  <a:srgbClr val="FF0000"/>
                </a:solidFill>
                <a:cs typeface="B Titr" panose="00000700000000000000" pitchFamily="2" charset="-78"/>
              </a:rPr>
              <a:t>شیوع فشارخون بالا در استان کرمانشاه براساس پیمایش انجام شده </a:t>
            </a:r>
            <a:r>
              <a:rPr lang="fa-IR" sz="27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  <a:r>
              <a:rPr lang="en-US" sz="27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STEPS</a:t>
            </a:r>
            <a:r>
              <a:rPr lang="fa-IR" sz="27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) </a:t>
            </a:r>
            <a:r>
              <a:rPr lang="fa-IR" sz="2700" b="1" dirty="0">
                <a:solidFill>
                  <a:srgbClr val="FF0000"/>
                </a:solidFill>
                <a:cs typeface="B Titr" panose="00000700000000000000" pitchFamily="2" charset="-78"/>
              </a:rPr>
              <a:t>در سال 1395 </a:t>
            </a:r>
            <a:endParaRPr lang="en-US" sz="27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577901"/>
              </p:ext>
            </p:extLst>
          </p:nvPr>
        </p:nvGraphicFramePr>
        <p:xfrm>
          <a:off x="539552" y="1484784"/>
          <a:ext cx="78867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06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ارشاد اسلامی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/>
          </a:bodyPr>
          <a:lstStyle/>
          <a:p>
            <a:pPr algn="justLow">
              <a:lnSpc>
                <a:spcPct val="170000"/>
              </a:lnSpc>
            </a:pPr>
            <a:r>
              <a:rPr lang="fa-IR" sz="3600" b="1" dirty="0" smtClean="0">
                <a:ea typeface="Calibri"/>
                <a:cs typeface="B Nazanin" panose="00000400000000000000" pitchFamily="2" charset="-78"/>
              </a:rPr>
              <a:t>هماهنگی با رسانه های محلی جهت درج مطالب آموزشی و اطلاع رسانی مربوط به بسیج ملی کنترل فشار خون بالا در صفحه اول جراید به صورت رایگان</a:t>
            </a:r>
            <a:endParaRPr lang="fa-IR" sz="3600" b="1" dirty="0" smtClean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justLow">
              <a:lnSpc>
                <a:spcPct val="170000"/>
              </a:lnSpc>
            </a:pPr>
            <a:endParaRPr lang="fa-IR" sz="3600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sz="3600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sz="3600" b="1" dirty="0" smtClean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5085184"/>
            <a:ext cx="19621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کمیته امداد امام(ره) و بهزیستی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/>
          </a:bodyPr>
          <a:lstStyle/>
          <a:p>
            <a:pPr algn="justLow">
              <a:lnSpc>
                <a:spcPct val="170000"/>
              </a:lnSpc>
            </a:pPr>
            <a:r>
              <a:rPr lang="fa-IR" b="1" dirty="0" smtClean="0">
                <a:ea typeface="Calibri"/>
                <a:cs typeface="B Nazanin" panose="00000400000000000000" pitchFamily="2" charset="-78"/>
              </a:rPr>
              <a:t>اطلاع رسانی گسترده به مددجویان به منظور مراجعه به پایگاه های سلامت، خانه های بهداشت و تیم های سیاربه منظور سنجش فشار خون</a:t>
            </a:r>
          </a:p>
          <a:p>
            <a:pPr algn="justLow">
              <a:lnSpc>
                <a:spcPct val="170000"/>
              </a:lnSpc>
            </a:pPr>
            <a:r>
              <a:rPr lang="fa-IR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استقرار تیم سیار در ادارات زیر مجموعه در یک یا دو روز خاص و سنجش فشار خون مدد جویان همراه با ارایه خدمات اختصاصی در آن حوزه</a:t>
            </a:r>
          </a:p>
          <a:p>
            <a:pPr lvl="0" algn="justLow">
              <a:lnSpc>
                <a:spcPct val="170000"/>
              </a:lnSpc>
            </a:pPr>
            <a:endParaRPr lang="fa-IR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29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سازمان نظام پزشکی و پزشکی قانونی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/>
          </a:bodyPr>
          <a:lstStyle/>
          <a:p>
            <a:pPr lvl="0" algn="justLow">
              <a:lnSpc>
                <a:spcPct val="170000"/>
              </a:lnSpc>
            </a:pPr>
            <a:r>
              <a:rPr lang="fa-IR" b="1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مشارکت پزشکان در کنترل فشارخون مراجعین</a:t>
            </a:r>
            <a:endParaRPr lang="en-US" b="1" dirty="0" smtClean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justLow">
              <a:lnSpc>
                <a:spcPct val="170000"/>
              </a:lnSpc>
            </a:pPr>
            <a:r>
              <a:rPr lang="fa-IR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فراخوان پزشکان به منظور پذیرش بیماران ارجاعی</a:t>
            </a:r>
          </a:p>
          <a:p>
            <a:pPr lvl="0" algn="justLow">
              <a:lnSpc>
                <a:spcPct val="170000"/>
              </a:lnSpc>
            </a:pPr>
            <a:r>
              <a:rPr lang="fa-IR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در اختیار قرار دادن فشار سنج جهت استفاده در تیم های سیار</a:t>
            </a:r>
            <a:endParaRPr lang="fa-IR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44" y="3933056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سازمان ورزش و جوانان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/>
          </a:bodyPr>
          <a:lstStyle/>
          <a:p>
            <a:pPr algn="justLow">
              <a:lnSpc>
                <a:spcPct val="170000"/>
              </a:lnSpc>
            </a:pPr>
            <a:r>
              <a:rPr lang="fa-IR" b="1" dirty="0" smtClean="0">
                <a:ea typeface="Calibri"/>
                <a:cs typeface="B Nazanin" panose="00000400000000000000" pitchFamily="2" charset="-78"/>
              </a:rPr>
              <a:t>استفاده از پتانسیل سمن های جوانان در امر آموزش و اطلاع رسانی به گروه هدف برنامه جهت شرکت در طرح</a:t>
            </a:r>
          </a:p>
          <a:p>
            <a:pPr lvl="0" algn="justLow">
              <a:lnSpc>
                <a:spcPct val="170000"/>
              </a:lnSpc>
            </a:pPr>
            <a:endParaRPr lang="fa-IR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01008"/>
            <a:ext cx="460851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دانشگاه های سطح استان</a:t>
            </a:r>
            <a:endParaRPr lang="fa-IR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b="1" dirty="0" smtClean="0">
                <a:ea typeface="Calibri"/>
                <a:cs typeface="B Nazanin" panose="00000400000000000000" pitchFamily="2" charset="-78"/>
              </a:rPr>
              <a:t>ابلاغ به کلیه پرسنل و اعضای هیات علمی به منظور شرکت در بسیج ملی کنترل فشارخون بالا ترجیحاً به صورت خود اظهاری </a:t>
            </a:r>
          </a:p>
          <a:p>
            <a:pPr algn="justLow">
              <a:lnSpc>
                <a:spcPct val="150000"/>
              </a:lnSpc>
            </a:pPr>
            <a:r>
              <a:rPr lang="fa-IR" b="1" dirty="0" smtClean="0">
                <a:ea typeface="Calibri"/>
                <a:cs typeface="B Nazanin" panose="00000400000000000000" pitchFamily="2" charset="-78"/>
              </a:rPr>
              <a:t>فراخوان دانشجویان جهت همکاری در بسیج ملی کنترل فشار خون</a:t>
            </a:r>
          </a:p>
          <a:p>
            <a:pPr algn="justLow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حمایت روسای محترم دانشگاه ها از بسیج ملی کنترل فشار خون</a:t>
            </a:r>
          </a:p>
          <a:p>
            <a:pPr lvl="0" algn="justLow">
              <a:lnSpc>
                <a:spcPct val="150000"/>
              </a:lnSpc>
            </a:pPr>
            <a:endParaRPr lang="fa-IR" b="1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b="1" dirty="0" smtClean="0"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86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16824" cy="79208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خانه صنعت ومعدن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4896544"/>
          </a:xfrm>
        </p:spPr>
        <p:txBody>
          <a:bodyPr>
            <a:normAutofit/>
          </a:bodyPr>
          <a:lstStyle/>
          <a:p>
            <a:pPr algn="justLow">
              <a:lnSpc>
                <a:spcPct val="170000"/>
              </a:lnSpc>
            </a:pPr>
            <a:r>
              <a:rPr lang="fa-IR" sz="2800" b="1" dirty="0">
                <a:ea typeface="Calibri"/>
                <a:cs typeface="B Nazanin" panose="00000400000000000000" pitchFamily="2" charset="-78"/>
              </a:rPr>
              <a:t>ملزم نمودن کارفرمایان جهت همکاری با معاونت بهداشتی </a:t>
            </a:r>
            <a:r>
              <a:rPr lang="fa-IR" sz="2800" b="1" dirty="0" smtClean="0">
                <a:ea typeface="Calibri"/>
                <a:cs typeface="B Nazanin" panose="00000400000000000000" pitchFamily="2" charset="-78"/>
              </a:rPr>
              <a:t>دانشگاه علوم پزشکی در </a:t>
            </a:r>
            <a:r>
              <a:rPr lang="fa-IR" sz="2800" b="1" dirty="0">
                <a:ea typeface="Calibri"/>
                <a:cs typeface="B Nazanin" panose="00000400000000000000" pitchFamily="2" charset="-78"/>
              </a:rPr>
              <a:t>راستای اجرای طرح</a:t>
            </a:r>
          </a:p>
          <a:p>
            <a:pPr lvl="0" algn="justLow">
              <a:lnSpc>
                <a:spcPct val="170000"/>
              </a:lnSpc>
            </a:pPr>
            <a:endParaRPr lang="fa-IR" sz="2800" b="1" dirty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sz="2800" b="1" dirty="0">
              <a:ea typeface="Calibri"/>
              <a:cs typeface="B Nazanin" panose="00000400000000000000" pitchFamily="2" charset="-78"/>
            </a:endParaRPr>
          </a:p>
          <a:p>
            <a:pPr algn="justLow">
              <a:lnSpc>
                <a:spcPct val="170000"/>
              </a:lnSpc>
            </a:pPr>
            <a:endParaRPr lang="fa-IR" sz="2800" b="1" dirty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212976"/>
            <a:ext cx="19050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651719"/>
          </a:xfr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شرکت های گاز، توزیع نیروی برق، آب و فاضلاب</a:t>
            </a:r>
            <a:endParaRPr lang="fa-IR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82" y="1052737"/>
            <a:ext cx="8568952" cy="5112568"/>
          </a:xfrm>
        </p:spPr>
        <p:txBody>
          <a:bodyPr>
            <a:normAutofit/>
          </a:bodyPr>
          <a:lstStyle/>
          <a:p>
            <a:pPr algn="justLow">
              <a:lnSpc>
                <a:spcPct val="170000"/>
              </a:lnSpc>
            </a:pPr>
            <a:r>
              <a:rPr lang="fa-IR" sz="2800" b="1" dirty="0">
                <a:ea typeface="Calibri"/>
                <a:cs typeface="B Nazanin" panose="00000400000000000000" pitchFamily="2" charset="-78"/>
              </a:rPr>
              <a:t>درج شعار بسیج ملی کنترل فشار خون در قبض های </a:t>
            </a:r>
            <a:r>
              <a:rPr lang="fa-IR" sz="2800" b="1" dirty="0" smtClean="0">
                <a:ea typeface="Calibri"/>
                <a:cs typeface="B Nazanin" panose="00000400000000000000" pitchFamily="2" charset="-78"/>
              </a:rPr>
              <a:t>گاز، برق و آب</a:t>
            </a:r>
            <a:endParaRPr lang="fa-IR" sz="2800" b="1" dirty="0">
              <a:ea typeface="Calibri"/>
              <a:cs typeface="B Nazanin" panose="00000400000000000000" pitchFamily="2" charset="-78"/>
            </a:endParaRPr>
          </a:p>
          <a:p>
            <a:pPr lvl="0" algn="justLow">
              <a:lnSpc>
                <a:spcPct val="170000"/>
              </a:lnSpc>
            </a:pPr>
            <a:endParaRPr lang="fa-IR" sz="2800" b="1" dirty="0">
              <a:ea typeface="Calibri"/>
              <a:cs typeface="B Nazanin" panose="00000400000000000000" pitchFamily="2" charset="-78"/>
            </a:endParaRPr>
          </a:p>
          <a:p>
            <a:pPr marL="0" indent="0" algn="justLow">
              <a:lnSpc>
                <a:spcPct val="170000"/>
              </a:lnSpc>
              <a:buNone/>
            </a:pPr>
            <a:endParaRPr lang="fa-IR" sz="2800" b="1" dirty="0">
              <a:ea typeface="Calibri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94004"/>
            <a:ext cx="2088232" cy="1961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194003"/>
            <a:ext cx="2232248" cy="1971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194004"/>
            <a:ext cx="2736304" cy="21116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88" y="2420888"/>
            <a:ext cx="554461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70000"/>
              </a:lnSpc>
              <a:spcBef>
                <a:spcPct val="20000"/>
              </a:spcBef>
            </a:pPr>
            <a:r>
              <a:rPr lang="fa-IR" sz="3600" b="1" dirty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فشارخون؛ بدانیم و اقدام </a:t>
            </a:r>
            <a:r>
              <a:rPr lang="fa-IR" sz="3600" b="1" dirty="0" smtClean="0">
                <a:solidFill>
                  <a:srgbClr val="FF0000"/>
                </a:solidFill>
                <a:ea typeface="Calibri"/>
                <a:cs typeface="B Nazanin" panose="00000400000000000000" pitchFamily="2" charset="-78"/>
              </a:rPr>
              <a:t>کنیم.</a:t>
            </a:r>
            <a:endParaRPr lang="fa-IR" sz="3600" b="1" dirty="0">
              <a:solidFill>
                <a:srgbClr val="FF0000"/>
              </a:solidFill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34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با آرزوی سلامت برای شما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a-IR" sz="60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نکته مهم</a:t>
            </a:r>
            <a:endParaRPr lang="en-US" sz="6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31640"/>
            <a:ext cx="8229600" cy="5121696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  <a:spcBef>
                <a:spcPts val="0"/>
              </a:spcBef>
            </a:pPr>
            <a:r>
              <a:rPr lang="fa-IR" sz="4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در </a:t>
            </a:r>
            <a:r>
              <a:rPr lang="fa-IR" sz="4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استان کرمانشاه تنها </a:t>
            </a:r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30</a:t>
            </a:r>
            <a:r>
              <a:rPr lang="fa-IR" sz="44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 درصد از مبتلایان به فشار خون بالا از ابتلا خود آگاهی دارند.</a:t>
            </a: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None/>
            </a:pPr>
            <a:endParaRPr lang="en-US" sz="4400" dirty="0">
              <a:solidFill>
                <a:prstClr val="black"/>
              </a:solidFill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3"/>
            <a:ext cx="4320480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5289" y="389570"/>
            <a:ext cx="7523630" cy="729582"/>
          </a:xfrm>
        </p:spPr>
        <p:txBody>
          <a:bodyPr>
            <a:noAutofit/>
          </a:bodyPr>
          <a:lstStyle/>
          <a:p>
            <a:r>
              <a:rPr lang="fa-IR" altLang="en-US" sz="1050" b="1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altLang="en-US" sz="1050" b="1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altLang="en-US" sz="2400" dirty="0">
                <a:solidFill>
                  <a:srgbClr val="FF0000"/>
                </a:solidFill>
                <a:cs typeface="B Titr" panose="00000700000000000000" pitchFamily="2" charset="-78"/>
              </a:rPr>
              <a:t> اهداف سند ملی پیشگیری و کنترل بیماری‌های </a:t>
            </a:r>
            <a:r>
              <a:rPr lang="fa-IR" altLang="en-US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غیرواگیر در ارتباط با پیشگیری و کنترل فشار خون بالا</a:t>
            </a:r>
            <a:endParaRPr lang="en-US" alt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625289" y="1462822"/>
            <a:ext cx="8051167" cy="51345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الف) اهداف مشابه با اهداف سازمان جهانی بهداشت: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هدف 1: </a:t>
            </a:r>
            <a:r>
              <a:rPr lang="fa-IR" sz="1800" b="1" dirty="0">
                <a:solidFill>
                  <a:srgbClr val="008000"/>
                </a:solidFill>
                <a:cs typeface="B Nazanin" panose="00000400000000000000" pitchFamily="2" charset="-78"/>
              </a:rPr>
              <a:t>25% </a:t>
            </a:r>
            <a:r>
              <a:rPr lang="fa-IR" sz="1800" dirty="0">
                <a:cs typeface="B Nazanin" panose="00000400000000000000" pitchFamily="2" charset="-78"/>
              </a:rPr>
              <a:t>کاهش در خطر مرگ زودرس ناشی از بیماری های قلبی عروقی، سرطان، دیابت بیماری‌های مزمن ریوی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هدف 2: </a:t>
            </a:r>
            <a:r>
              <a:rPr lang="fa-IR" sz="1800" dirty="0">
                <a:solidFill>
                  <a:srgbClr val="002060"/>
                </a:solidFill>
                <a:cs typeface="B Nazanin" panose="00000400000000000000" pitchFamily="2" charset="-78"/>
              </a:rPr>
              <a:t>حداقل </a:t>
            </a:r>
            <a:r>
              <a:rPr lang="fa-IR" sz="1800" b="1" dirty="0">
                <a:solidFill>
                  <a:srgbClr val="008000"/>
                </a:solidFill>
                <a:cs typeface="B Nazanin" panose="00000400000000000000" pitchFamily="2" charset="-78"/>
              </a:rPr>
              <a:t>10% </a:t>
            </a:r>
            <a:r>
              <a:rPr lang="fa-IR" sz="1800" dirty="0">
                <a:cs typeface="B Nazanin" panose="00000400000000000000" pitchFamily="2" charset="-78"/>
              </a:rPr>
              <a:t>کاهش نسبی در مصرف الکل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هدف 4: </a:t>
            </a:r>
            <a:r>
              <a:rPr lang="fa-IR" sz="1800" b="1" dirty="0">
                <a:solidFill>
                  <a:srgbClr val="008000"/>
                </a:solidFill>
                <a:cs typeface="B Nazanin" panose="00000400000000000000" pitchFamily="2" charset="-78"/>
              </a:rPr>
              <a:t>30% </a:t>
            </a:r>
            <a:r>
              <a:rPr lang="fa-IR" sz="1800" dirty="0">
                <a:cs typeface="B Nazanin" panose="00000400000000000000" pitchFamily="2" charset="-78"/>
              </a:rPr>
              <a:t>کاهش نسبی در متوسط مصرف نمک در جامعه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هدف 5: </a:t>
            </a:r>
            <a:r>
              <a:rPr lang="fa-IR" sz="1800" b="1" dirty="0">
                <a:solidFill>
                  <a:srgbClr val="008000"/>
                </a:solidFill>
                <a:cs typeface="B Nazanin" panose="00000400000000000000" pitchFamily="2" charset="-78"/>
              </a:rPr>
              <a:t>30%</a:t>
            </a:r>
            <a:r>
              <a:rPr lang="fa-IR" sz="1800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sz="1800" dirty="0">
                <a:cs typeface="B Nazanin" panose="00000400000000000000" pitchFamily="2" charset="-78"/>
              </a:rPr>
              <a:t>کاهش نسبی در شیوع مصرف دخانیات در افراد بالاتر از 15 سال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هدف 6: </a:t>
            </a:r>
            <a:r>
              <a:rPr lang="fa-IR" sz="1800" b="1" dirty="0">
                <a:solidFill>
                  <a:srgbClr val="008000"/>
                </a:solidFill>
                <a:cs typeface="B Nazanin" panose="00000400000000000000" pitchFamily="2" charset="-78"/>
              </a:rPr>
              <a:t>25% </a:t>
            </a:r>
            <a:r>
              <a:rPr lang="fa-IR" sz="1800" dirty="0">
                <a:cs typeface="B Nazanin" panose="00000400000000000000" pitchFamily="2" charset="-78"/>
              </a:rPr>
              <a:t>کاهش نسبی در شیوع فشار خون بالا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هدف 7: </a:t>
            </a:r>
            <a:r>
              <a:rPr lang="fa-IR" sz="1800" b="1" dirty="0">
                <a:solidFill>
                  <a:srgbClr val="008000"/>
                </a:solidFill>
                <a:cs typeface="B Nazanin" panose="00000400000000000000" pitchFamily="2" charset="-78"/>
              </a:rPr>
              <a:t>ثابت نگهداشتن </a:t>
            </a:r>
            <a:r>
              <a:rPr lang="fa-IR" sz="1800" dirty="0">
                <a:cs typeface="B Nazanin" panose="00000400000000000000" pitchFamily="2" charset="-78"/>
              </a:rPr>
              <a:t>میزان بیماری دیابت و چاقی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هدف 9: </a:t>
            </a:r>
            <a:r>
              <a:rPr lang="fa-IR" sz="1800" b="1" dirty="0">
                <a:solidFill>
                  <a:srgbClr val="008000"/>
                </a:solidFill>
                <a:cs typeface="B Nazanin" panose="00000400000000000000" pitchFamily="2" charset="-78"/>
              </a:rPr>
              <a:t>80% </a:t>
            </a:r>
            <a:r>
              <a:rPr lang="fa-IR" sz="1800" dirty="0">
                <a:cs typeface="B Nazanin" panose="00000400000000000000" pitchFamily="2" charset="-78"/>
              </a:rPr>
              <a:t>دسترسی به تکنولوژی‌ها و داروهای اساسی قابل فراهمی شامل داروهای ژنریک مورد نیاز برای درمان بیماری‌های غیرواگیر در بخش‌های خصوصی و دولتی</a:t>
            </a:r>
            <a:endParaRPr lang="en-US" sz="1800" dirty="0">
              <a:cs typeface="B Nazanin" panose="00000400000000000000" pitchFamily="2" charset="-78"/>
            </a:endParaRPr>
          </a:p>
          <a:p>
            <a:pPr marL="257138" indent="-257138" algn="just">
              <a:lnSpc>
                <a:spcPct val="150000"/>
              </a:lnSpc>
              <a:defRPr/>
            </a:pPr>
            <a:endParaRPr lang="en-US" sz="18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11268" name="Slide Number Placeholder 3"/>
          <p:cNvSpPr txBox="1">
            <a:spLocks/>
          </p:cNvSpPr>
          <p:nvPr/>
        </p:nvSpPr>
        <p:spPr bwMode="auto">
          <a:xfrm>
            <a:off x="1657350" y="5269707"/>
            <a:ext cx="5715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5" rIns="68570" bIns="3428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898989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36556" y="4319708"/>
            <a:ext cx="4037577" cy="4321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617317" y="5157193"/>
            <a:ext cx="8056817" cy="885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4264789" y="3332512"/>
            <a:ext cx="4385318" cy="4321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636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635"/>
            <a:ext cx="8229600" cy="742911"/>
          </a:xfrm>
        </p:spPr>
        <p:txBody>
          <a:bodyPr>
            <a:no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نامه درخواست حمایت وزیر بهداشت از رییس محترم جمهوری اسلامی ایران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2503</Words>
  <Application>Microsoft Office PowerPoint</Application>
  <PresentationFormat>On-screen Show (4:3)</PresentationFormat>
  <Paragraphs>205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حقایق قابل توجه در مورد فشار خون بالا</vt:lpstr>
      <vt:lpstr>...حقایق قابل توجه در مورد فشار خون بالا</vt:lpstr>
      <vt:lpstr>روند فزاینده مرگ منتسب به فشارخون بالا در ایران</vt:lpstr>
      <vt:lpstr>شیوع فشارخون بالا در استان کرمانشاه براساس پیمایش انجام شده (STEPS) در سال 1395 </vt:lpstr>
      <vt:lpstr>نکته مهم</vt:lpstr>
      <vt:lpstr>  اهداف سند ملی پیشگیری و کنترل بیماری‌های غیرواگیر در ارتباط با پیشگیری و کنترل فشار خون بالا</vt:lpstr>
      <vt:lpstr>نامه درخواست حمایت وزیر بهداشت از رییس محترم جمهوری اسلامی ایران</vt:lpstr>
      <vt:lpstr>پاسخ رییس جمهور محترم</vt:lpstr>
      <vt:lpstr>انتصاب معاون محترم بهداشت وزیر بهداشت به عنوان مدیر اجرایی بسیج ملی کنترل فشار خون بالا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اهداف بسیج ملی کنترل فشار خون   </vt:lpstr>
      <vt:lpstr>اهداف کلی</vt:lpstr>
      <vt:lpstr>اهداف اختصاصی</vt:lpstr>
      <vt:lpstr>گروه هدف</vt:lpstr>
      <vt:lpstr>تعریف گروه هدف 30 سال و بالاتر</vt:lpstr>
      <vt:lpstr>جمعیت هدف بسیج ملی کنترل فشار خون بالا در استان کرمانشاه</vt:lpstr>
      <vt:lpstr>زمان اجرای طرح</vt:lpstr>
      <vt:lpstr> نحوه اجرا </vt:lpstr>
      <vt:lpstr>نحوه اجرا به روش حضوری</vt:lpstr>
      <vt:lpstr>...نحوه اجرا به روش حضوری</vt:lpstr>
      <vt:lpstr>نحوه اجرا به روش غیر حضوری</vt:lpstr>
      <vt:lpstr>ثبت اطلاعات</vt:lpstr>
      <vt:lpstr>PowerPoint Presentation</vt:lpstr>
      <vt:lpstr>PowerPoint Presentation</vt:lpstr>
      <vt:lpstr>PowerPoint Presentation</vt:lpstr>
      <vt:lpstr>PowerPoint Presentation</vt:lpstr>
      <vt:lpstr>فلوچارت بسیج ملی کنترل فشار خون بالا به صورت خود اظهاری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محل جمع شدن داده ها</vt:lpstr>
      <vt:lpstr>مکان‌های اجرای برنامه غربالگری و مراقبت در شهرها</vt:lpstr>
      <vt:lpstr>…مکان‌های اجرای برنامه غربالگری و مراقبت در شهرها</vt:lpstr>
      <vt:lpstr>مکان‌های اجرای برنامه غربالگری و مراقبت در روستاها</vt:lpstr>
      <vt:lpstr>مجریان محیطی </vt:lpstr>
      <vt:lpstr> حدود انتظارات از ادارات و دستگاه های استان کرمانشاه</vt:lpstr>
      <vt:lpstr> حدود انتظارات از ادارات و دستگاه های استان کرمانشاه</vt:lpstr>
      <vt:lpstr> انتظارات ویژه </vt:lpstr>
      <vt:lpstr>استانداری</vt:lpstr>
      <vt:lpstr>صدا و سیما</vt:lpstr>
      <vt:lpstr>تبلیغات اسلامی</vt:lpstr>
      <vt:lpstr>هلال احمر</vt:lpstr>
      <vt:lpstr>شهرداری</vt:lpstr>
      <vt:lpstr>سازمان حمل و نقل جاده ای و پایانه ها </vt:lpstr>
      <vt:lpstr>فرماندهی نیروهای مسلح( ارتش، نیروی انتظامی و سپاه پاسداران انقلاب اسلامی)</vt:lpstr>
      <vt:lpstr>سازمان تامین اجتماعی و شرکت نفت</vt:lpstr>
      <vt:lpstr>آموزش و پرورش</vt:lpstr>
      <vt:lpstr>مخابرات</vt:lpstr>
      <vt:lpstr>ارشاد اسلامی</vt:lpstr>
      <vt:lpstr>کمیته امداد امام(ره) و بهزیستی</vt:lpstr>
      <vt:lpstr>سازمان نظام پزشکی و پزشکی قانونی</vt:lpstr>
      <vt:lpstr>سازمان ورزش و جوانان</vt:lpstr>
      <vt:lpstr>دانشگاه های سطح استان</vt:lpstr>
      <vt:lpstr>خانه صنعت ومعدن</vt:lpstr>
      <vt:lpstr>شرکت های گاز، توزیع نیروی برق، آب و فاضلاب</vt:lpstr>
      <vt:lpstr>با آرزوی سلامت برای شما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BAHAR</dc:creator>
  <cp:lastModifiedBy>COMPUTER BAHAR</cp:lastModifiedBy>
  <cp:revision>144</cp:revision>
  <dcterms:created xsi:type="dcterms:W3CDTF">2019-05-09T20:41:34Z</dcterms:created>
  <dcterms:modified xsi:type="dcterms:W3CDTF">2019-05-14T20:04:31Z</dcterms:modified>
</cp:coreProperties>
</file>