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90" r:id="rId2"/>
    <p:sldId id="292" r:id="rId3"/>
    <p:sldId id="258" r:id="rId4"/>
    <p:sldId id="259" r:id="rId5"/>
    <p:sldId id="260" r:id="rId6"/>
    <p:sldId id="261" r:id="rId7"/>
    <p:sldId id="295" r:id="rId8"/>
    <p:sldId id="296" r:id="rId9"/>
    <p:sldId id="294" r:id="rId10"/>
    <p:sldId id="265" r:id="rId11"/>
    <p:sldId id="264" r:id="rId12"/>
    <p:sldId id="297" r:id="rId13"/>
    <p:sldId id="269" r:id="rId14"/>
    <p:sldId id="271" r:id="rId15"/>
    <p:sldId id="273" r:id="rId16"/>
    <p:sldId id="276" r:id="rId17"/>
    <p:sldId id="275" r:id="rId18"/>
    <p:sldId id="266" r:id="rId19"/>
    <p:sldId id="267" r:id="rId20"/>
    <p:sldId id="299" r:id="rId21"/>
    <p:sldId id="30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Lst>
  <p:sldSz cx="9144000" cy="6858000" type="screen4x3"/>
  <p:notesSz cx="6858000" cy="9144000"/>
  <p:embeddedFontLst>
    <p:embeddedFont>
      <p:font typeface="Calibri" pitchFamily="34" charset="0"/>
      <p:regular r:id="rId37"/>
      <p:bold r:id="rId38"/>
      <p:italic r:id="rId39"/>
      <p:boldItalic r:id="rId40"/>
    </p:embeddedFont>
    <p:embeddedFont>
      <p:font typeface="B Zar" pitchFamily="2" charset="-78"/>
      <p:regular r:id="rId41"/>
      <p:bold r:id="rId42"/>
    </p:embeddedFont>
    <p:embeddedFont>
      <p:font typeface="B Mitra" pitchFamily="2" charset="-78"/>
      <p:regular r:id="rId43"/>
      <p:bold r:id="rId44"/>
    </p:embeddedFont>
    <p:embeddedFont>
      <p:font typeface="B Titr" pitchFamily="2" charset="-78"/>
      <p:bold r:id="rId45"/>
    </p:embeddedFont>
    <p:embeddedFont>
      <p:font typeface="B Nazanin" pitchFamily="2" charset="-78"/>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C8815-8542-4D9B-98C7-0DDED7E190D9}" type="datetimeFigureOut">
              <a:rPr lang="en-US" smtClean="0"/>
              <a:pPr/>
              <a:t>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8A2AF-F9C8-472F-A341-45EABD9129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0C971B1-0249-488E-9AED-A261440EC4DA}" type="slidenum">
              <a:rPr lang="fa-IR" smtClean="0"/>
              <a:pPr/>
              <a:t>31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971B1-0249-488E-9AED-A261440EC4DA}" type="slidenum">
              <a:rPr lang="fa-IR" smtClean="0"/>
              <a:pPr/>
              <a:t>32</a:t>
            </a:fld>
            <a:endParaRPr lang="fa-IR"/>
          </a:p>
        </p:txBody>
      </p:sp>
    </p:spTree>
    <p:extLst>
      <p:ext uri="{BB962C8B-B14F-4D97-AF65-F5344CB8AC3E}">
        <p14:creationId xmlns="" xmlns:p14="http://schemas.microsoft.com/office/powerpoint/2010/main" val="26319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4" descr="in the name of god_(3)(800x600)_www.farapicture.blogfa.jpg"/>
          <p:cNvPicPr>
            <a:picLocks noChangeAspect="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b="1" dirty="0" smtClean="0">
                <a:solidFill>
                  <a:srgbClr val="FF0000"/>
                </a:solidFill>
                <a:cs typeface="B Zar" pitchFamily="2" charset="-78"/>
              </a:rPr>
              <a:t>دوره کمون و واگیری بیماری</a:t>
            </a:r>
            <a:endParaRPr lang="en-US" b="1" dirty="0">
              <a:solidFill>
                <a:srgbClr val="FF0000"/>
              </a:solidFill>
              <a:cs typeface="B Zar" pitchFamily="2" charset="-78"/>
            </a:endParaRPr>
          </a:p>
        </p:txBody>
      </p:sp>
      <p:sp>
        <p:nvSpPr>
          <p:cNvPr id="3" name="Content Placeholder 2"/>
          <p:cNvSpPr>
            <a:spLocks noGrp="1"/>
          </p:cNvSpPr>
          <p:nvPr>
            <p:ph idx="1"/>
          </p:nvPr>
        </p:nvSpPr>
        <p:spPr>
          <a:xfrm>
            <a:off x="457200" y="1600200"/>
            <a:ext cx="8229600" cy="4876800"/>
          </a:xfrm>
        </p:spPr>
        <p:txBody>
          <a:bodyPr>
            <a:normAutofit fontScale="92500"/>
          </a:bodyPr>
          <a:lstStyle/>
          <a:p>
            <a:pPr algn="just" rtl="1">
              <a:lnSpc>
                <a:spcPct val="150000"/>
              </a:lnSpc>
            </a:pPr>
            <a:r>
              <a:rPr lang="fa-IR" sz="2800" b="1" dirty="0" smtClean="0">
                <a:cs typeface="B Zar" pitchFamily="2" charset="-78"/>
              </a:rPr>
              <a:t>دوره کمون(نهفتگی) از 3تا7روز اعلام شده است ولی در حال حاضر به جهت احتیاط بیشتر و ناشناخته و جدید بودن بیماری 2تا 14روز در نظر گرفته می شود.</a:t>
            </a:r>
          </a:p>
          <a:p>
            <a:pPr algn="just" rtl="1">
              <a:lnSpc>
                <a:spcPct val="150000"/>
              </a:lnSpc>
            </a:pPr>
            <a:r>
              <a:rPr lang="fa-IR" sz="2800" b="1" dirty="0" smtClean="0">
                <a:cs typeface="B Zar" pitchFamily="2" charset="-78"/>
              </a:rPr>
              <a:t>دوره واگیری بیماری تا 14روز پس از شروع علائم بیماری و یا 24ساعت پس از بهبودی کامل علائم در نظر گرفته می شود.برخی گزارش ها ادعا می کند در دوره کمون بیماری هم عامل بیماری تکثیر و ترشح می شود و قابلیت بیماری زایی دارد</a:t>
            </a:r>
            <a:r>
              <a:rPr lang="fa-IR"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fa-IR" b="1" dirty="0" smtClean="0">
                <a:solidFill>
                  <a:srgbClr val="FF0000"/>
                </a:solidFill>
                <a:cs typeface="B Titr" pitchFamily="2" charset="-78"/>
              </a:rPr>
              <a:t>شرايط  موثر در مرگ و مير</a:t>
            </a:r>
            <a:endParaRPr lang="fa-IR" dirty="0">
              <a:solidFill>
                <a:srgbClr val="FF0000"/>
              </a:solidFill>
              <a:cs typeface="B Tit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11</a:t>
            </a:fld>
            <a:endParaRPr lang="fa-IR"/>
          </a:p>
        </p:txBody>
      </p:sp>
      <p:sp>
        <p:nvSpPr>
          <p:cNvPr id="5" name="Content Placeholder 2"/>
          <p:cNvSpPr>
            <a:spLocks noGrp="1"/>
          </p:cNvSpPr>
          <p:nvPr>
            <p:ph idx="1"/>
          </p:nvPr>
        </p:nvSpPr>
        <p:spPr>
          <a:xfrm>
            <a:off x="179512" y="2971800"/>
            <a:ext cx="8856984" cy="3886200"/>
          </a:xfrm>
        </p:spPr>
        <p:txBody>
          <a:bodyPr numCol="2">
            <a:noAutofit/>
          </a:bodyPr>
          <a:lstStyle/>
          <a:p>
            <a:pPr marL="914400" lvl="1" indent="-514350" algn="r" rtl="1">
              <a:lnSpc>
                <a:spcPct val="150000"/>
              </a:lnSpc>
              <a:buFont typeface="+mj-lt"/>
              <a:buAutoNum type="arabicPeriod"/>
            </a:pPr>
            <a:r>
              <a:rPr lang="fa-IR" sz="2400" b="1" dirty="0" smtClean="0">
                <a:cs typeface="B Zar" pitchFamily="2" charset="-78"/>
              </a:rPr>
              <a:t>دياليز</a:t>
            </a:r>
          </a:p>
          <a:p>
            <a:pPr marL="914400" lvl="1" indent="-514350" algn="r" rtl="1">
              <a:lnSpc>
                <a:spcPct val="150000"/>
              </a:lnSpc>
              <a:buFont typeface="+mj-lt"/>
              <a:buAutoNum type="arabicPeriod"/>
            </a:pPr>
            <a:r>
              <a:rPr lang="fa-IR" sz="2400" b="1" dirty="0" smtClean="0">
                <a:cs typeface="B Zar" pitchFamily="2" charset="-78"/>
              </a:rPr>
              <a:t>سن بالا و قواي جسماني ضعيف</a:t>
            </a:r>
          </a:p>
          <a:p>
            <a:pPr marL="914400" lvl="1" indent="-514350" algn="r" rtl="1">
              <a:lnSpc>
                <a:spcPct val="150000"/>
              </a:lnSpc>
              <a:buFont typeface="+mj-lt"/>
              <a:buAutoNum type="arabicPeriod"/>
            </a:pPr>
            <a:r>
              <a:rPr lang="fa-IR" sz="2400" b="1" dirty="0" smtClean="0">
                <a:cs typeface="B Zar" pitchFamily="2" charset="-78"/>
              </a:rPr>
              <a:t>شيمي درماني سرطان</a:t>
            </a:r>
          </a:p>
          <a:p>
            <a:pPr marL="914400" lvl="1" indent="-514350" algn="r" rtl="1">
              <a:lnSpc>
                <a:spcPct val="150000"/>
              </a:lnSpc>
              <a:buFont typeface="+mj-lt"/>
              <a:buAutoNum type="arabicPeriod"/>
            </a:pPr>
            <a:r>
              <a:rPr lang="fa-IR" sz="2400" b="1" dirty="0" smtClean="0">
                <a:cs typeface="B Zar" pitchFamily="2" charset="-78"/>
              </a:rPr>
              <a:t>آسم و بيماري هاي مزمن تنفسي</a:t>
            </a:r>
          </a:p>
          <a:p>
            <a:pPr marL="914400" lvl="1" indent="-514350" algn="r" rtl="1">
              <a:lnSpc>
                <a:spcPct val="150000"/>
              </a:lnSpc>
              <a:buFont typeface="+mj-lt"/>
              <a:buAutoNum type="arabicPeriod"/>
            </a:pPr>
            <a:r>
              <a:rPr lang="fa-IR" sz="2400" b="1" dirty="0" smtClean="0">
                <a:cs typeface="B Zar" pitchFamily="2" charset="-78"/>
              </a:rPr>
              <a:t>نارسايي كليه، كبد، قلب، تنفسي</a:t>
            </a:r>
          </a:p>
          <a:p>
            <a:pPr marL="914400" lvl="1" indent="-514350" algn="r" rtl="1">
              <a:lnSpc>
                <a:spcPct val="150000"/>
              </a:lnSpc>
              <a:buFont typeface="+mj-lt"/>
              <a:buAutoNum type="arabicPeriod"/>
            </a:pPr>
            <a:r>
              <a:rPr lang="fa-IR" sz="2400" b="1" dirty="0" smtClean="0">
                <a:cs typeface="B Zar" pitchFamily="2" charset="-78"/>
              </a:rPr>
              <a:t>ديابت كنترل نشده</a:t>
            </a:r>
          </a:p>
        </p:txBody>
      </p:sp>
      <p:pic>
        <p:nvPicPr>
          <p:cNvPr id="6" name="Picture 5" descr="معاونت بهداشت.jpg"/>
          <p:cNvPicPr>
            <a:picLocks noChangeAspect="1"/>
          </p:cNvPicPr>
          <p:nvPr/>
        </p:nvPicPr>
        <p:blipFill>
          <a:blip r:embed="rId3" cstate="print"/>
          <a:stretch>
            <a:fillRect/>
          </a:stretch>
        </p:blipFill>
        <p:spPr>
          <a:xfrm>
            <a:off x="8532440" y="6165304"/>
            <a:ext cx="539552" cy="639469"/>
          </a:xfrm>
          <a:prstGeom prst="rect">
            <a:avLst/>
          </a:prstGeom>
        </p:spPr>
      </p:pic>
      <p:sp>
        <p:nvSpPr>
          <p:cNvPr id="7" name="Rectangle 6"/>
          <p:cNvSpPr/>
          <p:nvPr/>
        </p:nvSpPr>
        <p:spPr>
          <a:xfrm>
            <a:off x="827584" y="1524000"/>
            <a:ext cx="7632848" cy="1261884"/>
          </a:xfrm>
          <a:prstGeom prst="rect">
            <a:avLst/>
          </a:prstGeom>
        </p:spPr>
        <p:txBody>
          <a:bodyPr wrap="square">
            <a:spAutoFit/>
          </a:bodyPr>
          <a:lstStyle/>
          <a:p>
            <a:pPr algn="just" rtl="1"/>
            <a:r>
              <a:rPr lang="fa-IR" sz="2800" b="1" dirty="0" smtClean="0">
                <a:cs typeface="B Zar" pitchFamily="2" charset="-78"/>
              </a:rPr>
              <a:t>بیشتر فوت شدگان افراد مبتلا به بیماری زمینه ای بوده اند: </a:t>
            </a:r>
          </a:p>
          <a:p>
            <a:pPr lvl="1" algn="just" rtl="1">
              <a:buFont typeface="Arial" pitchFamily="34" charset="0"/>
              <a:buChar char="•"/>
            </a:pPr>
            <a:r>
              <a:rPr lang="fa-IR" sz="2400" b="1" dirty="0" smtClean="0">
                <a:cs typeface="B Zar" pitchFamily="2" charset="-78"/>
              </a:rPr>
              <a:t>شیمی درمانی ، مصرف کورتون طولانی، دیابت کنترل نشده، دیالیز، و </a:t>
            </a:r>
            <a:r>
              <a:rPr lang="fa-IR" sz="2400" dirty="0" smtClean="0">
                <a:cs typeface="B Mitra"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marL="0" indent="0" algn="just" rtl="1">
              <a:lnSpc>
                <a:spcPct val="150000"/>
              </a:lnSpc>
              <a:buNone/>
            </a:pPr>
            <a:r>
              <a:rPr lang="fa-IR" sz="3600" dirty="0" smtClean="0">
                <a:cs typeface="B Titr" pitchFamily="2" charset="-78"/>
              </a:rPr>
              <a:t>اقدامات مهم در برخورد  با موارد مشکوک به بیماری </a:t>
            </a:r>
            <a:br>
              <a:rPr lang="fa-IR" sz="3600" dirty="0" smtClean="0">
                <a:cs typeface="B Titr" pitchFamily="2" charset="-78"/>
              </a:rPr>
            </a:br>
            <a:r>
              <a:rPr lang="fa-IR" sz="3200" dirty="0" smtClean="0">
                <a:cs typeface="B Titr" pitchFamily="2" charset="-78"/>
              </a:rPr>
              <a:t>(با </a:t>
            </a:r>
            <a:r>
              <a:rPr lang="fa-IR" sz="3200" dirty="0" smtClean="0">
                <a:solidFill>
                  <a:srgbClr val="FF0000"/>
                </a:solidFill>
                <a:cs typeface="B Titr" pitchFamily="2" charset="-78"/>
              </a:rPr>
              <a:t>سابقه مسافرت </a:t>
            </a:r>
            <a:r>
              <a:rPr lang="fa-IR" sz="3200" dirty="0" smtClean="0">
                <a:solidFill>
                  <a:schemeClr val="tx1"/>
                </a:solidFill>
                <a:cs typeface="B Titr" pitchFamily="2" charset="-78"/>
              </a:rPr>
              <a:t>و</a:t>
            </a:r>
            <a:r>
              <a:rPr lang="fa-IR" sz="3200" dirty="0" smtClean="0">
                <a:solidFill>
                  <a:srgbClr val="FF0000"/>
                </a:solidFill>
                <a:cs typeface="B Titr" pitchFamily="2" charset="-78"/>
              </a:rPr>
              <a:t> یا تماس با افرادی از کشور چین )</a:t>
            </a:r>
            <a:r>
              <a:rPr lang="fa-IR" sz="3200" dirty="0" smtClean="0">
                <a:cs typeface="B Titr" pitchFamily="2" charset="-78"/>
              </a:rPr>
              <a:t>:</a:t>
            </a:r>
            <a:br>
              <a:rPr lang="fa-IR" sz="3200" dirty="0" smtClean="0">
                <a:cs typeface="B Titr" pitchFamily="2" charset="-78"/>
              </a:rPr>
            </a:br>
            <a:r>
              <a:rPr lang="fa-IR" sz="3600" dirty="0">
                <a:cs typeface="B Titr" pitchFamily="2" charset="-78"/>
              </a:rPr>
              <a:t/>
            </a:r>
            <a:br>
              <a:rPr lang="fa-IR" sz="3600" dirty="0">
                <a:cs typeface="B Titr" pitchFamily="2" charset="-78"/>
              </a:rPr>
            </a:br>
            <a:r>
              <a:rPr lang="fa-IR" sz="3600" dirty="0" smtClean="0">
                <a:cs typeface="B Titr" pitchFamily="2" charset="-78"/>
              </a:rPr>
              <a:t/>
            </a:r>
            <a:br>
              <a:rPr lang="fa-IR" sz="3600" dirty="0" smtClean="0">
                <a:cs typeface="B Titr" pitchFamily="2" charset="-78"/>
              </a:rPr>
            </a:br>
            <a:r>
              <a:rPr lang="fa-IR" sz="3600" dirty="0" smtClean="0">
                <a:cs typeface="B Titr" pitchFamily="2" charset="-78"/>
              </a:rPr>
              <a:t/>
            </a:r>
            <a:br>
              <a:rPr lang="fa-IR" sz="3600" dirty="0" smtClean="0">
                <a:cs typeface="B Titr" pitchFamily="2" charset="-78"/>
              </a:rPr>
            </a:br>
            <a:r>
              <a:rPr lang="fa-IR" sz="3600" dirty="0" smtClean="0">
                <a:cs typeface="B Titr" pitchFamily="2" charset="-78"/>
              </a:rPr>
              <a:t>*</a:t>
            </a:r>
            <a:r>
              <a:rPr lang="fa-IR" sz="2000" dirty="0" smtClean="0">
                <a:cs typeface="B Titr" pitchFamily="2" charset="-78"/>
              </a:rPr>
              <a:t>پیگیری  موارد شبه آنفلوانزا ( تب به همراه سرفه و گلودرد و...)</a:t>
            </a:r>
            <a:r>
              <a:rPr lang="fa-IR" sz="2000" dirty="0" smtClean="0">
                <a:solidFill>
                  <a:srgbClr val="FF0000"/>
                </a:solidFill>
                <a:cs typeface="B Titr" pitchFamily="2" charset="-78"/>
              </a:rPr>
              <a:t>به مدت یک هفته </a:t>
            </a:r>
            <a:r>
              <a:rPr lang="fa-IR" sz="2000" dirty="0" smtClean="0">
                <a:cs typeface="B Titr" pitchFamily="2" charset="-78"/>
              </a:rPr>
              <a:t/>
            </a:r>
            <a:br>
              <a:rPr lang="fa-IR" sz="2000" dirty="0" smtClean="0">
                <a:cs typeface="B Titr" pitchFamily="2" charset="-78"/>
              </a:rPr>
            </a:br>
            <a:r>
              <a:rPr lang="fa-IR" sz="2000" dirty="0" smtClean="0">
                <a:cs typeface="B Titr" pitchFamily="2" charset="-78"/>
              </a:rPr>
              <a:t>* موارد مبتلا به عفونت های شدید تنفسی(</a:t>
            </a:r>
            <a:r>
              <a:rPr lang="en-US" sz="2000" dirty="0" smtClean="0">
                <a:cs typeface="B Titr" pitchFamily="2" charset="-78"/>
              </a:rPr>
              <a:t>SARI</a:t>
            </a:r>
            <a:r>
              <a:rPr lang="fa-IR" sz="2000" dirty="0" smtClean="0">
                <a:solidFill>
                  <a:schemeClr val="tx1"/>
                </a:solidFill>
                <a:cs typeface="B Titr" pitchFamily="2" charset="-78"/>
              </a:rPr>
              <a:t>)</a:t>
            </a:r>
            <a:r>
              <a:rPr lang="fa-IR" sz="2000" dirty="0" smtClean="0">
                <a:solidFill>
                  <a:srgbClr val="FF0000"/>
                </a:solidFill>
                <a:cs typeface="B Titr" pitchFamily="2" charset="-78"/>
              </a:rPr>
              <a:t> بستری </a:t>
            </a:r>
            <a:r>
              <a:rPr lang="fa-IR" sz="2000" dirty="0" smtClean="0">
                <a:cs typeface="B Titr" pitchFamily="2" charset="-78"/>
              </a:rPr>
              <a:t>در بیمارستان و انجام اقدامات لازم طبق دستورالعمل کشوری ( گزارش دهی ،نمونه گیری ودرمان)تا زمان منفی شدن نتایج آزمایش و یا بهبودی بیمار</a:t>
            </a:r>
            <a:endParaRPr lang="en-US" sz="2000" dirty="0">
              <a:cs typeface="B Titr" pitchFamily="2" charset="-78"/>
            </a:endParaRPr>
          </a:p>
        </p:txBody>
      </p:sp>
      <p:pic>
        <p:nvPicPr>
          <p:cNvPr id="10242" name="Picture 2" descr="C:\Users\tarasheh mandegar\Desktop\پالایش+مسافران+ورودی+چین+به+کشور+از+ویروس+کرونا.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132856"/>
            <a:ext cx="3752189" cy="25044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tarasheh mandegar\Desktop\576649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132856"/>
            <a:ext cx="4307257" cy="2330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094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2234"/>
          </a:xfrm>
          <a:solidFill>
            <a:srgbClr val="FFFF00"/>
          </a:solidFill>
        </p:spPr>
        <p:txBody>
          <a:bodyPr>
            <a:normAutofit/>
          </a:bodyPr>
          <a:lstStyle/>
          <a:p>
            <a:pPr algn="r"/>
            <a:r>
              <a:rPr lang="fa-IR" sz="3200" b="1" dirty="0" smtClean="0">
                <a:solidFill>
                  <a:srgbClr val="FF0000"/>
                </a:solidFill>
                <a:cs typeface="B Zar" pitchFamily="2" charset="-78"/>
              </a:rPr>
              <a:t>تعریف مورد مشکوک:</a:t>
            </a:r>
            <a:r>
              <a:rPr lang="fa-IR" sz="3200" dirty="0" smtClean="0">
                <a:cs typeface="B Zar" pitchFamily="2" charset="-78"/>
              </a:rPr>
              <a:t/>
            </a:r>
            <a:br>
              <a:rPr lang="fa-IR" sz="3200" dirty="0" smtClean="0">
                <a:cs typeface="B Zar" pitchFamily="2" charset="-78"/>
              </a:rPr>
            </a:br>
            <a:r>
              <a:rPr lang="fa-IR" sz="3200" dirty="0" smtClean="0">
                <a:cs typeface="B Zar" pitchFamily="2" charset="-78"/>
              </a:rPr>
              <a:t> </a:t>
            </a:r>
            <a:r>
              <a:rPr lang="fa-IR" sz="3200" dirty="0" smtClean="0">
                <a:solidFill>
                  <a:srgbClr val="002060"/>
                </a:solidFill>
                <a:cs typeface="B Zar" pitchFamily="2" charset="-78"/>
              </a:rPr>
              <a:t>مورد مشکوک موردی است که باید نمونه گیری شده و بررسی های بیشتری درمورد آن انجام پذیرد:</a:t>
            </a:r>
            <a:endParaRPr lang="en-US" sz="3200" dirty="0">
              <a:solidFill>
                <a:srgbClr val="002060"/>
              </a:solidFill>
              <a:cs typeface="B Zar" pitchFamily="2" charset="-78"/>
            </a:endParaRPr>
          </a:p>
        </p:txBody>
      </p:sp>
      <p:sp>
        <p:nvSpPr>
          <p:cNvPr id="3" name="Content Placeholder 2"/>
          <p:cNvSpPr>
            <a:spLocks noGrp="1"/>
          </p:cNvSpPr>
          <p:nvPr>
            <p:ph idx="1"/>
          </p:nvPr>
        </p:nvSpPr>
        <p:spPr>
          <a:xfrm>
            <a:off x="0" y="1988840"/>
            <a:ext cx="9144000" cy="4869160"/>
          </a:xfrm>
        </p:spPr>
        <p:txBody>
          <a:bodyPr/>
          <a:lstStyle/>
          <a:p>
            <a:pPr algn="just" rtl="1">
              <a:lnSpc>
                <a:spcPct val="150000"/>
              </a:lnSpc>
            </a:pPr>
            <a:r>
              <a:rPr lang="fa-IR" dirty="0" smtClean="0"/>
              <a:t>1</a:t>
            </a:r>
            <a:r>
              <a:rPr lang="fa-IR" dirty="0" smtClean="0">
                <a:cs typeface="B Zar" pitchFamily="2" charset="-78"/>
              </a:rPr>
              <a:t> -فرد مبتلا به بیماری شدید تنفسی تبدار (سندرم </a:t>
            </a:r>
            <a:r>
              <a:rPr lang="en-US" dirty="0" smtClean="0">
                <a:cs typeface="B Zar" pitchFamily="2" charset="-78"/>
              </a:rPr>
              <a:t>SARI</a:t>
            </a:r>
            <a:r>
              <a:rPr lang="fa-IR" dirty="0" smtClean="0">
                <a:cs typeface="B Zar" pitchFamily="2" charset="-78"/>
              </a:rPr>
              <a:t>)</a:t>
            </a:r>
            <a:r>
              <a:rPr lang="en-US" dirty="0" smtClean="0">
                <a:cs typeface="B Zar" pitchFamily="2" charset="-78"/>
              </a:rPr>
              <a:t> </a:t>
            </a:r>
            <a:r>
              <a:rPr lang="fa-IR" dirty="0" smtClean="0">
                <a:cs typeface="B Zar" pitchFamily="2" charset="-78"/>
              </a:rPr>
              <a:t>که به دلیل تب، سرفه و ... نیازمند بستری در بیمارستان می باشد، و عامل بیماریزای دیگری برای توجیه علائم بیماری وی متصور نیست. (پزشکان در مورد تظاهرات غیرتنفسی و غیرمعمول بیماری در افراد با نقص ایمنی باید هوشیار باشند) که حداقل یکی از مشخصات ذیل را دارا باشد: </a:t>
            </a:r>
            <a:endParaRPr lang="en-US"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13</a:t>
            </a:fld>
            <a:endParaRPr lang="fa-I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FF00"/>
          </a:solidFill>
        </p:spPr>
        <p:txBody>
          <a:bodyPr/>
          <a:lstStyle/>
          <a:p>
            <a:r>
              <a:rPr lang="fa-IR" b="1" dirty="0" smtClean="0">
                <a:cs typeface="B Zar" pitchFamily="2" charset="-78"/>
              </a:rPr>
              <a:t>ادامه تعریف مورد مشکوک</a:t>
            </a:r>
            <a:endParaRPr lang="en-US" b="1" dirty="0">
              <a:cs typeface="B Zar" pitchFamily="2" charset="-78"/>
            </a:endParaRPr>
          </a:p>
        </p:txBody>
      </p:sp>
      <p:sp>
        <p:nvSpPr>
          <p:cNvPr id="3" name="Content Placeholder 2"/>
          <p:cNvSpPr>
            <a:spLocks noGrp="1"/>
          </p:cNvSpPr>
          <p:nvPr>
            <p:ph idx="1"/>
          </p:nvPr>
        </p:nvSpPr>
        <p:spPr>
          <a:xfrm>
            <a:off x="0" y="990600"/>
            <a:ext cx="9144000" cy="5867400"/>
          </a:xfrm>
        </p:spPr>
        <p:txBody>
          <a:bodyPr>
            <a:normAutofit fontScale="92500"/>
          </a:bodyPr>
          <a:lstStyle/>
          <a:p>
            <a:pPr algn="just" rtl="1"/>
            <a:r>
              <a:rPr lang="fa-IR" b="1" dirty="0" smtClean="0">
                <a:solidFill>
                  <a:srgbClr val="FF0000"/>
                </a:solidFill>
                <a:cs typeface="B Zar" pitchFamily="2" charset="-78"/>
              </a:rPr>
              <a:t>الف</a:t>
            </a:r>
            <a:r>
              <a:rPr lang="fa-IR" b="1" dirty="0" smtClean="0">
                <a:cs typeface="B Zar" pitchFamily="2" charset="-78"/>
              </a:rPr>
              <a:t>- سابقه سفر به ووهان </a:t>
            </a:r>
            <a:r>
              <a:rPr lang="fa-IR" b="1" dirty="0" smtClean="0">
                <a:cs typeface="B Zar" pitchFamily="2" charset="-78"/>
              </a:rPr>
              <a:t>(</a:t>
            </a:r>
            <a:r>
              <a:rPr lang="en-US" b="1" dirty="0" smtClean="0">
                <a:cs typeface="B Zar" pitchFamily="2" charset="-78"/>
              </a:rPr>
              <a:t>(Wuhan </a:t>
            </a:r>
            <a:r>
              <a:rPr lang="en-US" b="1" dirty="0" smtClean="0">
                <a:cs typeface="B Zar" pitchFamily="2" charset="-78"/>
              </a:rPr>
              <a:t>، </a:t>
            </a:r>
            <a:r>
              <a:rPr lang="fa-IR" b="1" dirty="0" smtClean="0">
                <a:cs typeface="B Zar" pitchFamily="2" charset="-78"/>
              </a:rPr>
              <a:t>در استان هوبای </a:t>
            </a:r>
            <a:r>
              <a:rPr lang="en-US" b="1" dirty="0" smtClean="0">
                <a:cs typeface="B Zar" pitchFamily="2" charset="-78"/>
              </a:rPr>
              <a:t>Hubei </a:t>
            </a:r>
            <a:r>
              <a:rPr lang="fa-IR" b="1" dirty="0" smtClean="0">
                <a:cs typeface="B Zar" pitchFamily="2" charset="-78"/>
              </a:rPr>
              <a:t>کشور چین، در عرض 14 روز قبل از شروع علائم بیماری</a:t>
            </a:r>
          </a:p>
          <a:p>
            <a:pPr algn="just" rtl="1"/>
            <a:r>
              <a:rPr lang="fa-IR" b="1" dirty="0" smtClean="0">
                <a:cs typeface="B Zar" pitchFamily="2" charset="-78"/>
              </a:rPr>
              <a:t> </a:t>
            </a:r>
            <a:r>
              <a:rPr lang="fa-IR" b="1" dirty="0" smtClean="0">
                <a:solidFill>
                  <a:srgbClr val="FF0000"/>
                </a:solidFill>
                <a:cs typeface="B Zar" pitchFamily="2" charset="-78"/>
              </a:rPr>
              <a:t>ب</a:t>
            </a:r>
            <a:r>
              <a:rPr lang="fa-IR" b="1" dirty="0" smtClean="0">
                <a:cs typeface="B Zar" pitchFamily="2" charset="-78"/>
              </a:rPr>
              <a:t>- از کارکنان بهداشتی درمانی (پزشک، پرستار، خدمه و سایر پرسنل بخش) باشد که در محل که یک مورد بیمار تنفسی شدید (</a:t>
            </a:r>
            <a:r>
              <a:rPr lang="en-US" b="1" dirty="0" smtClean="0">
                <a:cs typeface="B Zar" pitchFamily="2" charset="-78"/>
              </a:rPr>
              <a:t>SARI </a:t>
            </a:r>
            <a:r>
              <a:rPr lang="fa-IR" b="1" dirty="0" smtClean="0">
                <a:cs typeface="B Zar" pitchFamily="2" charset="-78"/>
              </a:rPr>
              <a:t>بستری بوده است) خدمت کرده و تردد داشته است. (بدون توجه به ملیت یا سابقه مسافرت آن بیمار)</a:t>
            </a:r>
          </a:p>
          <a:p>
            <a:pPr algn="just" rtl="1"/>
            <a:r>
              <a:rPr lang="fa-IR" b="1" dirty="0" smtClean="0">
                <a:cs typeface="B Zar" pitchFamily="2" charset="-78"/>
              </a:rPr>
              <a:t> </a:t>
            </a:r>
            <a:r>
              <a:rPr lang="fa-IR" b="1" dirty="0" smtClean="0">
                <a:solidFill>
                  <a:srgbClr val="FF0000"/>
                </a:solidFill>
                <a:cs typeface="B Zar" pitchFamily="2" charset="-78"/>
              </a:rPr>
              <a:t>ج</a:t>
            </a:r>
            <a:r>
              <a:rPr lang="fa-IR" b="1" dirty="0" smtClean="0">
                <a:cs typeface="B Zar" pitchFamily="2" charset="-78"/>
              </a:rPr>
              <a:t>- علی رغم درمان های مناسب برای پنومونی، پاسخ بالینی نامناسب بوده و به شکل غیرمعمول و غیرقابل انتظاری وضعیت بالینی بیمار حادتر و وخیم تر شود (بدون توجه به سابقه سفر و ملیت بیمار) حتی اگر عامل بیماری زای دیگری که توجیه کننده وضعیت بالینی بیمار باشد، نیز از بیمار جداسازی شده باشد.</a:t>
            </a:r>
            <a:endParaRPr lang="en-US" b="1"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14</a:t>
            </a:fld>
            <a:endParaRPr lang="fa-I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FF00"/>
          </a:solidFill>
        </p:spPr>
        <p:txBody>
          <a:bodyPr/>
          <a:lstStyle/>
          <a:p>
            <a:r>
              <a:rPr lang="fa-IR" b="1" dirty="0" smtClean="0">
                <a:cs typeface="B Zar" pitchFamily="2" charset="-78"/>
              </a:rPr>
              <a:t>ادامه تعریف مورد مشکوک</a:t>
            </a:r>
            <a:endParaRPr lang="en-US" b="1" dirty="0">
              <a:cs typeface="B Zar" pitchFamily="2" charset="-78"/>
            </a:endParaRPr>
          </a:p>
        </p:txBody>
      </p:sp>
      <p:sp>
        <p:nvSpPr>
          <p:cNvPr id="3" name="Content Placeholder 2"/>
          <p:cNvSpPr>
            <a:spLocks noGrp="1"/>
          </p:cNvSpPr>
          <p:nvPr>
            <p:ph idx="1"/>
          </p:nvPr>
        </p:nvSpPr>
        <p:spPr>
          <a:xfrm>
            <a:off x="0" y="1295400"/>
            <a:ext cx="9144000" cy="5562600"/>
          </a:xfrm>
        </p:spPr>
        <p:txBody>
          <a:bodyPr>
            <a:normAutofit/>
          </a:bodyPr>
          <a:lstStyle/>
          <a:p>
            <a:pPr algn="just" rtl="1">
              <a:lnSpc>
                <a:spcPct val="150000"/>
              </a:lnSpc>
            </a:pPr>
            <a:r>
              <a:rPr lang="fa-IR" sz="2800" b="1" dirty="0" smtClean="0">
                <a:solidFill>
                  <a:srgbClr val="FF0000"/>
                </a:solidFill>
                <a:cs typeface="B Zar" pitchFamily="2" charset="-78"/>
              </a:rPr>
              <a:t>2</a:t>
            </a:r>
            <a:r>
              <a:rPr lang="fa-IR" sz="2800" b="1" dirty="0" smtClean="0">
                <a:cs typeface="B Zar" pitchFamily="2" charset="-78"/>
              </a:rPr>
              <a:t> -بیمار دارای عالئم تنفسی (با هر شدتی که باشد)، که در عرض 14 روز قبل از شروع عائم بالینی یکی از انواع تماس های ذیل را داشته باشد: </a:t>
            </a:r>
          </a:p>
          <a:p>
            <a:pPr algn="just" rtl="1">
              <a:lnSpc>
                <a:spcPct val="150000"/>
              </a:lnSpc>
            </a:pPr>
            <a:r>
              <a:rPr lang="fa-IR" sz="2800" b="1" dirty="0" smtClean="0">
                <a:solidFill>
                  <a:srgbClr val="FF0000"/>
                </a:solidFill>
                <a:cs typeface="B Zar" pitchFamily="2" charset="-78"/>
              </a:rPr>
              <a:t>الف</a:t>
            </a:r>
            <a:r>
              <a:rPr lang="fa-IR" sz="2800" b="1" dirty="0" smtClean="0">
                <a:cs typeface="B Zar" pitchFamily="2" charset="-78"/>
              </a:rPr>
              <a:t>- تماس نزدیک </a:t>
            </a:r>
            <a:r>
              <a:rPr lang="en-US" sz="2800" b="1" dirty="0" smtClean="0">
                <a:cs typeface="B Zar" pitchFamily="2" charset="-78"/>
              </a:rPr>
              <a:t>contact physical close </a:t>
            </a:r>
            <a:r>
              <a:rPr lang="fa-IR" sz="2800" b="1" dirty="0" smtClean="0">
                <a:cs typeface="B Zar" pitchFamily="2" charset="-78"/>
              </a:rPr>
              <a:t>با مورد قطعی و علامت</a:t>
            </a:r>
            <a:r>
              <a:rPr lang="en-US" sz="2800" b="1" dirty="0" smtClean="0">
                <a:cs typeface="B Zar" pitchFamily="2" charset="-78"/>
              </a:rPr>
              <a:t> </a:t>
            </a:r>
            <a:r>
              <a:rPr lang="fa-IR" sz="2800" b="1" dirty="0" smtClean="0">
                <a:cs typeface="B Zar" pitchFamily="2" charset="-78"/>
              </a:rPr>
              <a:t>دار بیماری </a:t>
            </a:r>
            <a:r>
              <a:rPr lang="en-US" sz="2800" b="1" dirty="0" err="1" smtClean="0">
                <a:cs typeface="B Zar" pitchFamily="2" charset="-78"/>
              </a:rPr>
              <a:t>nCoV</a:t>
            </a:r>
            <a:r>
              <a:rPr lang="en-US" sz="2800" b="1" dirty="0" smtClean="0">
                <a:cs typeface="B Zar" pitchFamily="2" charset="-78"/>
              </a:rPr>
              <a:t> ، </a:t>
            </a:r>
            <a:endParaRPr lang="fa-IR" sz="2800" b="1" dirty="0" smtClean="0">
              <a:cs typeface="B Zar" pitchFamily="2" charset="-78"/>
            </a:endParaRPr>
          </a:p>
          <a:p>
            <a:pPr algn="just" rtl="1">
              <a:lnSpc>
                <a:spcPct val="150000"/>
              </a:lnSpc>
            </a:pPr>
            <a:r>
              <a:rPr lang="fa-IR" sz="2800" b="1" dirty="0" smtClean="0">
                <a:solidFill>
                  <a:srgbClr val="FF0000"/>
                </a:solidFill>
                <a:cs typeface="B Zar" pitchFamily="2" charset="-78"/>
              </a:rPr>
              <a:t>ب-</a:t>
            </a:r>
            <a:r>
              <a:rPr lang="fa-IR" sz="2800" b="1" dirty="0" smtClean="0">
                <a:cs typeface="B Zar" pitchFamily="2" charset="-78"/>
              </a:rPr>
              <a:t> کار در بیمارستان یا مرکز درمانی در کشوری که انتقال داخل بیمارستانی در آن کشور گزارش شده باشد</a:t>
            </a:r>
            <a:endParaRPr lang="en-US" sz="2800" b="1"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15</a:t>
            </a:fld>
            <a:endParaRPr lang="fa-I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FF00"/>
          </a:solidFill>
        </p:spPr>
        <p:txBody>
          <a:bodyPr/>
          <a:lstStyle/>
          <a:p>
            <a:r>
              <a:rPr lang="fa-IR" b="1" dirty="0" smtClean="0">
                <a:solidFill>
                  <a:srgbClr val="FF0000"/>
                </a:solidFill>
                <a:cs typeface="B Zar" pitchFamily="2" charset="-78"/>
              </a:rPr>
              <a:t>ادامه تعریف مورد مشکوک</a:t>
            </a:r>
            <a:endParaRPr lang="en-US" b="1" dirty="0">
              <a:solidFill>
                <a:srgbClr val="FF0000"/>
              </a:solidFill>
              <a:cs typeface="B Zar" pitchFamily="2" charset="-78"/>
            </a:endParaRPr>
          </a:p>
        </p:txBody>
      </p:sp>
      <p:sp>
        <p:nvSpPr>
          <p:cNvPr id="3" name="Content Placeholder 2"/>
          <p:cNvSpPr>
            <a:spLocks noGrp="1"/>
          </p:cNvSpPr>
          <p:nvPr>
            <p:ph idx="1"/>
          </p:nvPr>
        </p:nvSpPr>
        <p:spPr>
          <a:xfrm>
            <a:off x="0" y="990600"/>
            <a:ext cx="9144000" cy="5867400"/>
          </a:xfrm>
        </p:spPr>
        <p:txBody>
          <a:bodyPr/>
          <a:lstStyle/>
          <a:p>
            <a:pPr algn="just" rtl="1">
              <a:lnSpc>
                <a:spcPct val="200000"/>
              </a:lnSpc>
            </a:pPr>
            <a:r>
              <a:rPr lang="fa-IR" b="1" dirty="0" smtClean="0">
                <a:solidFill>
                  <a:srgbClr val="FF0000"/>
                </a:solidFill>
                <a:cs typeface="B Zar" pitchFamily="2" charset="-78"/>
              </a:rPr>
              <a:t>ج</a:t>
            </a:r>
            <a:r>
              <a:rPr lang="fa-IR" b="1" dirty="0" smtClean="0">
                <a:cs typeface="B Zar" pitchFamily="2" charset="-78"/>
              </a:rPr>
              <a:t>- (تماس مستقیم با مخازن حیوانی بیمار )درصورتی که وجود عفونت کوروناویروسی جدید در حیوان قطعی شده باشد( در کشورهایی که کوروناویروس جدید دارای مخزن حیوانی باشد یا ابتلاء انسان در اثر انتقال (انتقال بیماری از حیوان به انسان)</a:t>
            </a:r>
            <a:r>
              <a:rPr lang="en-US" b="1" dirty="0" err="1" smtClean="0">
                <a:cs typeface="B Zar" pitchFamily="2" charset="-78"/>
              </a:rPr>
              <a:t>zoonotic</a:t>
            </a:r>
            <a:r>
              <a:rPr lang="en-US" b="1" dirty="0" smtClean="0">
                <a:cs typeface="B Zar" pitchFamily="2" charset="-78"/>
              </a:rPr>
              <a:t> </a:t>
            </a:r>
            <a:r>
              <a:rPr lang="fa-IR" b="1" dirty="0" smtClean="0">
                <a:cs typeface="B Zar" pitchFamily="2" charset="-78"/>
              </a:rPr>
              <a:t>قطعی  شده باشد.</a:t>
            </a:r>
            <a:endParaRPr lang="en-US" b="1"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16</a:t>
            </a:fld>
            <a:endParaRPr lang="fa-I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FFFF00"/>
          </a:solidFill>
        </p:spPr>
        <p:txBody>
          <a:bodyPr>
            <a:normAutofit/>
          </a:bodyPr>
          <a:lstStyle/>
          <a:p>
            <a:r>
              <a:rPr lang="fa-IR" b="1" dirty="0" smtClean="0">
                <a:cs typeface="B Zar" pitchFamily="2" charset="-78"/>
              </a:rPr>
              <a:t> </a:t>
            </a:r>
            <a:r>
              <a:rPr lang="fa-IR" b="1" dirty="0" smtClean="0">
                <a:solidFill>
                  <a:srgbClr val="FF0000"/>
                </a:solidFill>
                <a:cs typeface="B Zar" pitchFamily="2" charset="-78"/>
              </a:rPr>
              <a:t>تماس نزدیک چنین تعریف می شود: </a:t>
            </a:r>
            <a:endParaRPr lang="en-US" b="1" dirty="0">
              <a:solidFill>
                <a:srgbClr val="FF0000"/>
              </a:solidFill>
              <a:cs typeface="B Zar" pitchFamily="2" charset="-78"/>
            </a:endParaRPr>
          </a:p>
        </p:txBody>
      </p:sp>
      <p:sp>
        <p:nvSpPr>
          <p:cNvPr id="3" name="Content Placeholder 2"/>
          <p:cNvSpPr>
            <a:spLocks noGrp="1"/>
          </p:cNvSpPr>
          <p:nvPr>
            <p:ph idx="1"/>
          </p:nvPr>
        </p:nvSpPr>
        <p:spPr>
          <a:xfrm>
            <a:off x="0" y="990600"/>
            <a:ext cx="9144000" cy="5867400"/>
          </a:xfrm>
        </p:spPr>
        <p:txBody>
          <a:bodyPr>
            <a:normAutofit/>
          </a:bodyPr>
          <a:lstStyle/>
          <a:p>
            <a:pPr algn="just" rtl="1"/>
            <a:r>
              <a:rPr lang="fa-IR" b="1" dirty="0" smtClean="0">
                <a:cs typeface="B Zar" pitchFamily="2" charset="-78"/>
              </a:rPr>
              <a:t>- </a:t>
            </a:r>
            <a:r>
              <a:rPr lang="fa-IR" sz="3000" b="1" dirty="0" smtClean="0">
                <a:cs typeface="B Zar" pitchFamily="2" charset="-78"/>
              </a:rPr>
              <a:t>تماس بیمارستانی با بیمار، شامل ارائه مستقیم خدمت بالینی کادر بیمارستانی به بیمار مبتلا به </a:t>
            </a:r>
            <a:r>
              <a:rPr lang="en-US" sz="3000" b="1" dirty="0" err="1" smtClean="0">
                <a:cs typeface="B Zar" pitchFamily="2" charset="-78"/>
              </a:rPr>
              <a:t>nCoV</a:t>
            </a:r>
            <a:r>
              <a:rPr lang="en-US" sz="3000" b="1" dirty="0" smtClean="0">
                <a:cs typeface="B Zar" pitchFamily="2" charset="-78"/>
              </a:rPr>
              <a:t> ،</a:t>
            </a:r>
            <a:r>
              <a:rPr lang="fa-IR" sz="3000" b="1" dirty="0" smtClean="0">
                <a:cs typeface="B Zar" pitchFamily="2" charset="-78"/>
              </a:rPr>
              <a:t>تماس با عضو دیگری از تیم درمانی که خود مبتلا  به </a:t>
            </a:r>
            <a:r>
              <a:rPr lang="en-US" sz="3000" b="1" dirty="0" err="1" smtClean="0">
                <a:cs typeface="B Zar" pitchFamily="2" charset="-78"/>
              </a:rPr>
              <a:t>nCoV</a:t>
            </a:r>
            <a:r>
              <a:rPr lang="en-US" sz="3000" b="1" dirty="0" smtClean="0">
                <a:cs typeface="B Zar" pitchFamily="2" charset="-78"/>
              </a:rPr>
              <a:t> </a:t>
            </a:r>
            <a:r>
              <a:rPr lang="fa-IR" sz="3000" b="1" dirty="0" smtClean="0">
                <a:cs typeface="B Zar" pitchFamily="2" charset="-78"/>
              </a:rPr>
              <a:t>شده باشد، به ملاقات بیمار رفتن یا با بیمار در یک فضای بسته ی مشترک قرار گرفتن (مانند آسانسور، اتاق و ...) - همکار بودن یا همکلاسی بودن با فرد مبتال به </a:t>
            </a:r>
            <a:r>
              <a:rPr lang="en-US" sz="3000" b="1" dirty="0" err="1" smtClean="0">
                <a:cs typeface="B Zar" pitchFamily="2" charset="-78"/>
              </a:rPr>
              <a:t>nCoV</a:t>
            </a:r>
            <a:r>
              <a:rPr lang="en-US" sz="3000" b="1" dirty="0" smtClean="0">
                <a:cs typeface="B Zar" pitchFamily="2" charset="-78"/>
              </a:rPr>
              <a:t> </a:t>
            </a:r>
            <a:r>
              <a:rPr lang="fa-IR" sz="3000" b="1" dirty="0" smtClean="0">
                <a:cs typeface="B Zar" pitchFamily="2" charset="-78"/>
              </a:rPr>
              <a:t>یا هر تماس شغلی با بیمار مبتلا به </a:t>
            </a:r>
            <a:r>
              <a:rPr lang="en-US" sz="3000" b="1" dirty="0" err="1" smtClean="0">
                <a:cs typeface="B Zar" pitchFamily="2" charset="-78"/>
              </a:rPr>
              <a:t>nCoV</a:t>
            </a:r>
            <a:r>
              <a:rPr lang="en-US" sz="3000" b="1" dirty="0" smtClean="0">
                <a:cs typeface="B Zar" pitchFamily="2" charset="-78"/>
              </a:rPr>
              <a:t> </a:t>
            </a:r>
            <a:r>
              <a:rPr lang="fa-IR" sz="3000" b="1" dirty="0" smtClean="0">
                <a:cs typeface="B Zar" pitchFamily="2" charset="-78"/>
              </a:rPr>
              <a:t>در فضای بسته ی مشترک( - همسفر بودن با فرد مبتال به </a:t>
            </a:r>
            <a:r>
              <a:rPr lang="en-US" sz="3000" b="1" dirty="0" err="1" smtClean="0">
                <a:cs typeface="B Zar" pitchFamily="2" charset="-78"/>
              </a:rPr>
              <a:t>nCoV</a:t>
            </a:r>
            <a:r>
              <a:rPr lang="en-US" sz="3000" b="1" dirty="0" smtClean="0">
                <a:cs typeface="B Zar" pitchFamily="2" charset="-78"/>
              </a:rPr>
              <a:t> </a:t>
            </a:r>
            <a:r>
              <a:rPr lang="fa-IR" sz="3000" b="1" dirty="0" smtClean="0">
                <a:cs typeface="B Zar" pitchFamily="2" charset="-78"/>
              </a:rPr>
              <a:t>در یک وسیله نقلیه مشترک – هم خانه بودن و زندگی با فرد مبتلا به </a:t>
            </a:r>
            <a:r>
              <a:rPr lang="en-US" sz="3000" b="1" dirty="0" err="1" smtClean="0">
                <a:cs typeface="B Zar" pitchFamily="2" charset="-78"/>
              </a:rPr>
              <a:t>nCoV</a:t>
            </a:r>
            <a:r>
              <a:rPr lang="en-US" sz="3000" b="1" dirty="0" smtClean="0">
                <a:cs typeface="B Zar" pitchFamily="2" charset="-78"/>
              </a:rPr>
              <a:t> </a:t>
            </a:r>
            <a:r>
              <a:rPr lang="fa-IR" sz="3000" b="1" dirty="0" smtClean="0">
                <a:cs typeface="B Zar" pitchFamily="2" charset="-78"/>
              </a:rPr>
              <a:t>در یک فضای مشترک) برای بررسی ارتباطات اپیدمیولوژیک باید 14 قبل (کشف منابع احتمالی) و بعد ازکشف (سلسله بیماران بعدی )شروع علائم بالینی را بررسی نمود.</a:t>
            </a:r>
            <a:endParaRPr lang="en-US" sz="3000" b="1"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17</a:t>
            </a:fld>
            <a:endParaRPr lang="fa-I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FF00"/>
          </a:solidFill>
        </p:spPr>
        <p:txBody>
          <a:bodyPr/>
          <a:lstStyle/>
          <a:p>
            <a:pPr algn="just" rtl="1">
              <a:buNone/>
            </a:pPr>
            <a:endParaRPr lang="fa-IR" sz="3600" b="1" dirty="0" smtClean="0">
              <a:solidFill>
                <a:srgbClr val="FF0000"/>
              </a:solidFill>
              <a:cs typeface="B Zar" pitchFamily="2" charset="-78"/>
            </a:endParaRPr>
          </a:p>
          <a:p>
            <a:pPr algn="just" rtl="1">
              <a:buNone/>
            </a:pPr>
            <a:r>
              <a:rPr lang="fa-IR" sz="3600" b="1" dirty="0" smtClean="0">
                <a:solidFill>
                  <a:srgbClr val="FF0000"/>
                </a:solidFill>
                <a:cs typeface="B Zar" pitchFamily="2" charset="-78"/>
              </a:rPr>
              <a:t>در حال حاضر درمان و واكسن اختصاصی ندارد</a:t>
            </a:r>
          </a:p>
          <a:p>
            <a:pPr lvl="1" algn="just" rtl="1">
              <a:lnSpc>
                <a:spcPct val="150000"/>
              </a:lnSpc>
              <a:buFont typeface="Arial" pitchFamily="34" charset="0"/>
              <a:buChar char="•"/>
            </a:pPr>
            <a:r>
              <a:rPr lang="fa-IR" sz="3200" b="1" dirty="0" smtClean="0">
                <a:cs typeface="B Zar" pitchFamily="2" charset="-78"/>
              </a:rPr>
              <a:t>تنها راه مقابله با اين ويروس آموزش عموم مردم،افراد در معرض خطر ومسافران و رعايت دقيق احتياطات توسط پرسنل بهداشتی درمانی در برخورد با بيماران مشکوک ومحتمل است</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FFFF00"/>
          </a:solidFill>
        </p:spPr>
        <p:txBody>
          <a:bodyPr>
            <a:normAutofit/>
          </a:bodyPr>
          <a:lstStyle/>
          <a:p>
            <a:r>
              <a:rPr lang="fa-IR" b="1" dirty="0" smtClean="0">
                <a:solidFill>
                  <a:srgbClr val="FF0000"/>
                </a:solidFill>
                <a:cs typeface="B Zar" pitchFamily="2" charset="-78"/>
              </a:rPr>
              <a:t>راه های پیشگیری:</a:t>
            </a:r>
            <a:endParaRPr lang="en-US" b="1" dirty="0">
              <a:solidFill>
                <a:srgbClr val="FF0000"/>
              </a:solidFill>
              <a:cs typeface="B Zar" pitchFamily="2" charset="-78"/>
            </a:endParaRPr>
          </a:p>
        </p:txBody>
      </p:sp>
      <p:sp>
        <p:nvSpPr>
          <p:cNvPr id="3" name="Content Placeholder 2"/>
          <p:cNvSpPr>
            <a:spLocks noGrp="1"/>
          </p:cNvSpPr>
          <p:nvPr>
            <p:ph idx="1"/>
          </p:nvPr>
        </p:nvSpPr>
        <p:spPr>
          <a:xfrm>
            <a:off x="0" y="914400"/>
            <a:ext cx="9144000" cy="5943600"/>
          </a:xfrm>
        </p:spPr>
        <p:txBody>
          <a:bodyPr>
            <a:normAutofit fontScale="85000" lnSpcReduction="10000"/>
          </a:bodyPr>
          <a:lstStyle/>
          <a:p>
            <a:pPr algn="just" rtl="1"/>
            <a:r>
              <a:rPr lang="fa-IR" b="1" dirty="0" smtClean="0">
                <a:cs typeface="B Zar" pitchFamily="2" charset="-78"/>
              </a:rPr>
              <a:t>رعایت اصول بهداشت فردی (شستشو </a:t>
            </a:r>
            <a:r>
              <a:rPr lang="fa-IR" b="1" dirty="0" smtClean="0">
                <a:solidFill>
                  <a:srgbClr val="FF0000"/>
                </a:solidFill>
                <a:cs typeface="B Zar" pitchFamily="2" charset="-78"/>
              </a:rPr>
              <a:t>صحیح دستها،رعایت فاصله با </a:t>
            </a:r>
            <a:r>
              <a:rPr lang="fa-IR" b="1" dirty="0" smtClean="0">
                <a:cs typeface="B Zar" pitchFamily="2" charset="-78"/>
              </a:rPr>
              <a:t>فرد بیمار)</a:t>
            </a:r>
          </a:p>
          <a:p>
            <a:pPr algn="just" rtl="1"/>
            <a:r>
              <a:rPr lang="fa-IR" b="1" dirty="0" smtClean="0">
                <a:cs typeface="B Zar" pitchFamily="2" charset="-78"/>
              </a:rPr>
              <a:t>مسافرانی که به کشورهای آلوده مسافرت می نمایند از خرید و مصرف مواد غذایی و آشامیدنی غیر مطمئن خودداری نمایند.</a:t>
            </a:r>
          </a:p>
          <a:p>
            <a:pPr algn="just" rtl="1"/>
            <a:r>
              <a:rPr lang="fa-IR" b="1" dirty="0" smtClean="0">
                <a:cs typeface="B Zar" pitchFamily="2" charset="-78"/>
              </a:rPr>
              <a:t>از تماس دست آلوده به </a:t>
            </a:r>
            <a:r>
              <a:rPr lang="fa-IR" b="1" dirty="0" smtClean="0">
                <a:solidFill>
                  <a:srgbClr val="FF0000"/>
                </a:solidFill>
                <a:cs typeface="B Zar" pitchFamily="2" charset="-78"/>
              </a:rPr>
              <a:t>چشم ،دهان وبینی </a:t>
            </a:r>
            <a:r>
              <a:rPr lang="fa-IR" b="1" dirty="0" smtClean="0">
                <a:cs typeface="B Zar" pitchFamily="2" charset="-78"/>
              </a:rPr>
              <a:t>خودداری شود .</a:t>
            </a:r>
          </a:p>
          <a:p>
            <a:pPr algn="just" rtl="1"/>
            <a:r>
              <a:rPr lang="fa-IR" b="1" dirty="0" smtClean="0">
                <a:cs typeface="B Zar" pitchFamily="2" charset="-78"/>
              </a:rPr>
              <a:t>باید در موقع </a:t>
            </a:r>
            <a:r>
              <a:rPr lang="fa-IR" b="1" dirty="0" smtClean="0">
                <a:solidFill>
                  <a:srgbClr val="FF0000"/>
                </a:solidFill>
                <a:cs typeface="B Zar" pitchFamily="2" charset="-78"/>
              </a:rPr>
              <a:t>سرفه از دستمال </a:t>
            </a:r>
            <a:r>
              <a:rPr lang="fa-IR" b="1" dirty="0" smtClean="0">
                <a:cs typeface="B Zar" pitchFamily="2" charset="-78"/>
              </a:rPr>
              <a:t>استفاده شده ودر صورتی که دستمال در دسترس نیست از قسمت داخلی آستین لباس در ناحیه ی آرنج می توان استفاده نمود.</a:t>
            </a:r>
          </a:p>
          <a:p>
            <a:pPr algn="just" rtl="1"/>
            <a:r>
              <a:rPr lang="fa-IR" b="1" dirty="0" smtClean="0">
                <a:cs typeface="B Zar" pitchFamily="2" charset="-78"/>
              </a:rPr>
              <a:t>دست ها مرتبا با </a:t>
            </a:r>
            <a:r>
              <a:rPr lang="fa-IR" b="1" dirty="0" smtClean="0">
                <a:solidFill>
                  <a:srgbClr val="FF0000"/>
                </a:solidFill>
                <a:cs typeface="B Zar" pitchFamily="2" charset="-78"/>
              </a:rPr>
              <a:t>آب و صابون </a:t>
            </a:r>
            <a:r>
              <a:rPr lang="fa-IR" b="1" dirty="0" smtClean="0">
                <a:cs typeface="B Zar" pitchFamily="2" charset="-78"/>
              </a:rPr>
              <a:t>یا با محلول های الکلی پاک کننده شستشو شود.</a:t>
            </a:r>
          </a:p>
          <a:p>
            <a:pPr algn="just" rtl="1"/>
            <a:r>
              <a:rPr lang="fa-IR" b="1" dirty="0" smtClean="0">
                <a:cs typeface="B Zar" pitchFamily="2" charset="-78"/>
              </a:rPr>
              <a:t>در صورت ابتلا به بیماری تنفسی از </a:t>
            </a:r>
            <a:r>
              <a:rPr lang="fa-IR" b="1" dirty="0" smtClean="0">
                <a:solidFill>
                  <a:srgbClr val="FF0000"/>
                </a:solidFill>
                <a:cs typeface="B Zar" pitchFamily="2" charset="-78"/>
              </a:rPr>
              <a:t>ماسک</a:t>
            </a:r>
            <a:r>
              <a:rPr lang="fa-IR" b="1" dirty="0" smtClean="0">
                <a:cs typeface="B Zar" pitchFamily="2" charset="-78"/>
              </a:rPr>
              <a:t> استفاده نمایند و تا جایی که امکان دارد تماس چهره به چهره با دیگران کاهش دهند.</a:t>
            </a:r>
          </a:p>
          <a:p>
            <a:pPr algn="just" rtl="1"/>
            <a:r>
              <a:rPr lang="fa-IR" b="1" dirty="0" smtClean="0">
                <a:cs typeface="B Zar" pitchFamily="2" charset="-78"/>
              </a:rPr>
              <a:t>افراد مبتلا به بیماری شبه آنفلونزایی(تب وسرفه و...)تازمان بهبودی از حضور در محل کار،مدرسه و مکان های پر ازدحام خوداری نمایند.</a:t>
            </a:r>
          </a:p>
          <a:p>
            <a:pPr algn="r" rt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rtl="1"/>
            <a:r>
              <a:rPr lang="fa-IR" b="1" dirty="0" smtClean="0">
                <a:solidFill>
                  <a:srgbClr val="FF0000"/>
                </a:solidFill>
                <a:cs typeface="B Zar" pitchFamily="2" charset="-78"/>
              </a:rPr>
              <a:t>بیماری کرونا ویروس جدید(</a:t>
            </a:r>
            <a:r>
              <a:rPr lang="en-US" b="1" dirty="0" smtClean="0">
                <a:solidFill>
                  <a:srgbClr val="FF0000"/>
                </a:solidFill>
                <a:cs typeface="B Zar" pitchFamily="2" charset="-78"/>
              </a:rPr>
              <a:t>n – cov2019</a:t>
            </a:r>
            <a:r>
              <a:rPr lang="fa-IR" b="1" dirty="0" smtClean="0">
                <a:solidFill>
                  <a:srgbClr val="FF0000"/>
                </a:solidFill>
                <a:cs typeface="B Zar" pitchFamily="2" charset="-78"/>
              </a:rPr>
              <a:t>)</a:t>
            </a:r>
            <a:endParaRPr lang="en-US" b="1" dirty="0">
              <a:solidFill>
                <a:srgbClr val="FF0000"/>
              </a:solidFill>
              <a:cs typeface="B Zar" pitchFamily="2" charset="-78"/>
            </a:endParaRPr>
          </a:p>
        </p:txBody>
      </p:sp>
      <p:sp>
        <p:nvSpPr>
          <p:cNvPr id="3" name="Content Placeholder 2"/>
          <p:cNvSpPr>
            <a:spLocks noGrp="1"/>
          </p:cNvSpPr>
          <p:nvPr>
            <p:ph idx="1"/>
          </p:nvPr>
        </p:nvSpPr>
        <p:spPr/>
        <p:txBody>
          <a:bodyPr/>
          <a:lstStyle/>
          <a:p>
            <a:endParaRPr lang="en-US" dirty="0"/>
          </a:p>
        </p:txBody>
      </p:sp>
      <p:pic>
        <p:nvPicPr>
          <p:cNvPr id="1026" name="Picture 2" descr="C:\Users\kaka\Desktop\download.jpg"/>
          <p:cNvPicPr>
            <a:picLocks noChangeAspect="1" noChangeArrowheads="1"/>
          </p:cNvPicPr>
          <p:nvPr/>
        </p:nvPicPr>
        <p:blipFill>
          <a:blip r:embed="rId2" cstate="print"/>
          <a:srcRect/>
          <a:stretch>
            <a:fillRect/>
          </a:stretch>
        </p:blipFill>
        <p:spPr bwMode="auto">
          <a:xfrm>
            <a:off x="381000" y="1524000"/>
            <a:ext cx="8305799" cy="45719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88640"/>
            <a:ext cx="7247871" cy="6048672"/>
          </a:xfrm>
        </p:spPr>
        <p:txBody>
          <a:bodyPr>
            <a:normAutofit fontScale="90000"/>
          </a:bodyPr>
          <a:lstStyle/>
          <a:p>
            <a:pPr marL="0" indent="0" rtl="1">
              <a:lnSpc>
                <a:spcPct val="150000"/>
              </a:lnSpc>
              <a:buNone/>
            </a:pPr>
            <a:r>
              <a:rPr lang="en-US" sz="2800" dirty="0" smtClean="0">
                <a:solidFill>
                  <a:schemeClr val="accent4">
                    <a:lumMod val="50000"/>
                  </a:schemeClr>
                </a:solidFill>
                <a:cs typeface="B Titr" pitchFamily="2" charset="-78"/>
              </a:rPr>
              <a:t/>
            </a:r>
            <a:br>
              <a:rPr lang="en-US" sz="2800" dirty="0" smtClean="0">
                <a:solidFill>
                  <a:schemeClr val="accent4">
                    <a:lumMod val="50000"/>
                  </a:schemeClr>
                </a:solidFill>
                <a:cs typeface="B Titr" pitchFamily="2" charset="-78"/>
              </a:rPr>
            </a:br>
            <a:r>
              <a:rPr lang="fa-IR" sz="2800" dirty="0" smtClean="0">
                <a:solidFill>
                  <a:schemeClr val="accent4">
                    <a:lumMod val="50000"/>
                  </a:schemeClr>
                </a:solidFill>
                <a:cs typeface="B Titr" pitchFamily="2" charset="-78"/>
              </a:rPr>
              <a:t>توصیه </a:t>
            </a:r>
            <a:r>
              <a:rPr lang="fa-IR" sz="2800" dirty="0" smtClean="0">
                <a:solidFill>
                  <a:schemeClr val="accent4">
                    <a:lumMod val="50000"/>
                  </a:schemeClr>
                </a:solidFill>
                <a:cs typeface="B Titr" pitchFamily="2" charset="-78"/>
              </a:rPr>
              <a:t>های بهداشتی:</a:t>
            </a:r>
            <a:r>
              <a:rPr lang="fa-IR" sz="2800" dirty="0">
                <a:cs typeface="B Titr" pitchFamily="2" charset="-78"/>
              </a:rPr>
              <a:t/>
            </a:r>
            <a:br>
              <a:rPr lang="fa-IR" sz="2800" dirty="0">
                <a:cs typeface="B Titr" pitchFamily="2" charset="-78"/>
              </a:rPr>
            </a:br>
            <a:r>
              <a:rPr lang="fa-IR" sz="2800" dirty="0" smtClean="0">
                <a:cs typeface="B Titr" pitchFamily="2" charset="-78"/>
              </a:rPr>
              <a:t>* </a:t>
            </a:r>
            <a:r>
              <a:rPr lang="fa-IR" sz="2400" dirty="0" smtClean="0">
                <a:cs typeface="B Titr" pitchFamily="2" charset="-78"/>
              </a:rPr>
              <a:t>در </a:t>
            </a:r>
            <a:r>
              <a:rPr lang="fa-IR" sz="2400" dirty="0">
                <a:cs typeface="B Titr" pitchFamily="2" charset="-78"/>
              </a:rPr>
              <a:t>هنگام سرفه زدن یا عطسه کردن، دهان و بینی خود </a:t>
            </a:r>
            <a:r>
              <a:rPr lang="fa-IR" sz="2400" dirty="0" smtClean="0">
                <a:cs typeface="B Titr" pitchFamily="2" charset="-78"/>
              </a:rPr>
              <a:t/>
            </a:r>
            <a:br>
              <a:rPr lang="fa-IR" sz="2400" dirty="0" smtClean="0">
                <a:cs typeface="B Titr" pitchFamily="2" charset="-78"/>
              </a:rPr>
            </a:br>
            <a:r>
              <a:rPr lang="fa-IR" sz="2400" dirty="0" smtClean="0">
                <a:cs typeface="B Titr" pitchFamily="2" charset="-78"/>
              </a:rPr>
              <a:t>را </a:t>
            </a:r>
            <a:r>
              <a:rPr lang="fa-IR" sz="2400" dirty="0">
                <a:cs typeface="B Titr" pitchFamily="2" charset="-78"/>
              </a:rPr>
              <a:t>با دستمال کاغذی بپوشانید و دستمال های مصرف شده </a:t>
            </a:r>
            <a:r>
              <a:rPr lang="fa-IR" sz="2400" dirty="0" smtClean="0">
                <a:cs typeface="B Titr" pitchFamily="2" charset="-78"/>
              </a:rPr>
              <a:t/>
            </a:r>
            <a:br>
              <a:rPr lang="fa-IR" sz="2400" dirty="0" smtClean="0">
                <a:cs typeface="B Titr" pitchFamily="2" charset="-78"/>
              </a:rPr>
            </a:br>
            <a:r>
              <a:rPr lang="fa-IR" sz="2400" dirty="0" smtClean="0">
                <a:cs typeface="B Titr" pitchFamily="2" charset="-78"/>
              </a:rPr>
              <a:t>در </a:t>
            </a:r>
            <a:r>
              <a:rPr lang="fa-IR" sz="2400" dirty="0">
                <a:cs typeface="B Titr" pitchFamily="2" charset="-78"/>
              </a:rPr>
              <a:t>سطل زباله </a:t>
            </a:r>
            <a:r>
              <a:rPr lang="fa-IR" sz="2400" dirty="0" smtClean="0">
                <a:cs typeface="B Titr" pitchFamily="2" charset="-78"/>
              </a:rPr>
              <a:t>درب دار بیندازید.</a:t>
            </a:r>
            <a:br>
              <a:rPr lang="fa-IR" sz="2400" dirty="0" smtClean="0">
                <a:cs typeface="B Titr" pitchFamily="2" charset="-78"/>
              </a:rPr>
            </a:br>
            <a:r>
              <a:rPr lang="fa-IR" sz="2400" dirty="0" smtClean="0">
                <a:cs typeface="B Titr" pitchFamily="2" charset="-78"/>
              </a:rPr>
              <a:t/>
            </a:r>
            <a:br>
              <a:rPr lang="fa-IR" sz="2400" dirty="0" smtClean="0">
                <a:cs typeface="B Titr" pitchFamily="2" charset="-78"/>
              </a:rPr>
            </a:br>
            <a:r>
              <a:rPr lang="fa-IR" sz="2400" dirty="0" smtClean="0">
                <a:cs typeface="B Titr" pitchFamily="2" charset="-78"/>
              </a:rPr>
              <a:t>* شستشوی </a:t>
            </a:r>
            <a:r>
              <a:rPr lang="fa-IR" sz="2400" dirty="0">
                <a:cs typeface="B Titr" pitchFamily="2" charset="-78"/>
              </a:rPr>
              <a:t>مکرر دست ها با آب و صابون. </a:t>
            </a:r>
            <a:r>
              <a:rPr lang="fa-IR" sz="2400" dirty="0" smtClean="0">
                <a:cs typeface="B Titr" pitchFamily="2" charset="-78"/>
              </a:rPr>
              <a:t/>
            </a:r>
            <a:br>
              <a:rPr lang="fa-IR" sz="2400" dirty="0" smtClean="0">
                <a:cs typeface="B Titr" pitchFamily="2" charset="-78"/>
              </a:rPr>
            </a:br>
            <a:r>
              <a:rPr lang="fa-IR" sz="2400" dirty="0" smtClean="0">
                <a:cs typeface="B Titr" pitchFamily="2" charset="-78"/>
              </a:rPr>
              <a:t/>
            </a:r>
            <a:br>
              <a:rPr lang="fa-IR" sz="2400" dirty="0" smtClean="0">
                <a:cs typeface="B Titr" pitchFamily="2" charset="-78"/>
              </a:rPr>
            </a:br>
            <a:r>
              <a:rPr lang="fa-IR" sz="2400" dirty="0" smtClean="0">
                <a:cs typeface="B Titr" pitchFamily="2" charset="-78"/>
              </a:rPr>
              <a:t/>
            </a:r>
            <a:br>
              <a:rPr lang="fa-IR" sz="2400" dirty="0" smtClean="0">
                <a:cs typeface="B Titr" pitchFamily="2" charset="-78"/>
              </a:rPr>
            </a:br>
            <a:r>
              <a:rPr lang="fa-IR" sz="2400" dirty="0" smtClean="0">
                <a:cs typeface="B Titr" pitchFamily="2" charset="-78"/>
              </a:rPr>
              <a:t>* از </a:t>
            </a:r>
            <a:r>
              <a:rPr lang="fa-IR" sz="2400" dirty="0">
                <a:cs typeface="B Titr" pitchFamily="2" charset="-78"/>
              </a:rPr>
              <a:t>دست دادن، روبوسی کردن و در </a:t>
            </a:r>
            <a:r>
              <a:rPr lang="fa-IR" sz="2400" dirty="0" smtClean="0">
                <a:cs typeface="B Titr" pitchFamily="2" charset="-78"/>
              </a:rPr>
              <a:t>آغوش </a:t>
            </a:r>
            <a:br>
              <a:rPr lang="fa-IR" sz="2400" dirty="0" smtClean="0">
                <a:cs typeface="B Titr" pitchFamily="2" charset="-78"/>
              </a:rPr>
            </a:br>
            <a:r>
              <a:rPr lang="fa-IR" sz="2400" dirty="0" smtClean="0">
                <a:cs typeface="B Titr" pitchFamily="2" charset="-78"/>
              </a:rPr>
              <a:t>گرفتن </a:t>
            </a:r>
            <a:r>
              <a:rPr lang="fa-IR" sz="2400" dirty="0">
                <a:cs typeface="B Titr" pitchFamily="2" charset="-78"/>
              </a:rPr>
              <a:t>افراد خودداری کنید.</a:t>
            </a:r>
            <a:br>
              <a:rPr lang="fa-IR" sz="2400" dirty="0">
                <a:cs typeface="B Titr" pitchFamily="2" charset="-78"/>
              </a:rPr>
            </a:br>
            <a:r>
              <a:rPr lang="fa-IR" sz="2400" dirty="0">
                <a:cs typeface="B Titr" pitchFamily="2" charset="-78"/>
              </a:rPr>
              <a:t/>
            </a:r>
            <a:br>
              <a:rPr lang="fa-IR" sz="2400" dirty="0">
                <a:cs typeface="B Titr" pitchFamily="2" charset="-78"/>
              </a:rPr>
            </a:br>
            <a:r>
              <a:rPr lang="fa-IR" sz="2800" dirty="0">
                <a:cs typeface="B Titr" pitchFamily="2" charset="-78"/>
              </a:rPr>
              <a:t/>
            </a:r>
            <a:br>
              <a:rPr lang="fa-IR" sz="2800" dirty="0">
                <a:cs typeface="B Titr" pitchFamily="2" charset="-78"/>
              </a:rPr>
            </a:br>
            <a:endParaRPr lang="en-US" sz="2800" dirty="0">
              <a:cs typeface="B Titr" pitchFamily="2" charset="-78"/>
            </a:endParaRPr>
          </a:p>
        </p:txBody>
      </p:sp>
      <p:pic>
        <p:nvPicPr>
          <p:cNvPr id="6146" name="Picture 2" descr="C:\Users\tarasheh mandegar\Desktop\123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16529"/>
            <a:ext cx="1584176" cy="1481205"/>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tarasheh mandegar\Desktop\12365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669" y="2681993"/>
            <a:ext cx="1594942" cy="14555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tarasheh mandegar\Desktop\4521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2945" y="4653136"/>
            <a:ext cx="1885950" cy="1809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56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188639"/>
            <a:ext cx="6409671" cy="6662433"/>
          </a:xfrm>
        </p:spPr>
        <p:txBody>
          <a:bodyPr>
            <a:normAutofit fontScale="90000"/>
          </a:bodyPr>
          <a:lstStyle/>
          <a:p>
            <a:pPr marL="0" indent="0" rtl="1">
              <a:lnSpc>
                <a:spcPct val="150000"/>
              </a:lnSpc>
              <a:buNone/>
            </a:pPr>
            <a:r>
              <a:rPr lang="fa-IR" sz="2800" dirty="0">
                <a:solidFill>
                  <a:schemeClr val="accent4">
                    <a:lumMod val="50000"/>
                  </a:schemeClr>
                </a:solidFill>
                <a:cs typeface="B Titr" pitchFamily="2" charset="-78"/>
              </a:rPr>
              <a:t>توصیه های بهداشتی:</a:t>
            </a:r>
            <a:r>
              <a:rPr lang="fa-IR" sz="2400" dirty="0">
                <a:cs typeface="B Titr" pitchFamily="2" charset="-78"/>
              </a:rPr>
              <a:t/>
            </a:r>
            <a:br>
              <a:rPr lang="fa-IR" sz="2400" dirty="0">
                <a:cs typeface="B Titr" pitchFamily="2" charset="-78"/>
              </a:rPr>
            </a:br>
            <a:r>
              <a:rPr lang="fa-IR" sz="2400" dirty="0" smtClean="0">
                <a:cs typeface="B Titr" pitchFamily="2" charset="-78"/>
              </a:rPr>
              <a:t>* از </a:t>
            </a:r>
            <a:r>
              <a:rPr lang="fa-IR" sz="2400" dirty="0">
                <a:cs typeface="B Titr" pitchFamily="2" charset="-78"/>
              </a:rPr>
              <a:t>تماس دست با چشم ها، دهان و بینی خودداری کنید</a:t>
            </a:r>
            <a:r>
              <a:rPr lang="fa-IR" sz="2400" dirty="0" smtClean="0">
                <a:cs typeface="B Titr" pitchFamily="2" charset="-78"/>
              </a:rPr>
              <a:t>.</a:t>
            </a:r>
            <a:br>
              <a:rPr lang="fa-IR" sz="2400" dirty="0" smtClean="0">
                <a:cs typeface="B Titr" pitchFamily="2" charset="-78"/>
              </a:rPr>
            </a:br>
            <a:r>
              <a:rPr lang="fa-IR" sz="2400" dirty="0" smtClean="0">
                <a:cs typeface="B Titr" pitchFamily="2" charset="-78"/>
              </a:rPr>
              <a:t/>
            </a:r>
            <a:br>
              <a:rPr lang="fa-IR" sz="2400" dirty="0" smtClean="0">
                <a:cs typeface="B Titr" pitchFamily="2" charset="-78"/>
              </a:rPr>
            </a:br>
            <a:r>
              <a:rPr lang="fa-IR" sz="2400" dirty="0">
                <a:cs typeface="B Titr" pitchFamily="2" charset="-78"/>
              </a:rPr>
              <a:t/>
            </a:r>
            <a:br>
              <a:rPr lang="fa-IR" sz="2400" dirty="0">
                <a:cs typeface="B Titr" pitchFamily="2" charset="-78"/>
              </a:rPr>
            </a:br>
            <a:r>
              <a:rPr lang="fa-IR" sz="2400" dirty="0" smtClean="0">
                <a:cs typeface="B Titr" pitchFamily="2" charset="-78"/>
              </a:rPr>
              <a:t>* در </a:t>
            </a:r>
            <a:r>
              <a:rPr lang="fa-IR" sz="2400" dirty="0">
                <a:cs typeface="B Titr" pitchFamily="2" charset="-78"/>
              </a:rPr>
              <a:t>صورت مشاهده علائم بیماری </a:t>
            </a:r>
            <a:r>
              <a:rPr lang="fa-IR" sz="2400" dirty="0" smtClean="0">
                <a:cs typeface="B Titr" pitchFamily="2" charset="-78"/>
              </a:rPr>
              <a:t>(به شرط داشتن تماس با مسافر چینی یا بیمار قطعی)به </a:t>
            </a:r>
            <a:r>
              <a:rPr lang="fa-IR" sz="2400" dirty="0">
                <a:cs typeface="B Titr" pitchFamily="2" charset="-78"/>
              </a:rPr>
              <a:t>نزدیکترین مرکز بهداشتی و درمانی مراجعه نموده </a:t>
            </a:r>
            <a:r>
              <a:rPr lang="fa-IR" sz="2400" dirty="0" smtClean="0">
                <a:cs typeface="B Titr" pitchFamily="2" charset="-78"/>
              </a:rPr>
              <a:t/>
            </a:r>
            <a:br>
              <a:rPr lang="fa-IR" sz="2400" dirty="0" smtClean="0">
                <a:cs typeface="B Titr" pitchFamily="2" charset="-78"/>
              </a:rPr>
            </a:br>
            <a:r>
              <a:rPr lang="fa-IR" sz="2400" dirty="0" smtClean="0">
                <a:cs typeface="B Titr" pitchFamily="2" charset="-78"/>
              </a:rPr>
              <a:t>و </a:t>
            </a:r>
            <a:r>
              <a:rPr lang="fa-IR" sz="2400" dirty="0">
                <a:cs typeface="B Titr" pitchFamily="2" charset="-78"/>
              </a:rPr>
              <a:t>از حضور </a:t>
            </a:r>
            <a:r>
              <a:rPr lang="fa-IR" sz="2400" dirty="0" smtClean="0">
                <a:cs typeface="B Titr" pitchFamily="2" charset="-78"/>
              </a:rPr>
              <a:t>دراجتماعات </a:t>
            </a:r>
            <a:r>
              <a:rPr lang="fa-IR" sz="2400" dirty="0">
                <a:cs typeface="B Titr" pitchFamily="2" charset="-78"/>
              </a:rPr>
              <a:t>و ملاقات </a:t>
            </a:r>
            <a:r>
              <a:rPr lang="fa-IR" sz="2400" dirty="0" smtClean="0">
                <a:cs typeface="B Titr" pitchFamily="2" charset="-78"/>
              </a:rPr>
              <a:t>با </a:t>
            </a:r>
            <a:r>
              <a:rPr lang="fa-IR" sz="2400" dirty="0">
                <a:cs typeface="B Titr" pitchFamily="2" charset="-78"/>
              </a:rPr>
              <a:t>دیگران  اجتناب کنید</a:t>
            </a:r>
            <a:r>
              <a:rPr lang="fa-IR" sz="2400" dirty="0" smtClean="0">
                <a:cs typeface="B Titr" pitchFamily="2" charset="-78"/>
              </a:rPr>
              <a:t>.</a:t>
            </a:r>
            <a:br>
              <a:rPr lang="fa-IR" sz="2400" dirty="0" smtClean="0">
                <a:cs typeface="B Titr" pitchFamily="2" charset="-78"/>
              </a:rPr>
            </a:br>
            <a:r>
              <a:rPr lang="fa-IR" sz="2400" dirty="0" smtClean="0">
                <a:cs typeface="B Titr" pitchFamily="2" charset="-78"/>
              </a:rPr>
              <a:t/>
            </a:r>
            <a:br>
              <a:rPr lang="fa-IR" sz="2400" dirty="0" smtClean="0">
                <a:cs typeface="B Titr" pitchFamily="2" charset="-78"/>
              </a:rPr>
            </a:br>
            <a:r>
              <a:rPr lang="fa-IR" sz="2400" dirty="0">
                <a:cs typeface="B Titr" pitchFamily="2" charset="-78"/>
              </a:rPr>
              <a:t/>
            </a:r>
            <a:br>
              <a:rPr lang="fa-IR" sz="2400" dirty="0">
                <a:cs typeface="B Titr" pitchFamily="2" charset="-78"/>
              </a:rPr>
            </a:br>
            <a:r>
              <a:rPr lang="fa-IR" sz="2400" dirty="0" smtClean="0">
                <a:cs typeface="B Titr" pitchFamily="2" charset="-78"/>
              </a:rPr>
              <a:t>* رعایت </a:t>
            </a:r>
            <a:r>
              <a:rPr lang="fa-IR" sz="2400" dirty="0">
                <a:cs typeface="B Titr" pitchFamily="2" charset="-78"/>
              </a:rPr>
              <a:t>فاصله  حداقل یک </a:t>
            </a:r>
            <a:r>
              <a:rPr lang="fa-IR" sz="2400" dirty="0" smtClean="0">
                <a:cs typeface="B Titr" pitchFamily="2" charset="-78"/>
              </a:rPr>
              <a:t>متر </a:t>
            </a:r>
            <a:r>
              <a:rPr lang="fa-IR" sz="2400" dirty="0">
                <a:cs typeface="B Titr" pitchFamily="2" charset="-78"/>
              </a:rPr>
              <a:t>از بیماران </a:t>
            </a:r>
            <a:r>
              <a:rPr lang="fa-IR" sz="2400" dirty="0" smtClean="0">
                <a:cs typeface="B Titr" pitchFamily="2" charset="-78"/>
              </a:rPr>
              <a:t> </a:t>
            </a:r>
            <a:br>
              <a:rPr lang="fa-IR" sz="2400" dirty="0" smtClean="0">
                <a:cs typeface="B Titr" pitchFamily="2" charset="-78"/>
              </a:rPr>
            </a:br>
            <a:r>
              <a:rPr lang="fa-IR" sz="2400" dirty="0" smtClean="0">
                <a:cs typeface="B Titr" pitchFamily="2" charset="-78"/>
              </a:rPr>
              <a:t>و افراد مشکوک به بیماری</a:t>
            </a:r>
            <a:r>
              <a:rPr lang="fa-IR" sz="2800" dirty="0">
                <a:cs typeface="B Titr" pitchFamily="2" charset="-78"/>
              </a:rPr>
              <a:t/>
            </a:r>
            <a:br>
              <a:rPr lang="fa-IR" sz="2800" dirty="0">
                <a:cs typeface="B Titr" pitchFamily="2" charset="-78"/>
              </a:rPr>
            </a:br>
            <a:endParaRPr lang="en-US" sz="2800" dirty="0">
              <a:cs typeface="B Titr" pitchFamily="2" charset="-78"/>
            </a:endParaRPr>
          </a:p>
        </p:txBody>
      </p:sp>
      <p:pic>
        <p:nvPicPr>
          <p:cNvPr id="7170" name="Picture 2" descr="C:\Users\tarasheh mandegar\Desktop\8745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476672"/>
            <a:ext cx="2209800"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tarasheh mandegar\Desktop\98251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3068960"/>
            <a:ext cx="22098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tarasheh mandegar\Desktop\86454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5069898"/>
            <a:ext cx="2209800" cy="1781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0361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lstStyle/>
          <a:p>
            <a:r>
              <a:rPr lang="fa-IR" dirty="0" smtClean="0">
                <a:solidFill>
                  <a:srgbClr val="FF0000"/>
                </a:solidFill>
                <a:cs typeface="B Titr" pitchFamily="2" charset="-78"/>
              </a:rPr>
              <a:t>انواع نمونه توصيه شده</a:t>
            </a:r>
            <a:endParaRPr lang="fa-IR" dirty="0">
              <a:solidFill>
                <a:srgbClr val="FF0000"/>
              </a:solidFill>
              <a:cs typeface="B Titr" pitchFamily="2" charset="-78"/>
            </a:endParaRPr>
          </a:p>
        </p:txBody>
      </p:sp>
      <p:sp>
        <p:nvSpPr>
          <p:cNvPr id="3" name="Content Placeholder 2"/>
          <p:cNvSpPr>
            <a:spLocks noGrp="1"/>
          </p:cNvSpPr>
          <p:nvPr>
            <p:ph idx="1"/>
          </p:nvPr>
        </p:nvSpPr>
        <p:spPr>
          <a:xfrm>
            <a:off x="0" y="1447800"/>
            <a:ext cx="9144000" cy="5410200"/>
          </a:xfrm>
        </p:spPr>
        <p:txBody>
          <a:bodyPr>
            <a:normAutofit fontScale="77500" lnSpcReduction="20000"/>
          </a:bodyPr>
          <a:lstStyle/>
          <a:p>
            <a:pPr marL="514350" indent="-514350" algn="just" rtl="1">
              <a:lnSpc>
                <a:spcPct val="200000"/>
              </a:lnSpc>
              <a:buFont typeface="+mj-lt"/>
              <a:buAutoNum type="arabicPeriod"/>
            </a:pPr>
            <a:r>
              <a:rPr lang="fa-IR" sz="2800" b="1" dirty="0" smtClean="0">
                <a:solidFill>
                  <a:srgbClr val="FF0000"/>
                </a:solidFill>
                <a:cs typeface="B Zar" pitchFamily="2" charset="-78"/>
              </a:rPr>
              <a:t>نمونه هاي ترشحات تنفسي تحتاني </a:t>
            </a:r>
            <a:r>
              <a:rPr lang="fa-IR" sz="2800" b="1" dirty="0" smtClean="0">
                <a:cs typeface="B Zar" pitchFamily="2" charset="-78"/>
              </a:rPr>
              <a:t>(خلط، آسپيره ترشحات ناي، شستشوي ترشحات برونش): بيشترين </a:t>
            </a:r>
            <a:r>
              <a:rPr lang="fa-IR" sz="2800" b="1" dirty="0">
                <a:cs typeface="B Zar" pitchFamily="2" charset="-78"/>
              </a:rPr>
              <a:t>تيتر ويروس </a:t>
            </a:r>
            <a:endParaRPr lang="fa-IR" sz="2800" b="1" dirty="0" smtClean="0">
              <a:cs typeface="B Zar" pitchFamily="2" charset="-78"/>
            </a:endParaRPr>
          </a:p>
          <a:p>
            <a:pPr marL="514350" indent="-514350" algn="just" rtl="1">
              <a:lnSpc>
                <a:spcPct val="200000"/>
              </a:lnSpc>
              <a:buFont typeface="+mj-lt"/>
              <a:buAutoNum type="arabicPeriod"/>
            </a:pPr>
            <a:r>
              <a:rPr lang="fa-IR" sz="2800" b="1" dirty="0" smtClean="0">
                <a:cs typeface="B Zar" pitchFamily="2" charset="-78"/>
              </a:rPr>
              <a:t> </a:t>
            </a:r>
            <a:r>
              <a:rPr lang="fa-IR" sz="2800" b="1" dirty="0">
                <a:solidFill>
                  <a:srgbClr val="FF0000"/>
                </a:solidFill>
                <a:cs typeface="B Zar" pitchFamily="2" charset="-78"/>
              </a:rPr>
              <a:t>ترشحات فوقاني دستگاه </a:t>
            </a:r>
            <a:r>
              <a:rPr lang="fa-IR" sz="2800" b="1" dirty="0" smtClean="0">
                <a:solidFill>
                  <a:srgbClr val="FF0000"/>
                </a:solidFill>
                <a:cs typeface="B Zar" pitchFamily="2" charset="-78"/>
              </a:rPr>
              <a:t>تنفس(سواپ ته حلق با استفاده از سواپ داکرون در محیط</a:t>
            </a:r>
            <a:r>
              <a:rPr lang="en-US" sz="2800" b="1" dirty="0" smtClean="0">
                <a:solidFill>
                  <a:srgbClr val="FF0000"/>
                </a:solidFill>
                <a:cs typeface="B Zar" pitchFamily="2" charset="-78"/>
              </a:rPr>
              <a:t>UTM</a:t>
            </a:r>
            <a:r>
              <a:rPr lang="fa-IR" sz="2800" b="1" dirty="0" smtClean="0">
                <a:solidFill>
                  <a:srgbClr val="FF0000"/>
                </a:solidFill>
                <a:cs typeface="B Zar" pitchFamily="2" charset="-78"/>
              </a:rPr>
              <a:t>) </a:t>
            </a:r>
            <a:r>
              <a:rPr lang="fa-IR" sz="2800" b="1" dirty="0" smtClean="0">
                <a:cs typeface="B Zar" pitchFamily="2" charset="-78"/>
              </a:rPr>
              <a:t>: </a:t>
            </a:r>
            <a:r>
              <a:rPr lang="fa-IR" sz="2800" b="1" dirty="0">
                <a:cs typeface="B Zar" pitchFamily="2" charset="-78"/>
              </a:rPr>
              <a:t>علي الخصوص هنگامي كه امكان تهيه نمونه از ترشحات تحتاني وجود نداشته </a:t>
            </a:r>
            <a:r>
              <a:rPr lang="fa-IR" sz="2800" b="1" dirty="0" smtClean="0">
                <a:cs typeface="B Zar" pitchFamily="2" charset="-78"/>
              </a:rPr>
              <a:t>باشد</a:t>
            </a:r>
          </a:p>
          <a:p>
            <a:pPr marL="514350" indent="-514350" algn="just" rtl="1">
              <a:lnSpc>
                <a:spcPct val="200000"/>
              </a:lnSpc>
              <a:buFont typeface="+mj-lt"/>
              <a:buAutoNum type="arabicPeriod"/>
            </a:pPr>
            <a:r>
              <a:rPr lang="fa-IR" sz="2800" b="1" dirty="0" smtClean="0">
                <a:cs typeface="B Zar" pitchFamily="2" charset="-78"/>
              </a:rPr>
              <a:t>*در حال حاضر از هر بیمار مشکوک یک نمونه خلط و یک سواپ ته حلق تهیه و به آزمایشگاه ملی آنفلونزا واقع در دانشکده بهداشت دانشگاه تهران ارسال می شود.</a:t>
            </a:r>
          </a:p>
          <a:p>
            <a:pPr marL="514350" indent="-514350">
              <a:buFont typeface="+mj-lt"/>
              <a:buAutoNum type="arabicPeriod"/>
            </a:pPr>
            <a:endParaRPr lang="fa-IR" sz="2800" dirty="0">
              <a:cs typeface="B Mitra" pitchFamily="2" charset="-78"/>
            </a:endParaRPr>
          </a:p>
        </p:txBody>
      </p:sp>
      <p:pic>
        <p:nvPicPr>
          <p:cNvPr id="5" name="Picture 4" descr="معاونت بهداشت.jpg"/>
          <p:cNvPicPr>
            <a:picLocks noChangeAspect="1"/>
          </p:cNvPicPr>
          <p:nvPr/>
        </p:nvPicPr>
        <p:blipFill>
          <a:blip r:embed="rId3" cstate="print"/>
          <a:stretch>
            <a:fillRect/>
          </a:stretch>
        </p:blipFill>
        <p:spPr>
          <a:xfrm>
            <a:off x="8604448" y="6218531"/>
            <a:ext cx="539552" cy="639469"/>
          </a:xfrm>
          <a:prstGeom prst="rect">
            <a:avLst/>
          </a:prstGeom>
        </p:spPr>
      </p:pic>
      <p:sp>
        <p:nvSpPr>
          <p:cNvPr id="6" name="Slide Number Placeholder 5"/>
          <p:cNvSpPr>
            <a:spLocks noGrp="1"/>
          </p:cNvSpPr>
          <p:nvPr>
            <p:ph type="sldNum" sz="quarter" idx="12"/>
          </p:nvPr>
        </p:nvSpPr>
        <p:spPr/>
        <p:txBody>
          <a:bodyPr/>
          <a:lstStyle/>
          <a:p>
            <a:fld id="{24BF451E-79E3-45D5-86EF-D940FE9FF2D4}" type="slidenum">
              <a:rPr lang="fa-IR" smtClean="0"/>
              <a:pPr/>
              <a:t>22</a:t>
            </a:fld>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FF00"/>
          </a:solidFill>
        </p:spPr>
        <p:txBody>
          <a:bodyPr/>
          <a:lstStyle/>
          <a:p>
            <a:r>
              <a:rPr lang="fa-IR" dirty="0" smtClean="0">
                <a:solidFill>
                  <a:srgbClr val="FF0000"/>
                </a:solidFill>
                <a:cs typeface="B Titr" pitchFamily="2" charset="-78"/>
              </a:rPr>
              <a:t>نمونه ترشحات تنفسي</a:t>
            </a:r>
            <a:endParaRPr lang="fa-IR" dirty="0">
              <a:solidFill>
                <a:srgbClr val="FF0000"/>
              </a:solidFill>
              <a:cs typeface="B Titr" pitchFamily="2" charset="-78"/>
            </a:endParaRPr>
          </a:p>
        </p:txBody>
      </p:sp>
      <p:sp>
        <p:nvSpPr>
          <p:cNvPr id="3" name="Content Placeholder 2"/>
          <p:cNvSpPr>
            <a:spLocks noGrp="1"/>
          </p:cNvSpPr>
          <p:nvPr>
            <p:ph idx="1"/>
          </p:nvPr>
        </p:nvSpPr>
        <p:spPr>
          <a:xfrm>
            <a:off x="0" y="990600"/>
            <a:ext cx="9144000" cy="5867400"/>
          </a:xfrm>
        </p:spPr>
        <p:txBody>
          <a:bodyPr>
            <a:normAutofit/>
          </a:bodyPr>
          <a:lstStyle/>
          <a:p>
            <a:pPr algn="just" rtl="1">
              <a:lnSpc>
                <a:spcPct val="150000"/>
              </a:lnSpc>
              <a:buNone/>
            </a:pPr>
            <a:r>
              <a:rPr lang="fa-IR" sz="2800" b="1" dirty="0" smtClean="0">
                <a:solidFill>
                  <a:schemeClr val="tx1">
                    <a:lumMod val="95000"/>
                    <a:lumOff val="5000"/>
                  </a:schemeClr>
                </a:solidFill>
                <a:cs typeface="B Nazanin" pitchFamily="2" charset="-78"/>
              </a:rPr>
              <a:t>نمونه تنفسي ترجيحا بايد در </a:t>
            </a:r>
            <a:r>
              <a:rPr lang="fa-IR" sz="2800" b="1" dirty="0" smtClean="0">
                <a:solidFill>
                  <a:srgbClr val="FF0000"/>
                </a:solidFill>
                <a:cs typeface="B Nazanin" pitchFamily="2" charset="-78"/>
              </a:rPr>
              <a:t>هفته اول علامت دار شدن </a:t>
            </a:r>
            <a:r>
              <a:rPr lang="fa-IR" sz="2800" b="1" dirty="0" smtClean="0">
                <a:solidFill>
                  <a:schemeClr val="tx1">
                    <a:lumMod val="95000"/>
                    <a:lumOff val="5000"/>
                  </a:schemeClr>
                </a:solidFill>
                <a:cs typeface="B Nazanin" pitchFamily="2" charset="-78"/>
              </a:rPr>
              <a:t>و </a:t>
            </a:r>
            <a:r>
              <a:rPr lang="fa-IR" sz="2800" b="1" dirty="0" smtClean="0">
                <a:solidFill>
                  <a:srgbClr val="FF0000"/>
                </a:solidFill>
                <a:cs typeface="B Nazanin" pitchFamily="2" charset="-78"/>
              </a:rPr>
              <a:t>قبل از </a:t>
            </a:r>
            <a:r>
              <a:rPr lang="fa-IR" sz="2800" b="1" dirty="0" smtClean="0">
                <a:solidFill>
                  <a:schemeClr val="tx1">
                    <a:lumMod val="95000"/>
                    <a:lumOff val="5000"/>
                  </a:schemeClr>
                </a:solidFill>
                <a:cs typeface="B Nazanin" pitchFamily="2" charset="-78"/>
              </a:rPr>
              <a:t>مصرف داروي </a:t>
            </a:r>
            <a:r>
              <a:rPr lang="fa-IR" sz="2800" b="1" dirty="0" smtClean="0">
                <a:solidFill>
                  <a:srgbClr val="FF0000"/>
                </a:solidFill>
                <a:cs typeface="B Nazanin" pitchFamily="2" charset="-78"/>
              </a:rPr>
              <a:t>ضدويروس</a:t>
            </a:r>
            <a:r>
              <a:rPr lang="fa-IR" sz="2800" b="1" dirty="0" smtClean="0">
                <a:solidFill>
                  <a:schemeClr val="tx1">
                    <a:lumMod val="95000"/>
                    <a:lumOff val="5000"/>
                  </a:schemeClr>
                </a:solidFill>
                <a:cs typeface="B Nazanin" pitchFamily="2" charset="-78"/>
              </a:rPr>
              <a:t> تهيه شود اما بعد از يك هفته نيز مخصوصا اگر علامتدار است مي توان نمونه تحتاني تنفسي تهيه نمود. </a:t>
            </a:r>
          </a:p>
          <a:p>
            <a:pPr algn="just" rtl="1">
              <a:lnSpc>
                <a:spcPct val="150000"/>
              </a:lnSpc>
            </a:pPr>
            <a:r>
              <a:rPr lang="fa-IR" sz="2800" b="1" u="sng" dirty="0" smtClean="0">
                <a:solidFill>
                  <a:srgbClr val="FF0000"/>
                </a:solidFill>
                <a:effectLst>
                  <a:outerShdw blurRad="38100" dist="38100" dir="2700000" algn="tl">
                    <a:srgbClr val="000000">
                      <a:alpha val="43137"/>
                    </a:srgbClr>
                  </a:outerShdw>
                </a:effectLst>
                <a:cs typeface="B Titr" pitchFamily="2" charset="-78"/>
              </a:rPr>
              <a:t>لاواژ ترشحات برونش </a:t>
            </a:r>
            <a:r>
              <a:rPr lang="fa-IR" sz="2800" b="1" dirty="0" smtClean="0">
                <a:solidFill>
                  <a:srgbClr val="FF0000"/>
                </a:solidFill>
                <a:cs typeface="B Titr" pitchFamily="2" charset="-78"/>
              </a:rPr>
              <a:t>و آسپيره ترشحات ناي: </a:t>
            </a:r>
            <a:r>
              <a:rPr lang="fa-IR" sz="2400" b="1" dirty="0" smtClean="0">
                <a:cs typeface="B Mitra" pitchFamily="2" charset="-78"/>
              </a:rPr>
              <a:t>نياز به اينتوبه بودن بيمار دارد و به همين دليل در </a:t>
            </a:r>
            <a:r>
              <a:rPr lang="fa-IR" sz="2800" b="1" dirty="0" smtClean="0">
                <a:solidFill>
                  <a:srgbClr val="FF0000"/>
                </a:solidFill>
                <a:cs typeface="B Mitra" pitchFamily="2" charset="-78"/>
              </a:rPr>
              <a:t>آي سي يو </a:t>
            </a:r>
            <a:r>
              <a:rPr lang="fa-IR" sz="2400" b="1" dirty="0" smtClean="0">
                <a:cs typeface="B Mitra" pitchFamily="2" charset="-78"/>
              </a:rPr>
              <a:t>انجام ميشود.</a:t>
            </a:r>
            <a:endParaRPr lang="fa-IR" sz="2800" b="1" dirty="0" smtClean="0">
              <a:cs typeface="B Mitra" pitchFamily="2" charset="-78"/>
            </a:endParaRPr>
          </a:p>
          <a:p>
            <a:pPr lvl="1" algn="just" rtl="1">
              <a:lnSpc>
                <a:spcPct val="150000"/>
              </a:lnSpc>
            </a:pPr>
            <a:r>
              <a:rPr lang="fa-IR" sz="2400" b="1" dirty="0" smtClean="0">
                <a:cs typeface="B Mitra" pitchFamily="2" charset="-78"/>
              </a:rPr>
              <a:t>بهترين نمونه لاواژ ترشحات برونش  (</a:t>
            </a:r>
            <a:r>
              <a:rPr lang="en-US" sz="2400" b="1" dirty="0" smtClean="0">
                <a:cs typeface="B Mitra" pitchFamily="2" charset="-78"/>
              </a:rPr>
              <a:t>BAL</a:t>
            </a:r>
            <a:r>
              <a:rPr lang="fa-IR" sz="2400" b="1" dirty="0" smtClean="0">
                <a:cs typeface="B Mitra" pitchFamily="2" charset="-78"/>
              </a:rPr>
              <a:t>) است.</a:t>
            </a:r>
          </a:p>
          <a:p>
            <a:pPr algn="just" rtl="1">
              <a:lnSpc>
                <a:spcPct val="150000"/>
              </a:lnSpc>
            </a:pPr>
            <a:r>
              <a:rPr lang="fa-IR" sz="2800" b="1" dirty="0" smtClean="0">
                <a:solidFill>
                  <a:srgbClr val="FF0000"/>
                </a:solidFill>
                <a:cs typeface="B Titr" pitchFamily="2" charset="-78"/>
              </a:rPr>
              <a:t>سواب حلق: </a:t>
            </a:r>
            <a:r>
              <a:rPr lang="fa-IR" sz="2400" b="1" dirty="0" smtClean="0">
                <a:cs typeface="B Mitra" pitchFamily="2" charset="-78"/>
              </a:rPr>
              <a:t>در كشف ويروس حساسيت كمتري دارد اما توصيه مي شود حتما نمونه صحيح آن در كنار نمونه هاي تحتاني تنفسي تهيه و ارسال  شود.(سواپ چوبی و پنبه ای مناسب نمی باشد) </a:t>
            </a:r>
            <a:endParaRPr lang="fa-IR" sz="2400" b="1" dirty="0">
              <a:cs typeface="B Mitra" pitchFamily="2" charset="-78"/>
            </a:endParaRPr>
          </a:p>
        </p:txBody>
      </p:sp>
      <p:sp>
        <p:nvSpPr>
          <p:cNvPr id="6" name="Slide Number Placeholder 5"/>
          <p:cNvSpPr>
            <a:spLocks noGrp="1"/>
          </p:cNvSpPr>
          <p:nvPr>
            <p:ph type="sldNum" sz="quarter" idx="12"/>
          </p:nvPr>
        </p:nvSpPr>
        <p:spPr/>
        <p:txBody>
          <a:bodyPr/>
          <a:lstStyle/>
          <a:p>
            <a:fld id="{24BF451E-79E3-45D5-86EF-D940FE9FF2D4}" type="slidenum">
              <a:rPr lang="fa-IR" smtClean="0"/>
              <a:pPr/>
              <a:t>23</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FF00"/>
          </a:solidFill>
        </p:spPr>
        <p:txBody>
          <a:bodyPr/>
          <a:lstStyle/>
          <a:p>
            <a:r>
              <a:rPr lang="fa-IR" dirty="0" smtClean="0">
                <a:solidFill>
                  <a:srgbClr val="FF0000"/>
                </a:solidFill>
                <a:cs typeface="B Titr" pitchFamily="2" charset="-78"/>
              </a:rPr>
              <a:t>ميزان لازم از هر نمونه</a:t>
            </a:r>
            <a:endParaRPr lang="fa-IR" dirty="0">
              <a:solidFill>
                <a:srgbClr val="FF0000"/>
              </a:solidFill>
              <a:cs typeface="B Titr" pitchFamily="2" charset="-78"/>
            </a:endParaRPr>
          </a:p>
        </p:txBody>
      </p:sp>
      <p:sp>
        <p:nvSpPr>
          <p:cNvPr id="3" name="Content Placeholder 2"/>
          <p:cNvSpPr>
            <a:spLocks noGrp="1"/>
          </p:cNvSpPr>
          <p:nvPr>
            <p:ph idx="1"/>
          </p:nvPr>
        </p:nvSpPr>
        <p:spPr>
          <a:xfrm>
            <a:off x="1691680" y="1066800"/>
            <a:ext cx="7452320" cy="5791200"/>
          </a:xfrm>
        </p:spPr>
        <p:txBody>
          <a:bodyPr>
            <a:normAutofit fontScale="92500" lnSpcReduction="20000"/>
          </a:bodyPr>
          <a:lstStyle/>
          <a:p>
            <a:pPr lvl="0" algn="just" rtl="1">
              <a:lnSpc>
                <a:spcPct val="150000"/>
              </a:lnSpc>
            </a:pPr>
            <a:r>
              <a:rPr lang="fa-IR" sz="2800" b="1" dirty="0">
                <a:solidFill>
                  <a:srgbClr val="FF0000"/>
                </a:solidFill>
                <a:cs typeface="B Zar" pitchFamily="2" charset="-78"/>
              </a:rPr>
              <a:t>مایع پلور، آسپیره ترشحات نای، شستشوی آلوئول و کیسه های هوایی (</a:t>
            </a:r>
            <a:r>
              <a:rPr lang="en-US" sz="2800" b="1" dirty="0" err="1">
                <a:solidFill>
                  <a:srgbClr val="FF0000"/>
                </a:solidFill>
                <a:cs typeface="B Zar" pitchFamily="2" charset="-78"/>
              </a:rPr>
              <a:t>Bronchoalveolar</a:t>
            </a:r>
            <a:r>
              <a:rPr lang="en-US" sz="2800" b="1" dirty="0">
                <a:solidFill>
                  <a:srgbClr val="FF0000"/>
                </a:solidFill>
                <a:cs typeface="B Zar" pitchFamily="2" charset="-78"/>
              </a:rPr>
              <a:t> </a:t>
            </a:r>
            <a:r>
              <a:rPr lang="en-US" sz="2800" b="1" dirty="0" err="1">
                <a:solidFill>
                  <a:srgbClr val="FF0000"/>
                </a:solidFill>
                <a:cs typeface="B Zar" pitchFamily="2" charset="-78"/>
              </a:rPr>
              <a:t>lavage</a:t>
            </a:r>
            <a:r>
              <a:rPr lang="fa-IR" sz="2800" b="1" dirty="0" smtClean="0">
                <a:solidFill>
                  <a:srgbClr val="FF0000"/>
                </a:solidFill>
                <a:cs typeface="B Zar" pitchFamily="2" charset="-78"/>
              </a:rPr>
              <a:t>): </a:t>
            </a:r>
            <a:endParaRPr lang="en-US" sz="2800" b="1" dirty="0">
              <a:solidFill>
                <a:srgbClr val="FF0000"/>
              </a:solidFill>
              <a:cs typeface="B Zar" pitchFamily="2" charset="-78"/>
            </a:endParaRPr>
          </a:p>
          <a:p>
            <a:pPr lvl="1" algn="just" rtl="1">
              <a:lnSpc>
                <a:spcPct val="150000"/>
              </a:lnSpc>
            </a:pPr>
            <a:r>
              <a:rPr lang="fa-IR" b="1" dirty="0">
                <a:cs typeface="B Zar" pitchFamily="2" charset="-78"/>
              </a:rPr>
              <a:t>در یک ظرف غیرقابل نشت، استریل، دارای درب پیچ شونده مخصوص جمع آوری خلط، </a:t>
            </a:r>
            <a:r>
              <a:rPr lang="fa-IR" b="1" dirty="0">
                <a:solidFill>
                  <a:srgbClr val="FF0000"/>
                </a:solidFill>
                <a:cs typeface="B Zar" pitchFamily="2" charset="-78"/>
              </a:rPr>
              <a:t>2 الی 3 سی سی </a:t>
            </a:r>
            <a:r>
              <a:rPr lang="fa-IR" b="1" dirty="0">
                <a:cs typeface="B Zar" pitchFamily="2" charset="-78"/>
              </a:rPr>
              <a:t>از این مایعات را بریزید</a:t>
            </a:r>
            <a:r>
              <a:rPr lang="fa-IR" b="1" dirty="0" smtClean="0">
                <a:cs typeface="B Zar" pitchFamily="2" charset="-78"/>
              </a:rPr>
              <a:t>.</a:t>
            </a:r>
          </a:p>
          <a:p>
            <a:pPr algn="just" rtl="1">
              <a:lnSpc>
                <a:spcPct val="150000"/>
              </a:lnSpc>
            </a:pPr>
            <a:r>
              <a:rPr lang="fa-IR" sz="2800" b="1" dirty="0" smtClean="0">
                <a:solidFill>
                  <a:srgbClr val="FF0000"/>
                </a:solidFill>
                <a:cs typeface="B Zar" pitchFamily="2" charset="-78"/>
              </a:rPr>
              <a:t>خلط: </a:t>
            </a:r>
          </a:p>
          <a:p>
            <a:pPr lvl="1" algn="just" rtl="1">
              <a:lnSpc>
                <a:spcPct val="150000"/>
              </a:lnSpc>
            </a:pPr>
            <a:r>
              <a:rPr lang="fa-IR" b="1" dirty="0" smtClean="0">
                <a:cs typeface="B Zar" pitchFamily="2" charset="-78"/>
              </a:rPr>
              <a:t>از </a:t>
            </a:r>
            <a:r>
              <a:rPr lang="fa-IR" b="1" dirty="0">
                <a:cs typeface="B Zar" pitchFamily="2" charset="-78"/>
              </a:rPr>
              <a:t>بیمار بخواهید تا مقداری آب را در دهان غرغره نماید و سپس با یک سرفه قوی و عمیق ترشحات خلط عمقی خود را از گلو مستقیماً به درون ظرف استریل و غیرقابل نشت (دارای درب پیچدار) بریزد. </a:t>
            </a:r>
          </a:p>
        </p:txBody>
      </p:sp>
      <p:sp>
        <p:nvSpPr>
          <p:cNvPr id="5" name="Slide Number Placeholder 4"/>
          <p:cNvSpPr>
            <a:spLocks noGrp="1"/>
          </p:cNvSpPr>
          <p:nvPr>
            <p:ph type="sldNum" sz="quarter" idx="12"/>
          </p:nvPr>
        </p:nvSpPr>
        <p:spPr/>
        <p:txBody>
          <a:bodyPr/>
          <a:lstStyle/>
          <a:p>
            <a:fld id="{24BF451E-79E3-45D5-86EF-D940FE9FF2D4}" type="slidenum">
              <a:rPr lang="fa-IR" smtClean="0"/>
              <a:pPr/>
              <a:t>24</a:t>
            </a:fld>
            <a:endParaRPr lang="fa-IR"/>
          </a:p>
        </p:txBody>
      </p:sp>
      <p:pic>
        <p:nvPicPr>
          <p:cNvPr id="6" name="Picture 5" descr="معاونت بهداشت.jpg"/>
          <p:cNvPicPr>
            <a:picLocks noChangeAspect="1"/>
          </p:cNvPicPr>
          <p:nvPr/>
        </p:nvPicPr>
        <p:blipFill>
          <a:blip r:embed="rId3" cstate="print"/>
          <a:stretch>
            <a:fillRect/>
          </a:stretch>
        </p:blipFill>
        <p:spPr>
          <a:xfrm>
            <a:off x="8604448" y="6218531"/>
            <a:ext cx="539552" cy="639469"/>
          </a:xfrm>
          <a:prstGeom prst="rect">
            <a:avLst/>
          </a:prstGeom>
        </p:spPr>
      </p:pic>
      <p:pic>
        <p:nvPicPr>
          <p:cNvPr id="7" name="Picture 6" descr="sputum.png"/>
          <p:cNvPicPr>
            <a:picLocks noChangeAspect="1"/>
          </p:cNvPicPr>
          <p:nvPr/>
        </p:nvPicPr>
        <p:blipFill>
          <a:blip r:embed="rId4" cstate="print"/>
          <a:srcRect l="12537" r="12088"/>
          <a:stretch>
            <a:fillRect/>
          </a:stretch>
        </p:blipFill>
        <p:spPr>
          <a:xfrm>
            <a:off x="107504" y="4303121"/>
            <a:ext cx="1512168" cy="20061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FF00"/>
          </a:solidFill>
        </p:spPr>
        <p:txBody>
          <a:bodyPr/>
          <a:lstStyle/>
          <a:p>
            <a:r>
              <a:rPr lang="fa-IR" dirty="0" smtClean="0">
                <a:solidFill>
                  <a:srgbClr val="FF0000"/>
                </a:solidFill>
                <a:cs typeface="B Titr" pitchFamily="2" charset="-78"/>
              </a:rPr>
              <a:t>تهيه نمونه خلط مناسب</a:t>
            </a:r>
            <a:endParaRPr lang="fa-IR" dirty="0">
              <a:solidFill>
                <a:srgbClr val="FF0000"/>
              </a:solidFill>
              <a:cs typeface="B Titr" pitchFamily="2" charset="-78"/>
            </a:endParaRPr>
          </a:p>
        </p:txBody>
      </p:sp>
      <p:pic>
        <p:nvPicPr>
          <p:cNvPr id="4" name="Content Placeholder 3"/>
          <p:cNvPicPr>
            <a:picLocks noGrp="1"/>
          </p:cNvPicPr>
          <p:nvPr>
            <p:ph idx="1"/>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4BF451E-79E3-45D5-86EF-D940FE9FF2D4}" type="slidenum">
              <a:rPr lang="fa-IR" smtClean="0"/>
              <a:pPr/>
              <a:t>25</a:t>
            </a:fld>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00"/>
          </a:solidFill>
        </p:spPr>
        <p:txBody>
          <a:bodyPr/>
          <a:lstStyle/>
          <a:p>
            <a:r>
              <a:rPr lang="fa-IR" dirty="0" smtClean="0">
                <a:solidFill>
                  <a:srgbClr val="FF0000"/>
                </a:solidFill>
                <a:cs typeface="B Titr" pitchFamily="2" charset="-78"/>
              </a:rPr>
              <a:t>تهيه نمونه خلط مناسب</a:t>
            </a:r>
            <a:endParaRPr lang="fa-IR" dirty="0">
              <a:solidFill>
                <a:srgbClr val="FF0000"/>
              </a:solidFill>
            </a:endParaRPr>
          </a:p>
        </p:txBody>
      </p:sp>
      <p:pic>
        <p:nvPicPr>
          <p:cNvPr id="4" name="Content Placeholder 3"/>
          <p:cNvPicPr>
            <a:picLocks noGrp="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4BF451E-79E3-45D5-86EF-D940FE9FF2D4}" type="slidenum">
              <a:rPr lang="fa-IR" smtClean="0"/>
              <a:pPr/>
              <a:t>26</a:t>
            </a:fld>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lstStyle/>
          <a:p>
            <a:r>
              <a:rPr lang="fa-IR" dirty="0" smtClean="0">
                <a:solidFill>
                  <a:srgbClr val="FF0000"/>
                </a:solidFill>
                <a:cs typeface="B Titr" pitchFamily="2" charset="-78"/>
              </a:rPr>
              <a:t>سرعت و تاخير در انتقال</a:t>
            </a:r>
            <a:endParaRPr lang="fa-IR" dirty="0">
              <a:solidFill>
                <a:srgbClr val="FF0000"/>
              </a:solidFill>
              <a:cs typeface="B Titr" pitchFamily="2" charset="-78"/>
            </a:endParaRPr>
          </a:p>
        </p:txBody>
      </p:sp>
      <p:sp>
        <p:nvSpPr>
          <p:cNvPr id="3" name="Content Placeholder 2"/>
          <p:cNvSpPr>
            <a:spLocks noGrp="1"/>
          </p:cNvSpPr>
          <p:nvPr>
            <p:ph idx="1"/>
          </p:nvPr>
        </p:nvSpPr>
        <p:spPr>
          <a:xfrm>
            <a:off x="0" y="1143000"/>
            <a:ext cx="9144000" cy="5715000"/>
          </a:xfrm>
        </p:spPr>
        <p:txBody>
          <a:bodyPr>
            <a:normAutofit lnSpcReduction="10000"/>
          </a:bodyPr>
          <a:lstStyle/>
          <a:p>
            <a:pPr algn="just" rtl="1">
              <a:lnSpc>
                <a:spcPct val="150000"/>
              </a:lnSpc>
            </a:pPr>
            <a:r>
              <a:rPr lang="fa-IR" b="1" dirty="0" smtClean="0">
                <a:cs typeface="B Zar" pitchFamily="2" charset="-78"/>
              </a:rPr>
              <a:t>اگر </a:t>
            </a:r>
            <a:r>
              <a:rPr lang="fa-IR" b="1" dirty="0">
                <a:cs typeface="B Zar" pitchFamily="2" charset="-78"/>
              </a:rPr>
              <a:t>در ارسال نمونه ممکن است تاخیری ایجاد گردد پس از تهیه نمونه، </a:t>
            </a:r>
            <a:r>
              <a:rPr lang="fa-IR" b="1" dirty="0" smtClean="0">
                <a:cs typeface="B Zar" pitchFamily="2" charset="-78"/>
              </a:rPr>
              <a:t>آن را </a:t>
            </a:r>
            <a:r>
              <a:rPr lang="fa-IR" b="1" dirty="0">
                <a:cs typeface="B Zar" pitchFamily="2" charset="-78"/>
              </a:rPr>
              <a:t>در اولین فرصت در سرمای </a:t>
            </a:r>
            <a:r>
              <a:rPr lang="fa-IR" b="1" dirty="0">
                <a:solidFill>
                  <a:srgbClr val="FF0000"/>
                </a:solidFill>
                <a:cs typeface="B Zar" pitchFamily="2" charset="-78"/>
              </a:rPr>
              <a:t>منفی 70 </a:t>
            </a:r>
            <a:r>
              <a:rPr lang="fa-IR" b="1" dirty="0">
                <a:cs typeface="B Zar" pitchFamily="2" charset="-78"/>
              </a:rPr>
              <a:t>درجه سانتی گراد منجمد </a:t>
            </a:r>
            <a:r>
              <a:rPr lang="fa-IR" b="1" dirty="0" smtClean="0">
                <a:cs typeface="B Zar" pitchFamily="2" charset="-78"/>
              </a:rPr>
              <a:t>(</a:t>
            </a:r>
            <a:r>
              <a:rPr lang="fa-IR" b="1" dirty="0" smtClean="0">
                <a:solidFill>
                  <a:srgbClr val="FF0000"/>
                </a:solidFill>
                <a:cs typeface="B Zar" pitchFamily="2" charset="-78"/>
              </a:rPr>
              <a:t>فريز</a:t>
            </a:r>
            <a:r>
              <a:rPr lang="fa-IR" b="1" dirty="0" smtClean="0">
                <a:cs typeface="B Zar" pitchFamily="2" charset="-78"/>
              </a:rPr>
              <a:t>) نمائید (در مورد سواب نياز به انجماد نيست)</a:t>
            </a:r>
            <a:r>
              <a:rPr lang="en-US" b="1" dirty="0" smtClean="0">
                <a:cs typeface="B Zar" pitchFamily="2" charset="-78"/>
              </a:rPr>
              <a:t>.</a:t>
            </a:r>
            <a:endParaRPr lang="fa-IR" b="1" dirty="0" smtClean="0">
              <a:cs typeface="B Zar" pitchFamily="2" charset="-78"/>
            </a:endParaRPr>
          </a:p>
          <a:p>
            <a:pPr algn="just" rtl="1">
              <a:lnSpc>
                <a:spcPct val="150000"/>
              </a:lnSpc>
            </a:pPr>
            <a:r>
              <a:rPr lang="fa-IR" b="1" dirty="0" smtClean="0">
                <a:cs typeface="B Zar" pitchFamily="2" charset="-78"/>
              </a:rPr>
              <a:t>برای انتقال در مدت زمان کوتاه باید نمونه تهیه شده را در درجه حرارت </a:t>
            </a:r>
            <a:r>
              <a:rPr lang="fa-IR" b="1" dirty="0" smtClean="0">
                <a:solidFill>
                  <a:srgbClr val="FF0000"/>
                </a:solidFill>
                <a:cs typeface="B Zar" pitchFamily="2" charset="-78"/>
              </a:rPr>
              <a:t>2 الی 8 درجه </a:t>
            </a:r>
            <a:r>
              <a:rPr lang="fa-IR" b="1" dirty="0" smtClean="0">
                <a:cs typeface="B Zar" pitchFamily="2" charset="-78"/>
              </a:rPr>
              <a:t>سانتی گراد (</a:t>
            </a:r>
            <a:r>
              <a:rPr lang="fa-IR" b="1" dirty="0" smtClean="0">
                <a:solidFill>
                  <a:srgbClr val="FF0000"/>
                </a:solidFill>
                <a:cs typeface="B Zar" pitchFamily="2" charset="-78"/>
              </a:rPr>
              <a:t>یخچال</a:t>
            </a:r>
            <a:r>
              <a:rPr lang="fa-IR" b="1" dirty="0" smtClean="0">
                <a:cs typeface="B Zar" pitchFamily="2" charset="-78"/>
              </a:rPr>
              <a:t>) نگهداری و در سریعترین زمان ممكن (</a:t>
            </a:r>
            <a:r>
              <a:rPr lang="fa-IR" b="1" dirty="0" smtClean="0">
                <a:solidFill>
                  <a:srgbClr val="FF0000"/>
                </a:solidFill>
                <a:cs typeface="B Zar" pitchFamily="2" charset="-78"/>
              </a:rPr>
              <a:t>در عرض 24 الی72 ساعت؛ ترجیحاً 24 ساعت</a:t>
            </a:r>
            <a:r>
              <a:rPr lang="fa-IR" b="1" dirty="0" smtClean="0">
                <a:cs typeface="B Zar" pitchFamily="2" charset="-78"/>
              </a:rPr>
              <a:t>)منتقل نمود. </a:t>
            </a:r>
          </a:p>
        </p:txBody>
      </p:sp>
      <p:sp>
        <p:nvSpPr>
          <p:cNvPr id="5" name="Slide Number Placeholder 4"/>
          <p:cNvSpPr>
            <a:spLocks noGrp="1"/>
          </p:cNvSpPr>
          <p:nvPr>
            <p:ph type="sldNum" sz="quarter" idx="12"/>
          </p:nvPr>
        </p:nvSpPr>
        <p:spPr/>
        <p:txBody>
          <a:bodyPr/>
          <a:lstStyle/>
          <a:p>
            <a:fld id="{24BF451E-79E3-45D5-86EF-D940FE9FF2D4}" type="slidenum">
              <a:rPr lang="fa-IR" smtClean="0"/>
              <a:pPr/>
              <a:t>27</a:t>
            </a:fld>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FFFF00"/>
          </a:solidFill>
        </p:spPr>
        <p:txBody>
          <a:bodyPr/>
          <a:lstStyle/>
          <a:p>
            <a:r>
              <a:rPr lang="fa-IR" dirty="0" smtClean="0">
                <a:solidFill>
                  <a:srgbClr val="FF0000"/>
                </a:solidFill>
                <a:cs typeface="B Titr" pitchFamily="2" charset="-78"/>
              </a:rPr>
              <a:t>اقدامات لازم بعد از كشف مورد قطعي</a:t>
            </a:r>
            <a:endParaRPr lang="fa-IR" dirty="0">
              <a:solidFill>
                <a:srgbClr val="FF0000"/>
              </a:solidFill>
              <a:cs typeface="B Titr" pitchFamily="2" charset="-78"/>
            </a:endParaRPr>
          </a:p>
        </p:txBody>
      </p:sp>
      <p:sp>
        <p:nvSpPr>
          <p:cNvPr id="3" name="Content Placeholder 2"/>
          <p:cNvSpPr>
            <a:spLocks noGrp="1"/>
          </p:cNvSpPr>
          <p:nvPr>
            <p:ph idx="1"/>
          </p:nvPr>
        </p:nvSpPr>
        <p:spPr>
          <a:xfrm>
            <a:off x="0" y="914400"/>
            <a:ext cx="9144000" cy="5943600"/>
          </a:xfrm>
        </p:spPr>
        <p:txBody>
          <a:bodyPr>
            <a:noAutofit/>
          </a:bodyPr>
          <a:lstStyle/>
          <a:p>
            <a:pPr marL="514350" lvl="0" indent="-514350" algn="just" rtl="1">
              <a:buFont typeface="+mj-lt"/>
              <a:buAutoNum type="arabicPeriod"/>
            </a:pPr>
            <a:r>
              <a:rPr lang="fa-IR" sz="2600" b="1" dirty="0">
                <a:solidFill>
                  <a:srgbClr val="FF0000"/>
                </a:solidFill>
                <a:cs typeface="B Zar" pitchFamily="2" charset="-78"/>
              </a:rPr>
              <a:t>جمع آوري كامل داده </a:t>
            </a:r>
            <a:r>
              <a:rPr lang="fa-IR" sz="2600" b="1" dirty="0" smtClean="0">
                <a:solidFill>
                  <a:srgbClr val="FF0000"/>
                </a:solidFill>
                <a:cs typeface="B Zar" pitchFamily="2" charset="-78"/>
              </a:rPr>
              <a:t>ها: </a:t>
            </a:r>
          </a:p>
          <a:p>
            <a:pPr marL="914400" lvl="1" indent="-514350" algn="just" rtl="1"/>
            <a:r>
              <a:rPr lang="fa-IR" sz="2600" dirty="0" smtClean="0">
                <a:cs typeface="B Zar" pitchFamily="2" charset="-78"/>
              </a:rPr>
              <a:t>شامل </a:t>
            </a:r>
            <a:r>
              <a:rPr lang="fa-IR" sz="2600" dirty="0">
                <a:cs typeface="B Zar" pitchFamily="2" charset="-78"/>
              </a:rPr>
              <a:t>تاريخچه بيماري،‌ نماي باليني،‌ وجود عوارض (شامل پريكارديت،‌نارسايي كليه كه نياز به دياليز پيدا نموده است،‌ سندرم دشواري تنفسي حاد (</a:t>
            </a:r>
            <a:r>
              <a:rPr lang="en-US" sz="2600" dirty="0">
                <a:cs typeface="B Zar" pitchFamily="2" charset="-78"/>
              </a:rPr>
              <a:t>ARDS</a:t>
            </a:r>
            <a:r>
              <a:rPr lang="fa-IR" sz="2600" dirty="0">
                <a:cs typeface="B Zar" pitchFamily="2" charset="-78"/>
              </a:rPr>
              <a:t>)، نارسايي چند ارگان، اختلالات انعقادي (</a:t>
            </a:r>
            <a:r>
              <a:rPr lang="en-US" sz="2600" dirty="0">
                <a:cs typeface="B Zar" pitchFamily="2" charset="-78"/>
              </a:rPr>
              <a:t>DIC</a:t>
            </a:r>
            <a:r>
              <a:rPr lang="fa-IR" sz="2600" dirty="0">
                <a:cs typeface="B Zar" pitchFamily="2" charset="-78"/>
              </a:rPr>
              <a:t>) و ... )، يافته هاي مهم آزمايشگاهي،‌ يافته هاي مهم گرافي قفسه صدري،‌ و سير باليني </a:t>
            </a:r>
            <a:r>
              <a:rPr lang="fa-IR" sz="2600" dirty="0" smtClean="0">
                <a:cs typeface="B Zar" pitchFamily="2" charset="-78"/>
              </a:rPr>
              <a:t>بيماري</a:t>
            </a:r>
            <a:endParaRPr lang="en-US" sz="2600" dirty="0">
              <a:cs typeface="B Zar" pitchFamily="2" charset="-78"/>
            </a:endParaRPr>
          </a:p>
          <a:p>
            <a:pPr marL="514350" lvl="0" indent="-514350" algn="just" rtl="1">
              <a:buFont typeface="+mj-lt"/>
              <a:buAutoNum type="arabicPeriod"/>
            </a:pPr>
            <a:r>
              <a:rPr lang="fa-IR" sz="2600" b="1" dirty="0" smtClean="0">
                <a:solidFill>
                  <a:srgbClr val="FF0000"/>
                </a:solidFill>
                <a:cs typeface="B Zar" pitchFamily="2" charset="-78"/>
              </a:rPr>
              <a:t>ثبت هرگونه </a:t>
            </a:r>
            <a:r>
              <a:rPr lang="fa-IR" sz="2600" b="1" dirty="0">
                <a:solidFill>
                  <a:srgbClr val="FF0000"/>
                </a:solidFill>
                <a:cs typeface="B Zar" pitchFamily="2" charset="-78"/>
              </a:rPr>
              <a:t>برخورد در </a:t>
            </a:r>
            <a:r>
              <a:rPr lang="fa-IR" sz="2600" b="1" dirty="0" smtClean="0">
                <a:solidFill>
                  <a:srgbClr val="FF0000"/>
                </a:solidFill>
                <a:cs typeface="B Zar" pitchFamily="2" charset="-78"/>
              </a:rPr>
              <a:t>14روز </a:t>
            </a:r>
            <a:r>
              <a:rPr lang="fa-IR" sz="2600" b="1" dirty="0">
                <a:solidFill>
                  <a:srgbClr val="FF0000"/>
                </a:solidFill>
                <a:cs typeface="B Zar" pitchFamily="2" charset="-78"/>
              </a:rPr>
              <a:t>گذشته كه بتواند بالقوه باعث انتقال بيماري شده </a:t>
            </a:r>
            <a:r>
              <a:rPr lang="fa-IR" sz="2600" b="1" dirty="0" smtClean="0">
                <a:solidFill>
                  <a:srgbClr val="FF0000"/>
                </a:solidFill>
                <a:cs typeface="B Zar" pitchFamily="2" charset="-78"/>
              </a:rPr>
              <a:t>باشد: </a:t>
            </a:r>
          </a:p>
          <a:p>
            <a:pPr marL="914400" lvl="1" indent="-514350" algn="just" rtl="1"/>
            <a:r>
              <a:rPr lang="fa-IR" sz="2600" dirty="0" smtClean="0">
                <a:cs typeface="B Zar" pitchFamily="2" charset="-78"/>
              </a:rPr>
              <a:t>شامل </a:t>
            </a:r>
            <a:r>
              <a:rPr lang="fa-IR" sz="2600" dirty="0">
                <a:cs typeface="B Zar" pitchFamily="2" charset="-78"/>
              </a:rPr>
              <a:t>تاريخچه مسافرت،‌ برخورد با حيوانات (با اشاره به نوع حيوان و نوع تماس با حيوان)، تماس با ساير بيماران عفونت حاد تنفسي(شامل برخورد در بيمارستان و مراكز درماني) و مصرف غذاي خام و يا نوشيدني دست </a:t>
            </a:r>
            <a:r>
              <a:rPr lang="fa-IR" sz="2600" dirty="0" smtClean="0">
                <a:cs typeface="B Zar" pitchFamily="2" charset="-78"/>
              </a:rPr>
              <a:t>ساز</a:t>
            </a:r>
          </a:p>
          <a:p>
            <a:pPr marL="514350" lvl="0" indent="-514350" algn="just" rtl="1">
              <a:buFont typeface="+mj-lt"/>
              <a:buAutoNum type="arabicPeriod"/>
            </a:pPr>
            <a:r>
              <a:rPr lang="fa-IR" sz="2600" b="1" dirty="0" smtClean="0">
                <a:solidFill>
                  <a:srgbClr val="FF0000"/>
                </a:solidFill>
                <a:cs typeface="B Zar" pitchFamily="2" charset="-78"/>
              </a:rPr>
              <a:t>بيماريابي </a:t>
            </a:r>
            <a:r>
              <a:rPr lang="fa-IR" sz="2600" b="1" dirty="0">
                <a:solidFill>
                  <a:srgbClr val="FF0000"/>
                </a:solidFill>
                <a:cs typeface="B Zar" pitchFamily="2" charset="-78"/>
              </a:rPr>
              <a:t>در افراد تماس </a:t>
            </a:r>
            <a:r>
              <a:rPr lang="fa-IR" sz="2600" b="1" dirty="0" smtClean="0">
                <a:solidFill>
                  <a:srgbClr val="FF0000"/>
                </a:solidFill>
                <a:cs typeface="B Zar" pitchFamily="2" charset="-78"/>
              </a:rPr>
              <a:t>يافته: </a:t>
            </a:r>
          </a:p>
          <a:p>
            <a:pPr marL="914400" lvl="1" indent="-514350" algn="just" rtl="1"/>
            <a:r>
              <a:rPr lang="fa-IR" sz="2600" dirty="0" smtClean="0">
                <a:cs typeface="B Zar" pitchFamily="2" charset="-78"/>
              </a:rPr>
              <a:t>شامل </a:t>
            </a:r>
            <a:r>
              <a:rPr lang="fa-IR" sz="2600" dirty="0">
                <a:cs typeface="B Zar" pitchFamily="2" charset="-78"/>
              </a:rPr>
              <a:t>افراد خانوار،‌ همكاران (محل كار مشترك)،‌ همكلاسي هاي مدرسه و گروه هاي اجتماعي </a:t>
            </a:r>
            <a:r>
              <a:rPr lang="fa-IR" sz="2600" dirty="0" smtClean="0">
                <a:cs typeface="B Zar" pitchFamily="2" charset="-78"/>
              </a:rPr>
              <a:t>ديگر: اطلاعات سير </a:t>
            </a:r>
            <a:r>
              <a:rPr lang="fa-IR" sz="2600" dirty="0">
                <a:cs typeface="B Zar" pitchFamily="2" charset="-78"/>
              </a:rPr>
              <a:t>باليني بيماري افراد تماس يافته نيز پرسيده </a:t>
            </a:r>
            <a:r>
              <a:rPr lang="fa-IR" sz="2600" dirty="0" smtClean="0">
                <a:cs typeface="B Zar" pitchFamily="2" charset="-78"/>
              </a:rPr>
              <a:t>شود</a:t>
            </a:r>
            <a:endParaRPr lang="en-US" sz="2600" dirty="0">
              <a:cs typeface="B Zar" pitchFamily="2" charset="-78"/>
            </a:endParaRPr>
          </a:p>
          <a:p>
            <a:pPr marL="514350" indent="-514350" algn="just">
              <a:buFont typeface="+mj-lt"/>
              <a:buAutoNum type="arabicPeriod"/>
            </a:pPr>
            <a:endParaRPr lang="fa-IR"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lstStyle/>
          <a:p>
            <a:r>
              <a:rPr lang="fa-IR" dirty="0" smtClean="0">
                <a:solidFill>
                  <a:srgbClr val="FF0000"/>
                </a:solidFill>
                <a:cs typeface="B Titr" pitchFamily="2" charset="-78"/>
              </a:rPr>
              <a:t>نكات بهداشتي هنگام بستري بيمار</a:t>
            </a:r>
            <a:endParaRPr lang="fa-IR" dirty="0">
              <a:solidFill>
                <a:srgbClr val="FF0000"/>
              </a:solidFill>
              <a:cs typeface="B Titr" pitchFamily="2" charset="-78"/>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pPr algn="r" rtl="1">
              <a:lnSpc>
                <a:spcPct val="170000"/>
              </a:lnSpc>
            </a:pPr>
            <a:r>
              <a:rPr lang="fa-IR" b="1" dirty="0" smtClean="0">
                <a:cs typeface="B Zar" pitchFamily="2" charset="-78"/>
              </a:rPr>
              <a:t>ترجيحا بیماران قطعی یا محتمل در اتاق ايزوله تنفسي فشار منفي بستري گردد.</a:t>
            </a:r>
          </a:p>
          <a:p>
            <a:pPr lvl="1" algn="r" rtl="1">
              <a:lnSpc>
                <a:spcPct val="170000"/>
              </a:lnSpc>
            </a:pPr>
            <a:r>
              <a:rPr lang="fa-IR" b="1" dirty="0" smtClean="0">
                <a:cs typeface="B Zar" pitchFamily="2" charset="-78"/>
              </a:rPr>
              <a:t>در غير اينصورت در </a:t>
            </a:r>
            <a:r>
              <a:rPr lang="fa-IR" b="1" dirty="0">
                <a:cs typeface="B Zar" pitchFamily="2" charset="-78"/>
              </a:rPr>
              <a:t>اتاق </a:t>
            </a:r>
            <a:r>
              <a:rPr lang="fa-IR" b="1" u="sng" dirty="0">
                <a:solidFill>
                  <a:srgbClr val="FF0000"/>
                </a:solidFill>
                <a:cs typeface="B Zar" pitchFamily="2" charset="-78"/>
              </a:rPr>
              <a:t>انفرادی</a:t>
            </a:r>
            <a:r>
              <a:rPr lang="fa-IR" b="1" u="sng" dirty="0">
                <a:cs typeface="B Zar" pitchFamily="2" charset="-78"/>
              </a:rPr>
              <a:t> با تهویه کافی </a:t>
            </a:r>
            <a:r>
              <a:rPr lang="fa-IR" b="1" dirty="0">
                <a:cs typeface="B Zar" pitchFamily="2" charset="-78"/>
              </a:rPr>
              <a:t> </a:t>
            </a:r>
            <a:r>
              <a:rPr lang="fa-IR" b="1" dirty="0" smtClean="0">
                <a:cs typeface="B Zar" pitchFamily="2" charset="-78"/>
              </a:rPr>
              <a:t>تحت </a:t>
            </a:r>
            <a:r>
              <a:rPr lang="fa-IR" b="1" dirty="0">
                <a:cs typeface="B Zar" pitchFamily="2" charset="-78"/>
              </a:rPr>
              <a:t>درمان قرار گیرند</a:t>
            </a:r>
            <a:r>
              <a:rPr lang="fa-IR" b="1" dirty="0" smtClean="0">
                <a:cs typeface="B Zar" pitchFamily="2" charset="-78"/>
              </a:rPr>
              <a:t>.</a:t>
            </a:r>
          </a:p>
          <a:p>
            <a:pPr lvl="1" algn="r" rtl="1">
              <a:lnSpc>
                <a:spcPct val="170000"/>
              </a:lnSpc>
            </a:pPr>
            <a:r>
              <a:rPr lang="fa-IR" b="1" dirty="0">
                <a:cs typeface="B Zar" pitchFamily="2" charset="-78"/>
              </a:rPr>
              <a:t>وقتی اتاق انفرادی برای بستری بیمار وجود ندارد باید بین تخت او و سایر بیماران حداقل یک متر فاصله باشد</a:t>
            </a:r>
            <a:r>
              <a:rPr lang="fa-IR" b="1" dirty="0" smtClean="0">
                <a:cs typeface="B Zar" pitchFamily="2" charset="-78"/>
              </a:rPr>
              <a:t>.</a:t>
            </a:r>
          </a:p>
          <a:p>
            <a:pPr lvl="0" algn="r" rtl="1">
              <a:lnSpc>
                <a:spcPct val="170000"/>
              </a:lnSpc>
              <a:buFont typeface="Wingdings" pitchFamily="2" charset="2"/>
              <a:buChar char="Ø"/>
            </a:pPr>
            <a:r>
              <a:rPr lang="fa-IR" b="1" dirty="0" smtClean="0">
                <a:solidFill>
                  <a:srgbClr val="FF0000"/>
                </a:solidFill>
                <a:cs typeface="B Zar" pitchFamily="2" charset="-78"/>
              </a:rPr>
              <a:t>توجه</a:t>
            </a:r>
            <a:r>
              <a:rPr lang="fa-IR" b="1" dirty="0" smtClean="0">
                <a:cs typeface="B Zar" pitchFamily="2" charset="-78"/>
              </a:rPr>
              <a:t>:‌ از اتاق ايزوله فشار </a:t>
            </a:r>
            <a:r>
              <a:rPr lang="fa-IR" b="1" dirty="0" smtClean="0">
                <a:solidFill>
                  <a:srgbClr val="FF0000"/>
                </a:solidFill>
                <a:cs typeface="B Zar" pitchFamily="2" charset="-78"/>
              </a:rPr>
              <a:t>مثبت استفاده نشود</a:t>
            </a:r>
            <a:r>
              <a:rPr lang="fa-IR" b="1" dirty="0" smtClean="0">
                <a:cs typeface="B Zar" pitchFamily="2" charset="-78"/>
              </a:rPr>
              <a:t>. </a:t>
            </a:r>
          </a:p>
          <a:p>
            <a:pPr lvl="0" algn="r" rtl="1">
              <a:lnSpc>
                <a:spcPct val="170000"/>
              </a:lnSpc>
              <a:buFont typeface="Wingdings" pitchFamily="2" charset="2"/>
              <a:buChar char="Ø"/>
            </a:pPr>
            <a:r>
              <a:rPr lang="fa-IR" b="1" dirty="0" smtClean="0">
                <a:cs typeface="B Zar" pitchFamily="2" charset="-78"/>
              </a:rPr>
              <a:t>اعضای تیم بهداشتی درمانی باید از لمس چشم، بینی و دهان خود با دست بدون دستکش یا دستکش آلوده (یا احتمالاً آلوده) خودداری کنند.</a:t>
            </a:r>
          </a:p>
          <a:p>
            <a:pPr lvl="0" algn="r" rtl="1">
              <a:lnSpc>
                <a:spcPct val="170000"/>
              </a:lnSpc>
              <a:buFont typeface="Wingdings" pitchFamily="2" charset="2"/>
              <a:buChar char="Ø"/>
            </a:pPr>
            <a:r>
              <a:rPr lang="fa-IR" b="1" dirty="0" smtClean="0">
                <a:cs typeface="B Zar" pitchFamily="2" charset="-78"/>
              </a:rPr>
              <a:t>بطور كلي ماسك ان95 در شرايطي لازم مي شود كه آئروسول توليد شود.</a:t>
            </a:r>
          </a:p>
          <a:p>
            <a:pPr>
              <a:buFont typeface="Wingdings" pitchFamily="2" charset="2"/>
              <a:buChar char="Ø"/>
            </a:pPr>
            <a:endParaRPr lang="en-US" dirty="0">
              <a:cs typeface="B Mitra" pitchFamily="2" charset="-78"/>
            </a:endParaRPr>
          </a:p>
          <a:p>
            <a:pPr lvl="0"/>
            <a:endParaRPr lang="en-US" dirty="0">
              <a:cs typeface="B Mitra"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904" y="2780928"/>
            <a:ext cx="4968552" cy="3600986"/>
          </a:xfrm>
          <a:prstGeom prst="rect">
            <a:avLst/>
          </a:prstGeom>
        </p:spPr>
        <p:txBody>
          <a:bodyPr wrap="square">
            <a:spAutoFit/>
          </a:bodyPr>
          <a:lstStyle/>
          <a:p>
            <a:pPr algn="just" rtl="1"/>
            <a:r>
              <a:rPr lang="fa-IR" sz="2800" b="1" dirty="0" smtClean="0">
                <a:cs typeface="B Mitra" pitchFamily="2" charset="-78"/>
              </a:rPr>
              <a:t>17 سال قبل </a:t>
            </a:r>
            <a:r>
              <a:rPr lang="fa-IR" sz="2800" dirty="0" smtClean="0">
                <a:cs typeface="B Mitra" pitchFamily="2" charset="-78"/>
              </a:rPr>
              <a:t>بیماری </a:t>
            </a:r>
            <a:r>
              <a:rPr lang="fa-IR" sz="2800" dirty="0" smtClean="0">
                <a:cs typeface="B Mitra" pitchFamily="2" charset="-78"/>
              </a:rPr>
              <a:t>تنفسی کشنده ای به نام </a:t>
            </a:r>
            <a:r>
              <a:rPr lang="fa-IR" sz="2800" b="1" dirty="0" smtClean="0">
                <a:solidFill>
                  <a:srgbClr val="FF0000"/>
                </a:solidFill>
                <a:cs typeface="B Mitra" pitchFamily="2" charset="-78"/>
              </a:rPr>
              <a:t>سارس </a:t>
            </a:r>
            <a:r>
              <a:rPr lang="fa-IR" sz="3200" b="1" dirty="0" smtClean="0">
                <a:solidFill>
                  <a:srgbClr val="FF0000"/>
                </a:solidFill>
                <a:cs typeface="B Mitra" pitchFamily="2" charset="-78"/>
              </a:rPr>
              <a:t>(</a:t>
            </a:r>
            <a:r>
              <a:rPr lang="en-US" sz="3200" b="1" dirty="0" smtClean="0">
                <a:solidFill>
                  <a:srgbClr val="FF0000"/>
                </a:solidFill>
                <a:cs typeface="B Mitra" pitchFamily="2" charset="-78"/>
              </a:rPr>
              <a:t>SARS</a:t>
            </a:r>
            <a:r>
              <a:rPr lang="fa-IR" sz="3200" b="1" dirty="0" smtClean="0">
                <a:solidFill>
                  <a:srgbClr val="FF0000"/>
                </a:solidFill>
                <a:cs typeface="B Mitra" pitchFamily="2" charset="-78"/>
              </a:rPr>
              <a:t>)</a:t>
            </a:r>
            <a:r>
              <a:rPr lang="fa-IR" sz="3200" dirty="0" smtClean="0">
                <a:cs typeface="B Mitra" pitchFamily="2" charset="-78"/>
              </a:rPr>
              <a:t> </a:t>
            </a:r>
            <a:r>
              <a:rPr lang="fa-IR" sz="2800" dirty="0" smtClean="0">
                <a:cs typeface="B Mitra" pitchFamily="2" charset="-78"/>
              </a:rPr>
              <a:t>پا به جهان بیماری های ترسناک بشری گذاشت. </a:t>
            </a:r>
          </a:p>
          <a:p>
            <a:pPr algn="just" rtl="1">
              <a:buFont typeface="Wingdings" pitchFamily="2" charset="2"/>
              <a:buChar char="v"/>
            </a:pPr>
            <a:r>
              <a:rPr lang="fa-IR" sz="2800" dirty="0" smtClean="0">
                <a:solidFill>
                  <a:srgbClr val="002060"/>
                </a:solidFill>
                <a:cs typeface="B Mitra" pitchFamily="2" charset="-78"/>
              </a:rPr>
              <a:t>پس از آن روی خانواده کوروناویروس ها حساب جدیدی باز شد.</a:t>
            </a:r>
          </a:p>
          <a:p>
            <a:pPr algn="just" rtl="1">
              <a:buFont typeface="Wingdings" pitchFamily="2" charset="2"/>
              <a:buChar char="v"/>
            </a:pPr>
            <a:r>
              <a:rPr lang="fa-IR" sz="2800" dirty="0" smtClean="0">
                <a:solidFill>
                  <a:srgbClr val="002060"/>
                </a:solidFill>
                <a:cs typeface="B Mitra" pitchFamily="2" charset="-78"/>
              </a:rPr>
              <a:t>شش كوروناويروس انساني تا كنون شناخته شده كه دو تا آلفا و </a:t>
            </a:r>
            <a:r>
              <a:rPr lang="fa-IR" sz="2800" b="1" dirty="0" smtClean="0">
                <a:solidFill>
                  <a:srgbClr val="002060"/>
                </a:solidFill>
                <a:cs typeface="B Mitra" pitchFamily="2" charset="-78"/>
              </a:rPr>
              <a:t>4 تا بتاكوروناويروس</a:t>
            </a:r>
            <a:r>
              <a:rPr lang="fa-IR" sz="2800" dirty="0" smtClean="0">
                <a:solidFill>
                  <a:srgbClr val="002060"/>
                </a:solidFill>
                <a:cs typeface="B Mitra" pitchFamily="2" charset="-78"/>
              </a:rPr>
              <a:t> هستند. </a:t>
            </a:r>
            <a:r>
              <a:rPr lang="fa-IR" sz="2400" dirty="0" smtClean="0">
                <a:solidFill>
                  <a:srgbClr val="002060"/>
                </a:solidFill>
                <a:cs typeface="B Mitra" pitchFamily="2" charset="-78"/>
              </a:rPr>
              <a:t>(</a:t>
            </a:r>
            <a:r>
              <a:rPr lang="en-US" sz="2400" dirty="0" smtClean="0">
                <a:solidFill>
                  <a:srgbClr val="002060"/>
                </a:solidFill>
                <a:cs typeface="B Mitra" pitchFamily="2" charset="-78"/>
              </a:rPr>
              <a:t>SARS</a:t>
            </a:r>
            <a:r>
              <a:rPr lang="fa-IR" sz="2400" dirty="0" smtClean="0">
                <a:solidFill>
                  <a:srgbClr val="002060"/>
                </a:solidFill>
                <a:cs typeface="B Mitra" pitchFamily="2" charset="-78"/>
              </a:rPr>
              <a:t> و </a:t>
            </a:r>
            <a:r>
              <a:rPr lang="en-US" sz="2400" dirty="0" smtClean="0">
                <a:solidFill>
                  <a:srgbClr val="002060"/>
                </a:solidFill>
                <a:cs typeface="B Mitra" pitchFamily="2" charset="-78"/>
              </a:rPr>
              <a:t>MERS</a:t>
            </a:r>
            <a:r>
              <a:rPr lang="fa-IR" sz="2400" dirty="0" smtClean="0">
                <a:solidFill>
                  <a:srgbClr val="002060"/>
                </a:solidFill>
                <a:cs typeface="B Mitra" pitchFamily="2" charset="-78"/>
              </a:rPr>
              <a:t> بتاکوروناويروس هستند)</a:t>
            </a:r>
            <a:endParaRPr lang="fa-IR" sz="2800" dirty="0" smtClean="0">
              <a:solidFill>
                <a:srgbClr val="002060"/>
              </a:solidFill>
              <a:cs typeface="B Mitra" pitchFamily="2" charset="-78"/>
            </a:endParaRPr>
          </a:p>
        </p:txBody>
      </p:sp>
      <p:sp>
        <p:nvSpPr>
          <p:cNvPr id="2" name="Title 1"/>
          <p:cNvSpPr>
            <a:spLocks noGrp="1"/>
          </p:cNvSpPr>
          <p:nvPr>
            <p:ph type="title"/>
          </p:nvPr>
        </p:nvSpPr>
        <p:spPr>
          <a:xfrm>
            <a:off x="457200" y="152400"/>
            <a:ext cx="8229600" cy="914400"/>
          </a:xfrm>
        </p:spPr>
        <p:txBody>
          <a:bodyPr/>
          <a:lstStyle/>
          <a:p>
            <a:r>
              <a:rPr lang="fa-IR" dirty="0" smtClean="0">
                <a:solidFill>
                  <a:srgbClr val="0070C0"/>
                </a:solidFill>
                <a:cs typeface="B Titr" pitchFamily="2" charset="-78"/>
              </a:rPr>
              <a:t>مقدمه</a:t>
            </a:r>
            <a:endParaRPr lang="en-US" dirty="0">
              <a:solidFill>
                <a:srgbClr val="0070C0"/>
              </a:solidFill>
              <a:cs typeface="B Titr" pitchFamily="2" charset="-78"/>
            </a:endParaRPr>
          </a:p>
        </p:txBody>
      </p:sp>
      <p:sp>
        <p:nvSpPr>
          <p:cNvPr id="13" name="Rounded Rectangle 12"/>
          <p:cNvSpPr/>
          <p:nvPr/>
        </p:nvSpPr>
        <p:spPr>
          <a:xfrm>
            <a:off x="467544" y="1066801"/>
            <a:ext cx="7056784" cy="132802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400" b="1" dirty="0" smtClean="0">
                <a:cs typeface="B Mitra" pitchFamily="2" charset="-78"/>
              </a:rPr>
              <a:t>کوروناویروس ها ویروس های </a:t>
            </a:r>
            <a:r>
              <a:rPr lang="fa-IR" sz="2400" b="1" dirty="0" smtClean="0">
                <a:solidFill>
                  <a:srgbClr val="FF0000"/>
                </a:solidFill>
                <a:cs typeface="B Mitra" pitchFamily="2" charset="-78"/>
              </a:rPr>
              <a:t>بزرگی</a:t>
            </a:r>
            <a:r>
              <a:rPr lang="fa-IR" sz="2400" b="1" dirty="0" smtClean="0">
                <a:cs typeface="B Mitra" pitchFamily="2" charset="-78"/>
              </a:rPr>
              <a:t> هستند که باعث بيماري هاي متنوعي در بسياري از حيوانات مي شوند و درگذشته به عنوان </a:t>
            </a:r>
            <a:r>
              <a:rPr lang="fa-IR" sz="2400" b="1" dirty="0" smtClean="0">
                <a:solidFill>
                  <a:srgbClr val="C00000"/>
                </a:solidFill>
                <a:cs typeface="B Mitra" pitchFamily="2" charset="-78"/>
              </a:rPr>
              <a:t>عامل سرماخوردگی انسان </a:t>
            </a:r>
            <a:r>
              <a:rPr lang="fa-IR" sz="2400" b="1" dirty="0" smtClean="0">
                <a:cs typeface="B Mitra" pitchFamily="2" charset="-78"/>
              </a:rPr>
              <a:t>شناخته می شدند.</a:t>
            </a:r>
          </a:p>
        </p:txBody>
      </p:sp>
      <p:pic>
        <p:nvPicPr>
          <p:cNvPr id="34820" name="Picture 4" descr="http://upload.wikimedia.org/wikipedia/commons/thumb/7/73/Coronavirus_virion.jpg/220px-Coronavirus_virion.jpg"/>
          <p:cNvPicPr>
            <a:picLocks noChangeAspect="1" noChangeArrowheads="1"/>
          </p:cNvPicPr>
          <p:nvPr/>
        </p:nvPicPr>
        <p:blipFill>
          <a:blip r:embed="rId2" cstate="print"/>
          <a:srcRect/>
          <a:stretch>
            <a:fillRect/>
          </a:stretch>
        </p:blipFill>
        <p:spPr bwMode="auto">
          <a:xfrm>
            <a:off x="7596336" y="1412776"/>
            <a:ext cx="1465430" cy="1172344"/>
          </a:xfrm>
          <a:prstGeom prst="rect">
            <a:avLst/>
          </a:prstGeom>
          <a:noFill/>
        </p:spPr>
      </p:pic>
      <p:pic>
        <p:nvPicPr>
          <p:cNvPr id="34818" name="Picture 2" descr="K:\كوروناويروس\mkj.jpg"/>
          <p:cNvPicPr>
            <a:picLocks noChangeAspect="1" noChangeArrowheads="1"/>
          </p:cNvPicPr>
          <p:nvPr/>
        </p:nvPicPr>
        <p:blipFill>
          <a:blip r:embed="rId3" cstate="print"/>
          <a:srcRect/>
          <a:stretch>
            <a:fillRect/>
          </a:stretch>
        </p:blipFill>
        <p:spPr bwMode="auto">
          <a:xfrm>
            <a:off x="467544" y="2521772"/>
            <a:ext cx="3024336" cy="39301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Slide Number Placeholder 8"/>
          <p:cNvSpPr>
            <a:spLocks noGrp="1"/>
          </p:cNvSpPr>
          <p:nvPr>
            <p:ph type="sldNum" sz="quarter" idx="12"/>
          </p:nvPr>
        </p:nvSpPr>
        <p:spPr/>
        <p:txBody>
          <a:bodyPr/>
          <a:lstStyle/>
          <a:p>
            <a:fld id="{24BF451E-79E3-45D5-86EF-D940FE9FF2D4}" type="slidenum">
              <a:rPr lang="fa-IR" smtClean="0"/>
              <a:pPr/>
              <a:t>3</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ppt_x"/>
                                          </p:val>
                                        </p:tav>
                                        <p:tav tm="100000">
                                          <p:val>
                                            <p:strVal val="#ppt_x"/>
                                          </p:val>
                                        </p:tav>
                                      </p:tavLst>
                                    </p:anim>
                                    <p:anim calcmode="lin" valueType="num">
                                      <p:cBhvr additive="base">
                                        <p:cTn id="23"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FFFF00"/>
          </a:solidFill>
        </p:spPr>
        <p:txBody>
          <a:bodyPr>
            <a:normAutofit/>
          </a:bodyPr>
          <a:lstStyle/>
          <a:p>
            <a:r>
              <a:rPr lang="fa-IR" sz="3200" dirty="0" smtClean="0">
                <a:solidFill>
                  <a:srgbClr val="FF0000"/>
                </a:solidFill>
                <a:cs typeface="B Titr" pitchFamily="2" charset="-78"/>
              </a:rPr>
              <a:t>هنگام مراقبت از بيماران كوروناويروسي</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0" y="914400"/>
            <a:ext cx="9144000" cy="5943600"/>
          </a:xfrm>
        </p:spPr>
        <p:txBody>
          <a:bodyPr>
            <a:normAutofit/>
          </a:bodyPr>
          <a:lstStyle/>
          <a:p>
            <a:pPr lvl="0" algn="just" rtl="1"/>
            <a:r>
              <a:rPr lang="fa-IR" sz="3600" dirty="0">
                <a:cs typeface="B Zar" pitchFamily="2" charset="-78"/>
              </a:rPr>
              <a:t>تعداد پرسنل بهداشتی درمانی، اعضا خانواده و ملاقات کنندگان را محدود نمایید</a:t>
            </a:r>
            <a:r>
              <a:rPr lang="fa-IR" sz="3600" dirty="0" smtClean="0">
                <a:cs typeface="B Zar" pitchFamily="2" charset="-78"/>
              </a:rPr>
              <a:t>.</a:t>
            </a:r>
          </a:p>
          <a:p>
            <a:pPr algn="just" rtl="1"/>
            <a:r>
              <a:rPr lang="fa-IR" sz="3600" dirty="0">
                <a:cs typeface="B Zar" pitchFamily="2" charset="-78"/>
              </a:rPr>
              <a:t>در شرایطی که مراقبت از بیمار تا حدود زیادی بر عهده همراهان بیمار قرار دارد، باید سطح آموزش را بالاتر برد</a:t>
            </a:r>
            <a:r>
              <a:rPr lang="fa-IR" sz="3600" dirty="0" smtClean="0">
                <a:cs typeface="B Zar" pitchFamily="2" charset="-78"/>
              </a:rPr>
              <a:t>.</a:t>
            </a:r>
          </a:p>
          <a:p>
            <a:pPr algn="just" rtl="1"/>
            <a:r>
              <a:rPr lang="fa-IR" sz="3600" dirty="0" smtClean="0">
                <a:cs typeface="B Zar" pitchFamily="2" charset="-78"/>
              </a:rPr>
              <a:t>بيمار، بدون دلايل پزشكي ضروري، از اتاق خارج نشود و در اين شرايط بيمار از ماسك جراحي استفاده نمايد و در حداقل زمان جابجايي انجام گيرد.</a:t>
            </a:r>
          </a:p>
          <a:p>
            <a:pPr algn="just" rtl="1"/>
            <a:r>
              <a:rPr lang="fa-IR" sz="3600" dirty="0" smtClean="0">
                <a:cs typeface="B Zar" pitchFamily="2" charset="-78"/>
              </a:rPr>
              <a:t>برگه اي بر روي در قرار گيرد كه هر كدام از پرسنل كه قصد ورود به اتاق را دارد نام خود را ثبت نمايد. </a:t>
            </a:r>
          </a:p>
          <a:p>
            <a:pPr lvl="0"/>
            <a:endParaRPr lang="en-US" dirty="0">
              <a:cs typeface="B Mitra" pitchFamily="2" charset="-78"/>
            </a:endParaRPr>
          </a:p>
          <a:p>
            <a:endParaRPr lang="fa-IR" dirty="0">
              <a:cs typeface="B Mitra"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FF00"/>
          </a:solidFill>
        </p:spPr>
        <p:txBody>
          <a:bodyPr>
            <a:normAutofit/>
          </a:bodyPr>
          <a:lstStyle/>
          <a:p>
            <a:r>
              <a:rPr lang="fa-IR" sz="3600" dirty="0" smtClean="0">
                <a:solidFill>
                  <a:srgbClr val="FF0000"/>
                </a:solidFill>
                <a:cs typeface="B Titr" pitchFamily="2" charset="-78"/>
              </a:rPr>
              <a:t>احتياطات استاندارد +تماسی + هوابرد</a:t>
            </a:r>
            <a:endParaRPr lang="fa-IR" sz="3600" dirty="0">
              <a:solidFill>
                <a:srgbClr val="FF0000"/>
              </a:solidFill>
              <a:cs typeface="B Titr" pitchFamily="2" charset="-78"/>
            </a:endParaRPr>
          </a:p>
        </p:txBody>
      </p:sp>
      <p:sp>
        <p:nvSpPr>
          <p:cNvPr id="3" name="Content Placeholder 2"/>
          <p:cNvSpPr>
            <a:spLocks noGrp="1"/>
          </p:cNvSpPr>
          <p:nvPr>
            <p:ph idx="1"/>
          </p:nvPr>
        </p:nvSpPr>
        <p:spPr>
          <a:xfrm>
            <a:off x="0" y="990600"/>
            <a:ext cx="9144000" cy="5867400"/>
          </a:xfrm>
        </p:spPr>
        <p:txBody>
          <a:bodyPr>
            <a:normAutofit fontScale="92500"/>
          </a:bodyPr>
          <a:lstStyle/>
          <a:p>
            <a:pPr algn="just" rtl="1">
              <a:lnSpc>
                <a:spcPct val="150000"/>
              </a:lnSpc>
            </a:pPr>
            <a:r>
              <a:rPr lang="fa-IR" sz="2800" b="1" dirty="0">
                <a:solidFill>
                  <a:srgbClr val="FF0000"/>
                </a:solidFill>
                <a:cs typeface="B Mitra" pitchFamily="2" charset="-78"/>
              </a:rPr>
              <a:t>وقتی در تماس نزدیک بابیمار قرار دارند (فاصله کمتراز یک متر) یا هنگام ورود به اتاق بیمار (مورد قطعی یا مشکوک</a:t>
            </a:r>
            <a:r>
              <a:rPr lang="fa-IR" sz="2800" b="1" dirty="0" smtClean="0">
                <a:solidFill>
                  <a:srgbClr val="FF0000"/>
                </a:solidFill>
                <a:cs typeface="B Mitra" pitchFamily="2" charset="-78"/>
              </a:rPr>
              <a:t>):</a:t>
            </a:r>
          </a:p>
          <a:p>
            <a:pPr marL="971550" lvl="1" indent="-514350" algn="just" rtl="1">
              <a:lnSpc>
                <a:spcPct val="150000"/>
              </a:lnSpc>
              <a:buFont typeface="+mj-lt"/>
              <a:buAutoNum type="arabicPeriod"/>
            </a:pPr>
            <a:r>
              <a:rPr lang="fa-IR" dirty="0">
                <a:cs typeface="B Mitra" pitchFamily="2" charset="-78"/>
              </a:rPr>
              <a:t>از ماسک مناسب استفاده </a:t>
            </a:r>
            <a:r>
              <a:rPr lang="fa-IR" dirty="0" smtClean="0">
                <a:cs typeface="B Mitra" pitchFamily="2" charset="-78"/>
              </a:rPr>
              <a:t>نمایند (ترجيحاً </a:t>
            </a:r>
            <a:r>
              <a:rPr lang="en-US" dirty="0" smtClean="0">
                <a:cs typeface="B Mitra" pitchFamily="2" charset="-78"/>
              </a:rPr>
              <a:t>FFP3</a:t>
            </a:r>
            <a:r>
              <a:rPr lang="fa-IR" dirty="0" smtClean="0">
                <a:cs typeface="B Mitra" pitchFamily="2" charset="-78"/>
              </a:rPr>
              <a:t>).</a:t>
            </a:r>
            <a:endParaRPr lang="en-US" dirty="0">
              <a:cs typeface="B Mitra" pitchFamily="2" charset="-78"/>
            </a:endParaRPr>
          </a:p>
          <a:p>
            <a:pPr marL="971550" lvl="1" indent="-514350" algn="just" rtl="1">
              <a:lnSpc>
                <a:spcPct val="150000"/>
              </a:lnSpc>
              <a:buFont typeface="+mj-lt"/>
              <a:buAutoNum type="arabicPeriod"/>
            </a:pPr>
            <a:r>
              <a:rPr lang="fa-IR" dirty="0">
                <a:cs typeface="B Mitra" pitchFamily="2" charset="-78"/>
              </a:rPr>
              <a:t>از عینک یا محافظ </a:t>
            </a:r>
            <a:r>
              <a:rPr lang="fa-IR" u="sng" dirty="0">
                <a:cs typeface="B Mitra" pitchFamily="2" charset="-78"/>
              </a:rPr>
              <a:t>صورت</a:t>
            </a:r>
            <a:r>
              <a:rPr lang="fa-IR" dirty="0">
                <a:cs typeface="B Mitra" pitchFamily="2" charset="-78"/>
              </a:rPr>
              <a:t> استفاده نمایند.</a:t>
            </a:r>
            <a:endParaRPr lang="en-US" dirty="0">
              <a:cs typeface="B Mitra" pitchFamily="2" charset="-78"/>
            </a:endParaRPr>
          </a:p>
          <a:p>
            <a:pPr marL="971550" lvl="1" indent="-514350" algn="just" rtl="1">
              <a:lnSpc>
                <a:spcPct val="150000"/>
              </a:lnSpc>
              <a:buFont typeface="+mj-lt"/>
              <a:buAutoNum type="arabicPeriod"/>
            </a:pPr>
            <a:r>
              <a:rPr lang="fa-IR" dirty="0">
                <a:cs typeface="B Mitra" pitchFamily="2" charset="-78"/>
              </a:rPr>
              <a:t>گان بلند، تمیز، غیراستریل و دستکش (برخی اقدامات پزشکی نیاز به دستکش استریل دارند) بپوشند.</a:t>
            </a:r>
            <a:endParaRPr lang="en-US" dirty="0">
              <a:cs typeface="B Mitra" pitchFamily="2" charset="-78"/>
            </a:endParaRPr>
          </a:p>
          <a:p>
            <a:pPr marL="971550" lvl="1" indent="-514350" algn="just" rtl="1">
              <a:lnSpc>
                <a:spcPct val="150000"/>
              </a:lnSpc>
              <a:buFont typeface="+mj-lt"/>
              <a:buAutoNum type="arabicPeriod"/>
            </a:pPr>
            <a:r>
              <a:rPr lang="fa-IR" dirty="0">
                <a:cs typeface="B Mitra" pitchFamily="2" charset="-78"/>
              </a:rPr>
              <a:t>قبل و بعد از تماس با بیمار و محیط و وسایل اطراف او </a:t>
            </a:r>
            <a:r>
              <a:rPr lang="fa-IR" u="sng" dirty="0">
                <a:cs typeface="B Mitra" pitchFamily="2" charset="-78"/>
              </a:rPr>
              <a:t>دست هایشان </a:t>
            </a:r>
            <a:r>
              <a:rPr lang="fa-IR" dirty="0">
                <a:cs typeface="B Mitra" pitchFamily="2" charset="-78"/>
              </a:rPr>
              <a:t>را بشویند. </a:t>
            </a:r>
            <a:endParaRPr lang="fa-IR" dirty="0" smtClean="0">
              <a:cs typeface="B Mitra" pitchFamily="2" charset="-78"/>
            </a:endParaRPr>
          </a:p>
          <a:p>
            <a:pPr marL="1371600" lvl="2" indent="-514350" algn="just" rtl="1">
              <a:lnSpc>
                <a:spcPct val="150000"/>
              </a:lnSpc>
              <a:buFont typeface="+mj-lt"/>
              <a:buAutoNum type="arabicPeriod"/>
            </a:pPr>
            <a:r>
              <a:rPr lang="fa-IR" sz="2800" b="1" dirty="0" smtClean="0">
                <a:solidFill>
                  <a:srgbClr val="FF0000"/>
                </a:solidFill>
                <a:effectLst>
                  <a:outerShdw blurRad="38100" dist="38100" dir="2700000" algn="tl">
                    <a:srgbClr val="000000">
                      <a:alpha val="43137"/>
                    </a:srgbClr>
                  </a:outerShdw>
                </a:effectLst>
                <a:cs typeface="B Mitra" pitchFamily="2" charset="-78"/>
              </a:rPr>
              <a:t>بلافاصله </a:t>
            </a:r>
            <a:r>
              <a:rPr lang="fa-IR" sz="2800" b="1" dirty="0">
                <a:solidFill>
                  <a:srgbClr val="FF0000"/>
                </a:solidFill>
                <a:effectLst>
                  <a:outerShdw blurRad="38100" dist="38100" dir="2700000" algn="tl">
                    <a:srgbClr val="000000">
                      <a:alpha val="43137"/>
                    </a:srgbClr>
                  </a:outerShdw>
                </a:effectLst>
                <a:cs typeface="B Mitra" pitchFamily="2" charset="-78"/>
              </a:rPr>
              <a:t>بعد از پایان استفاده از وسائل و لباسهای حفاظت کننده باید دستهایشان را بشویند.</a:t>
            </a:r>
            <a:endParaRPr lang="en-US" sz="2800" b="1" dirty="0">
              <a:solidFill>
                <a:srgbClr val="FF0000"/>
              </a:solidFill>
              <a:effectLst>
                <a:outerShdw blurRad="38100" dist="38100" dir="2700000" algn="tl">
                  <a:srgbClr val="000000">
                    <a:alpha val="43137"/>
                  </a:srgbClr>
                </a:outerShdw>
              </a:effectLst>
              <a:cs typeface="B Mitra" pitchFamily="2" charset="-78"/>
            </a:endParaRPr>
          </a:p>
          <a:p>
            <a:pPr lvl="1" algn="just">
              <a:lnSpc>
                <a:spcPct val="150000"/>
              </a:lnSpc>
            </a:pPr>
            <a:endParaRPr lang="fa-IR"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lnSpcReduction="10000"/>
          </a:bodyPr>
          <a:lstStyle/>
          <a:p>
            <a:pPr algn="just" rtl="1">
              <a:lnSpc>
                <a:spcPct val="150000"/>
              </a:lnSpc>
            </a:pPr>
            <a:r>
              <a:rPr lang="fa-IR" b="1" dirty="0">
                <a:cs typeface="B Zar" pitchFamily="2" charset="-78"/>
              </a:rPr>
              <a:t>تا زمانی که ازنظر پزشکی لازم نباشد باید از بیرون آوردن بیمار از اتاق (مکان) ایزوله خودداری گردد. بهتر است از ابزار تشخیصی قابل حمل (مانند دستگاه </a:t>
            </a:r>
            <a:r>
              <a:rPr lang="fa-IR" b="1" dirty="0" smtClean="0">
                <a:cs typeface="B Zar" pitchFamily="2" charset="-78"/>
              </a:rPr>
              <a:t>رادیولوژی </a:t>
            </a:r>
            <a:r>
              <a:rPr lang="en-US" b="1" dirty="0">
                <a:cs typeface="B Zar" pitchFamily="2" charset="-78"/>
              </a:rPr>
              <a:t>portable</a:t>
            </a:r>
            <a:r>
              <a:rPr lang="fa-IR" b="1" dirty="0">
                <a:cs typeface="B Zar" pitchFamily="2" charset="-78"/>
              </a:rPr>
              <a:t>) استفاده گردد. </a:t>
            </a:r>
            <a:endParaRPr lang="fa-IR" b="1" dirty="0" smtClean="0">
              <a:cs typeface="B Zar" pitchFamily="2" charset="-78"/>
            </a:endParaRPr>
          </a:p>
          <a:p>
            <a:pPr lvl="0" algn="just" rtl="1">
              <a:lnSpc>
                <a:spcPct val="150000"/>
              </a:lnSpc>
            </a:pPr>
            <a:r>
              <a:rPr lang="fa-IR" b="1" dirty="0" smtClean="0">
                <a:cs typeface="B Zar" pitchFamily="2" charset="-78"/>
              </a:rPr>
              <a:t>تمام </a:t>
            </a:r>
            <a:r>
              <a:rPr lang="fa-IR" b="1" dirty="0">
                <a:cs typeface="B Zar" pitchFamily="2" charset="-78"/>
              </a:rPr>
              <a:t>سطوحی که بیمار با آنها تماس داشته است (مانند تخت و ...) باید تمیز و ضد عفونی گردد</a:t>
            </a:r>
            <a:r>
              <a:rPr lang="fa-IR" b="1" dirty="0" smtClean="0">
                <a:cs typeface="B Zar" pitchFamily="2" charset="-78"/>
              </a:rPr>
              <a:t>.</a:t>
            </a:r>
          </a:p>
          <a:p>
            <a:pPr lvl="0" algn="just" rtl="1">
              <a:lnSpc>
                <a:spcPct val="150000"/>
              </a:lnSpc>
            </a:pPr>
            <a:r>
              <a:rPr lang="fa-IR" b="1" dirty="0">
                <a:cs typeface="B Zar" pitchFamily="2" charset="-78"/>
              </a:rPr>
              <a:t>در ایزوله نگاه داشتن بیمار، تا 24 ساعت بعد از پایان علائم بیماری ادامه می یابد. </a:t>
            </a:r>
            <a:endParaRPr lang="en-US" b="1" dirty="0">
              <a:cs typeface="B Zar" pitchFamily="2" charset="-78"/>
            </a:endParaRPr>
          </a:p>
          <a:p>
            <a:endParaRPr lang="fa-IR" dirty="0">
              <a:cs typeface="B Mitra" pitchFamily="2" charset="-78"/>
            </a:endParaRPr>
          </a:p>
        </p:txBody>
      </p:sp>
      <p:sp>
        <p:nvSpPr>
          <p:cNvPr id="6" name="Title 1"/>
          <p:cNvSpPr>
            <a:spLocks noGrp="1"/>
          </p:cNvSpPr>
          <p:nvPr>
            <p:ph type="title"/>
          </p:nvPr>
        </p:nvSpPr>
        <p:spPr>
          <a:xfrm>
            <a:off x="0" y="0"/>
            <a:ext cx="9144000" cy="990600"/>
          </a:xfrm>
          <a:solidFill>
            <a:srgbClr val="FFFF00"/>
          </a:solidFill>
        </p:spPr>
        <p:txBody>
          <a:bodyPr/>
          <a:lstStyle/>
          <a:p>
            <a:r>
              <a:rPr lang="fa-IR" dirty="0" smtClean="0">
                <a:solidFill>
                  <a:srgbClr val="FF0000"/>
                </a:solidFill>
                <a:cs typeface="B Titr" pitchFamily="2" charset="-78"/>
              </a:rPr>
              <a:t>نكات بهداشتي در تماس با بيمار</a:t>
            </a:r>
            <a:endParaRPr lang="fa-IR"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FF00"/>
          </a:solidFill>
        </p:spPr>
        <p:txBody>
          <a:bodyPr/>
          <a:lstStyle/>
          <a:p>
            <a:r>
              <a:rPr lang="fa-IR" dirty="0" smtClean="0">
                <a:solidFill>
                  <a:srgbClr val="FF0000"/>
                </a:solidFill>
                <a:cs typeface="B Titr" pitchFamily="2" charset="-78"/>
              </a:rPr>
              <a:t>بهداشت در اتاق</a:t>
            </a:r>
            <a:endParaRPr lang="fa-IR" dirty="0">
              <a:solidFill>
                <a:srgbClr val="FF0000"/>
              </a:solidFill>
              <a:cs typeface="B Titr" pitchFamily="2" charset="-78"/>
            </a:endParaRPr>
          </a:p>
        </p:txBody>
      </p:sp>
      <p:sp>
        <p:nvSpPr>
          <p:cNvPr id="3" name="Content Placeholder 2"/>
          <p:cNvSpPr>
            <a:spLocks noGrp="1"/>
          </p:cNvSpPr>
          <p:nvPr>
            <p:ph idx="1"/>
          </p:nvPr>
        </p:nvSpPr>
        <p:spPr>
          <a:xfrm>
            <a:off x="0" y="990600"/>
            <a:ext cx="9144000" cy="5867400"/>
          </a:xfrm>
        </p:spPr>
        <p:txBody>
          <a:bodyPr>
            <a:normAutofit fontScale="92500"/>
          </a:bodyPr>
          <a:lstStyle/>
          <a:p>
            <a:pPr algn="r" rtl="1">
              <a:lnSpc>
                <a:spcPct val="150000"/>
              </a:lnSpc>
            </a:pPr>
            <a:r>
              <a:rPr lang="fa-IR" b="1" dirty="0" smtClean="0">
                <a:cs typeface="B Zar" pitchFamily="2" charset="-78"/>
              </a:rPr>
              <a:t>انگشتر و حلقه در دست پرسنل نباشد</a:t>
            </a:r>
          </a:p>
          <a:p>
            <a:pPr algn="r" rtl="1">
              <a:lnSpc>
                <a:spcPct val="150000"/>
              </a:lnSpc>
            </a:pPr>
            <a:r>
              <a:rPr lang="fa-IR" b="1" dirty="0" smtClean="0">
                <a:cs typeface="B Zar" pitchFamily="2" charset="-78"/>
              </a:rPr>
              <a:t>شستشو با آب و صابون و يا محلول بر پايه الكل كفايت مي كند.</a:t>
            </a:r>
          </a:p>
          <a:p>
            <a:pPr algn="r" rtl="1">
              <a:lnSpc>
                <a:spcPct val="150000"/>
              </a:lnSpc>
            </a:pPr>
            <a:r>
              <a:rPr lang="fa-IR" b="1" dirty="0" smtClean="0">
                <a:cs typeface="B Zar" pitchFamily="2" charset="-78"/>
              </a:rPr>
              <a:t>اتاق روزانه ضدعفوني شود، و اتاق ايزوله بايد بعد از بقيه بخش پاكسازي شود. </a:t>
            </a:r>
          </a:p>
          <a:p>
            <a:pPr algn="r" rtl="1">
              <a:lnSpc>
                <a:spcPct val="150000"/>
              </a:lnSpc>
            </a:pPr>
            <a:r>
              <a:rPr lang="fa-IR" b="1" dirty="0" smtClean="0">
                <a:cs typeface="B Zar" pitchFamily="2" charset="-78"/>
              </a:rPr>
              <a:t>مواد عفوني آلوده بايد طبق دستورالعمل دفع مواد عفوني جمع آوري و حمل و نقل شوند. </a:t>
            </a:r>
          </a:p>
          <a:p>
            <a:pPr algn="r" rtl="1">
              <a:lnSpc>
                <a:spcPct val="150000"/>
              </a:lnSpc>
            </a:pPr>
            <a:r>
              <a:rPr lang="fa-IR" b="1" dirty="0" smtClean="0">
                <a:cs typeface="B Zar" pitchFamily="2" charset="-78"/>
              </a:rPr>
              <a:t>دفع صحيح مدفوع و ادرار </a:t>
            </a:r>
          </a:p>
          <a:p>
            <a:pPr algn="r" rtl="1">
              <a:lnSpc>
                <a:spcPct val="150000"/>
              </a:lnSpc>
            </a:pPr>
            <a:endParaRPr lang="fa-IR" dirty="0" smtClean="0">
              <a:cs typeface="B Mitra" pitchFamily="2" charset="-78"/>
            </a:endParaRPr>
          </a:p>
          <a:p>
            <a:pPr algn="r" rtl="1"/>
            <a:endParaRPr lang="fa-IR" dirty="0">
              <a:cs typeface="B Mitr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0"/>
            <a:ext cx="9144000" cy="2286000"/>
          </a:xfrm>
          <a:solidFill>
            <a:srgbClr val="FFFF00"/>
          </a:solidFill>
        </p:spPr>
        <p:txBody>
          <a:bodyPr/>
          <a:lstStyle/>
          <a:p>
            <a:pPr algn="r" eaLnBrk="1" hangingPunct="1"/>
            <a:r>
              <a:rPr lang="fa-IR" sz="4800" b="1" dirty="0" smtClean="0">
                <a:latin typeface="2  Titr"/>
                <a:cs typeface="B Zar" pitchFamily="2" charset="-78"/>
              </a:rPr>
              <a:t>با تشکر از صبر و حوصله شما</a:t>
            </a:r>
            <a:br>
              <a:rPr lang="fa-IR" sz="4800" b="1" dirty="0" smtClean="0">
                <a:latin typeface="2  Titr"/>
                <a:cs typeface="B Zar" pitchFamily="2" charset="-78"/>
              </a:rPr>
            </a:br>
            <a:r>
              <a:rPr lang="fa-IR" sz="4800" b="1" dirty="0" smtClean="0">
                <a:latin typeface="2  Titr"/>
                <a:cs typeface="B Zar" pitchFamily="2" charset="-78"/>
              </a:rPr>
              <a:t>کاکاوندی-کارشناس </a:t>
            </a:r>
            <a:r>
              <a:rPr lang="en-US" sz="4800" b="1" dirty="0" smtClean="0">
                <a:latin typeface="2  Titr"/>
                <a:cs typeface="B Zar" pitchFamily="2" charset="-78"/>
              </a:rPr>
              <a:t>IHR </a:t>
            </a:r>
            <a:r>
              <a:rPr lang="fa-IR" sz="4800" b="1" dirty="0" smtClean="0">
                <a:latin typeface="2  Titr"/>
                <a:cs typeface="B Zar" pitchFamily="2" charset="-78"/>
              </a:rPr>
              <a:t/>
            </a:r>
            <a:br>
              <a:rPr lang="fa-IR" sz="4800" b="1" dirty="0" smtClean="0">
                <a:latin typeface="2  Titr"/>
                <a:cs typeface="B Zar" pitchFamily="2" charset="-78"/>
              </a:rPr>
            </a:br>
            <a:r>
              <a:rPr lang="fa-IR" sz="4800" b="1" dirty="0" smtClean="0">
                <a:latin typeface="2  Titr"/>
                <a:cs typeface="B Zar" pitchFamily="2" charset="-78"/>
              </a:rPr>
              <a:t>مرکز بهداشت شهرستان کرمانشاه</a:t>
            </a:r>
          </a:p>
        </p:txBody>
      </p:sp>
      <p:pic>
        <p:nvPicPr>
          <p:cNvPr id="78851" name="Content Placeholder 3" descr="سیب.jpg"/>
          <p:cNvPicPr>
            <a:picLocks noGrp="1" noChangeAspect="1"/>
          </p:cNvPicPr>
          <p:nvPr>
            <p:ph idx="1"/>
          </p:nvPr>
        </p:nvPicPr>
        <p:blipFill>
          <a:blip r:embed="rId2" cstate="print"/>
          <a:srcRect/>
          <a:stretch>
            <a:fillRect/>
          </a:stretch>
        </p:blipFill>
        <p:spPr>
          <a:xfrm>
            <a:off x="0" y="2286000"/>
            <a:ext cx="9144000" cy="4572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70C0"/>
                </a:solidFill>
                <a:cs typeface="B Titr" pitchFamily="2" charset="-78"/>
              </a:rPr>
              <a:t>كشف كوروناويروس </a:t>
            </a:r>
            <a:r>
              <a:rPr lang="en-US" dirty="0" err="1" smtClean="0">
                <a:solidFill>
                  <a:srgbClr val="0070C0"/>
                </a:solidFill>
                <a:cs typeface="B Titr" pitchFamily="2" charset="-78"/>
              </a:rPr>
              <a:t>mers</a:t>
            </a:r>
            <a:endParaRPr lang="fa-IR" dirty="0">
              <a:solidFill>
                <a:srgbClr val="0070C0"/>
              </a:solidFill>
              <a:cs typeface="B Titr" pitchFamily="2" charset="-78"/>
            </a:endParaRPr>
          </a:p>
        </p:txBody>
      </p:sp>
      <p:sp>
        <p:nvSpPr>
          <p:cNvPr id="4" name="Content Placeholder 3"/>
          <p:cNvSpPr>
            <a:spLocks noGrp="1"/>
          </p:cNvSpPr>
          <p:nvPr>
            <p:ph idx="1"/>
          </p:nvPr>
        </p:nvSpPr>
        <p:spPr>
          <a:xfrm>
            <a:off x="673224" y="1412776"/>
            <a:ext cx="8147248" cy="1191816"/>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rtl="1"/>
            <a:r>
              <a:rPr lang="fa-IR" dirty="0" smtClean="0">
                <a:cs typeface="B Mitra" pitchFamily="2" charset="-78"/>
              </a:rPr>
              <a:t>در بهار ، 1391 تعدادي پزشك و پرستار </a:t>
            </a:r>
            <a:r>
              <a:rPr lang="fa-IR" b="1" dirty="0" smtClean="0">
                <a:solidFill>
                  <a:srgbClr val="C00000"/>
                </a:solidFill>
                <a:cs typeface="B Mitra" pitchFamily="2" charset="-78"/>
              </a:rPr>
              <a:t>اُردني</a:t>
            </a:r>
            <a:r>
              <a:rPr lang="fa-IR" dirty="0" smtClean="0">
                <a:cs typeface="B Mitra" pitchFamily="2" charset="-78"/>
              </a:rPr>
              <a:t> به بيماري مرموزي مبتلا شدند و 2 نفر از ايشان </a:t>
            </a:r>
            <a:r>
              <a:rPr lang="fa-IR" b="1" dirty="0" smtClean="0">
                <a:solidFill>
                  <a:srgbClr val="C00000"/>
                </a:solidFill>
                <a:cs typeface="B Mitra" pitchFamily="2" charset="-78"/>
              </a:rPr>
              <a:t>فوت شدند</a:t>
            </a:r>
            <a:r>
              <a:rPr lang="fa-IR" dirty="0" smtClean="0">
                <a:cs typeface="B Mitra" pitchFamily="2" charset="-78"/>
              </a:rPr>
              <a:t>؟؟؟</a:t>
            </a:r>
          </a:p>
        </p:txBody>
      </p:sp>
      <p:pic>
        <p:nvPicPr>
          <p:cNvPr id="5" name="Picture 4" descr="sars chest x-ray.jpg"/>
          <p:cNvPicPr>
            <a:picLocks noChangeAspect="1"/>
          </p:cNvPicPr>
          <p:nvPr/>
        </p:nvPicPr>
        <p:blipFill>
          <a:blip r:embed="rId2" cstate="print"/>
          <a:stretch>
            <a:fillRect/>
          </a:stretch>
        </p:blipFill>
        <p:spPr>
          <a:xfrm>
            <a:off x="251520" y="2708920"/>
            <a:ext cx="2278333" cy="3024336"/>
          </a:xfrm>
          <a:prstGeom prst="roundRect">
            <a:avLst/>
          </a:prstGeom>
        </p:spPr>
      </p:pic>
      <p:sp>
        <p:nvSpPr>
          <p:cNvPr id="6" name="Rectangle 5"/>
          <p:cNvSpPr/>
          <p:nvPr/>
        </p:nvSpPr>
        <p:spPr>
          <a:xfrm>
            <a:off x="2627784" y="2924944"/>
            <a:ext cx="6192688" cy="2062103"/>
          </a:xfrm>
          <a:prstGeom prst="rect">
            <a:avLst/>
          </a:prstGeom>
        </p:spPr>
        <p:txBody>
          <a:bodyPr wrap="square">
            <a:spAutoFit/>
          </a:bodyPr>
          <a:lstStyle/>
          <a:p>
            <a:pPr algn="just" rtl="1"/>
            <a:r>
              <a:rPr lang="fa-IR" sz="3200" dirty="0" smtClean="0">
                <a:cs typeface="B Mitra" pitchFamily="2" charset="-78"/>
              </a:rPr>
              <a:t>در تابستان </a:t>
            </a:r>
            <a:r>
              <a:rPr lang="fa-IR" sz="3200" b="1" dirty="0" smtClean="0">
                <a:solidFill>
                  <a:srgbClr val="002060"/>
                </a:solidFill>
                <a:cs typeface="B Mitra" pitchFamily="2" charset="-78"/>
              </a:rPr>
              <a:t>1391</a:t>
            </a:r>
            <a:r>
              <a:rPr lang="fa-IR" sz="3200" dirty="0" smtClean="0">
                <a:cs typeface="B Mitra" pitchFamily="2" charset="-78"/>
              </a:rPr>
              <a:t>، </a:t>
            </a:r>
            <a:r>
              <a:rPr lang="fa-IR" sz="3200" b="1" dirty="0" smtClean="0">
                <a:solidFill>
                  <a:srgbClr val="00B050"/>
                </a:solidFill>
                <a:cs typeface="B Mitra" pitchFamily="2" charset="-78"/>
              </a:rPr>
              <a:t>یک پزشک عربستانی، </a:t>
            </a:r>
            <a:r>
              <a:rPr lang="fa-IR" sz="3200" dirty="0" smtClean="0">
                <a:cs typeface="B Mitra" pitchFamily="2" charset="-78"/>
              </a:rPr>
              <a:t>نمونه ترشحات تنفسی بیمارش را که فوت شده بود به </a:t>
            </a:r>
            <a:r>
              <a:rPr lang="fa-IR" sz="3200" b="1" dirty="0" smtClean="0">
                <a:solidFill>
                  <a:srgbClr val="FF0000"/>
                </a:solidFill>
                <a:effectLst>
                  <a:outerShdw blurRad="38100" dist="38100" dir="2700000" algn="tl">
                    <a:srgbClr val="000000">
                      <a:alpha val="43137"/>
                    </a:srgbClr>
                  </a:outerShdw>
                </a:effectLst>
                <a:cs typeface="2  Titr" pitchFamily="2" charset="-78"/>
              </a:rPr>
              <a:t>هلند</a:t>
            </a:r>
            <a:r>
              <a:rPr lang="fa-IR" sz="3200" dirty="0" smtClean="0">
                <a:effectLst>
                  <a:outerShdw blurRad="38100" dist="38100" dir="2700000" algn="tl">
                    <a:srgbClr val="000000">
                      <a:alpha val="43137"/>
                    </a:srgbClr>
                  </a:outerShdw>
                </a:effectLst>
                <a:cs typeface="B Mitra" pitchFamily="2" charset="-78"/>
              </a:rPr>
              <a:t> </a:t>
            </a:r>
            <a:r>
              <a:rPr lang="fa-IR" sz="3200" dirty="0" smtClean="0">
                <a:cs typeface="B Mitra" pitchFamily="2" charset="-78"/>
              </a:rPr>
              <a:t>ارسال نمود تا علت مرگ عجیب آن بیمار را روشن نماید</a:t>
            </a:r>
          </a:p>
        </p:txBody>
      </p:sp>
      <p:pic>
        <p:nvPicPr>
          <p:cNvPr id="7" name="Picture 6" descr="erg.jpg"/>
          <p:cNvPicPr>
            <a:picLocks noChangeAspect="1"/>
          </p:cNvPicPr>
          <p:nvPr/>
        </p:nvPicPr>
        <p:blipFill>
          <a:blip r:embed="rId3" cstate="print"/>
          <a:srcRect r="10211"/>
          <a:stretch>
            <a:fillRect/>
          </a:stretch>
        </p:blipFill>
        <p:spPr>
          <a:xfrm>
            <a:off x="2051720" y="4953000"/>
            <a:ext cx="1872208" cy="1905000"/>
          </a:xfrm>
          <a:prstGeom prst="ellipse">
            <a:avLst/>
          </a:prstGeom>
        </p:spPr>
      </p:pic>
      <p:sp>
        <p:nvSpPr>
          <p:cNvPr id="8" name="Rectangle 7"/>
          <p:cNvSpPr/>
          <p:nvPr/>
        </p:nvSpPr>
        <p:spPr>
          <a:xfrm>
            <a:off x="3962400" y="4941168"/>
            <a:ext cx="4965576" cy="369332"/>
          </a:xfrm>
          <a:prstGeom prst="rect">
            <a:avLst/>
          </a:prstGeom>
        </p:spPr>
        <p:txBody>
          <a:bodyPr wrap="square">
            <a:spAutoFit/>
          </a:bodyPr>
          <a:lstStyle/>
          <a:p>
            <a:pPr algn="just" rtl="1"/>
            <a:r>
              <a:rPr lang="fa-IR" b="1" dirty="0" smtClean="0">
                <a:solidFill>
                  <a:srgbClr val="FF0000"/>
                </a:solidFill>
                <a:cs typeface="B Titr" pitchFamily="2" charset="-78"/>
              </a:rPr>
              <a:t>و بدين ترتيب براي اولين بار كوروناويروس </a:t>
            </a:r>
            <a:r>
              <a:rPr lang="en-US" b="1" dirty="0" err="1" smtClean="0">
                <a:solidFill>
                  <a:srgbClr val="FF0000"/>
                </a:solidFill>
                <a:cs typeface="B Titr" pitchFamily="2" charset="-78"/>
              </a:rPr>
              <a:t>mers</a:t>
            </a:r>
            <a:r>
              <a:rPr lang="fa-IR" b="1" dirty="0" smtClean="0">
                <a:solidFill>
                  <a:srgbClr val="FF0000"/>
                </a:solidFill>
                <a:cs typeface="B Titr" pitchFamily="2" charset="-78"/>
              </a:rPr>
              <a:t> كشف شد.</a:t>
            </a:r>
          </a:p>
        </p:txBody>
      </p:sp>
      <p:sp>
        <p:nvSpPr>
          <p:cNvPr id="9" name="Slide Number Placeholder 8"/>
          <p:cNvSpPr>
            <a:spLocks noGrp="1"/>
          </p:cNvSpPr>
          <p:nvPr>
            <p:ph type="sldNum" sz="quarter" idx="12"/>
          </p:nvPr>
        </p:nvSpPr>
        <p:spPr/>
        <p:txBody>
          <a:bodyPr/>
          <a:lstStyle/>
          <a:p>
            <a:fld id="{24BF451E-79E3-45D5-86EF-D940FE9FF2D4}" type="slidenum">
              <a:rPr lang="fa-IR" smtClean="0"/>
              <a:pPr/>
              <a:t>4</a:t>
            </a:fld>
            <a:endParaRPr lang="fa-IR" dirty="0"/>
          </a:p>
        </p:txBody>
      </p:sp>
      <p:pic>
        <p:nvPicPr>
          <p:cNvPr id="10" name="Picture 9" descr="معاونت بهداشت.jpg"/>
          <p:cNvPicPr>
            <a:picLocks noChangeAspect="1"/>
          </p:cNvPicPr>
          <p:nvPr/>
        </p:nvPicPr>
        <p:blipFill>
          <a:blip r:embed="rId4" cstate="print"/>
          <a:stretch>
            <a:fillRect/>
          </a:stretch>
        </p:blipFill>
        <p:spPr>
          <a:xfrm>
            <a:off x="8604448" y="6218531"/>
            <a:ext cx="539552" cy="6394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a:solidFill>
            <a:srgbClr val="FFFF00"/>
          </a:solidFill>
        </p:spPr>
        <p:txBody>
          <a:bodyPr>
            <a:normAutofit/>
          </a:bodyPr>
          <a:lstStyle/>
          <a:p>
            <a:pPr rtl="1"/>
            <a:r>
              <a:rPr lang="fa-IR" sz="3600" b="1" dirty="0" smtClean="0">
                <a:cs typeface="B Zar" pitchFamily="2" charset="-78"/>
              </a:rPr>
              <a:t>بیماری کرونا ویروس جدید(</a:t>
            </a:r>
            <a:r>
              <a:rPr lang="en-US" sz="3600" b="1" dirty="0" smtClean="0">
                <a:solidFill>
                  <a:srgbClr val="FF0000"/>
                </a:solidFill>
                <a:cs typeface="B Zar" pitchFamily="2" charset="-78"/>
              </a:rPr>
              <a:t>ncov2019</a:t>
            </a:r>
            <a:r>
              <a:rPr lang="fa-IR" sz="3600" b="1" dirty="0" smtClean="0">
                <a:cs typeface="B Zar" pitchFamily="2" charset="-78"/>
              </a:rPr>
              <a:t>)</a:t>
            </a:r>
            <a:endParaRPr lang="en-US" sz="3600" b="1" dirty="0">
              <a:cs typeface="B Zar" pitchFamily="2" charset="-78"/>
            </a:endParaRPr>
          </a:p>
        </p:txBody>
      </p:sp>
      <p:sp>
        <p:nvSpPr>
          <p:cNvPr id="3" name="Content Placeholder 2"/>
          <p:cNvSpPr>
            <a:spLocks noGrp="1"/>
          </p:cNvSpPr>
          <p:nvPr>
            <p:ph idx="1"/>
          </p:nvPr>
        </p:nvSpPr>
        <p:spPr>
          <a:xfrm>
            <a:off x="179512" y="1052736"/>
            <a:ext cx="8964488" cy="5616624"/>
          </a:xfrm>
        </p:spPr>
        <p:txBody>
          <a:bodyPr>
            <a:normAutofit fontScale="47500" lnSpcReduction="20000"/>
          </a:bodyPr>
          <a:lstStyle/>
          <a:p>
            <a:pPr algn="just" rtl="1">
              <a:lnSpc>
                <a:spcPct val="170000"/>
              </a:lnSpc>
            </a:pPr>
            <a:r>
              <a:rPr lang="fa-IR" b="1" dirty="0" smtClean="0">
                <a:cs typeface="B Zar" pitchFamily="2" charset="-78"/>
              </a:rPr>
              <a:t>31</a:t>
            </a:r>
            <a:r>
              <a:rPr lang="fa-IR" sz="3800" b="1" dirty="0" smtClean="0">
                <a:cs typeface="B Zar" pitchFamily="2" charset="-78"/>
              </a:rPr>
              <a:t> ماه دسامبر 2019 میلادی، خوشه ای از موارد عفونت شدید تنفسی در شهر ووهان (</a:t>
            </a:r>
            <a:r>
              <a:rPr lang="en-US" sz="3800" b="1" dirty="0" smtClean="0">
                <a:cs typeface="B Zar" pitchFamily="2" charset="-78"/>
              </a:rPr>
              <a:t>(Wuhan ، </a:t>
            </a:r>
            <a:r>
              <a:rPr lang="fa-IR" sz="3800" b="1" dirty="0" smtClean="0">
                <a:cs typeface="B Zar" pitchFamily="2" charset="-78"/>
              </a:rPr>
              <a:t>استان هوبای، کشور چین گزارش شد. در ابتدا بر اساس مشاهدات اینگونه به نظر می رسید که برخی از بیماران تاریخچه حضور یا کار در بازار عمده فروشی ماهی و غذاهای دریایی را دارند. بازار مذکور بلافاصله در روز اول ژانویه 2020 تعطیل شد و اقدامات سلامت محیط و گندزدایی در آنجا به طور کامل به انجام رسید. چند روز بعد پس از رد تشخیص آنفلوانزا فصلی، آنفلوانزا پرندگان، آدنوویروس، کوروناویروس سارس، کوروناویروس مرس و سایر عوامل بیماریزای دیگر مشخص شد، در 9 ژانویه 2020 ویروسی به عنوان عامل بیماری در 15 نفر از 59 بیمار بستری اعلام شد که باعث نگرانی زیادی شد: یک کوروناویروس جدید که 70 %قرابت ژنتیکی با سارس دارد و در زیرگونه </a:t>
            </a:r>
            <a:r>
              <a:rPr lang="en-US" sz="3800" b="1" dirty="0" err="1" smtClean="0">
                <a:cs typeface="B Zar" pitchFamily="2" charset="-78"/>
              </a:rPr>
              <a:t>Sarbecovirus</a:t>
            </a:r>
            <a:r>
              <a:rPr lang="en-US" sz="3800" b="1" dirty="0" smtClean="0">
                <a:cs typeface="B Zar" pitchFamily="2" charset="-78"/>
              </a:rPr>
              <a:t> </a:t>
            </a:r>
            <a:r>
              <a:rPr lang="fa-IR" sz="3800" b="1" dirty="0" smtClean="0">
                <a:cs typeface="B Zar" pitchFamily="2" charset="-78"/>
              </a:rPr>
              <a:t>قرار دارد. در حال حاضر این ویروس را به اختصار 2019-</a:t>
            </a:r>
            <a:r>
              <a:rPr lang="en-US" sz="3800" b="1" dirty="0" err="1" smtClean="0">
                <a:cs typeface="B Zar" pitchFamily="2" charset="-78"/>
              </a:rPr>
              <a:t>nCoV</a:t>
            </a:r>
            <a:r>
              <a:rPr lang="en-US" sz="3800" b="1" dirty="0" smtClean="0">
                <a:cs typeface="B Zar" pitchFamily="2" charset="-78"/>
              </a:rPr>
              <a:t> </a:t>
            </a:r>
            <a:r>
              <a:rPr lang="fa-IR" sz="3800" b="1" dirty="0" smtClean="0">
                <a:cs typeface="B Zar" pitchFamily="2" charset="-78"/>
              </a:rPr>
              <a:t>نام گذاری موقت نموده اند تا ااطلاعات بیشتر به دست بیاید. در 11 ژانویه 2020 اولین مورد فوت ناشی از این ویروس در چین گزارش گردید و گزارش موارد مثبت نیز از کشورهای دیگر مانند تایلند، ژاپن، کره جنوبی و آمریکا تا 20 ژآنویه 2020 و انتقال فرد به فرد به کادر درمانی نیز شرایط را پیچیده تر نمود. </a:t>
            </a:r>
            <a:endParaRPr lang="en-US" sz="3800" b="1"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5</a:t>
            </a:fld>
            <a:endParaRPr lang="fa-I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rtl="1"/>
            <a:r>
              <a:rPr lang="fa-IR" b="1" dirty="0" smtClean="0">
                <a:solidFill>
                  <a:srgbClr val="FF0000"/>
                </a:solidFill>
                <a:cs typeface="B Zar" pitchFamily="2" charset="-78"/>
              </a:rPr>
              <a:t>بیماری کرونا ویروس جدید(</a:t>
            </a:r>
            <a:r>
              <a:rPr lang="en-US" b="1" dirty="0" smtClean="0">
                <a:solidFill>
                  <a:srgbClr val="FF0000"/>
                </a:solidFill>
                <a:cs typeface="B Zar" pitchFamily="2" charset="-78"/>
              </a:rPr>
              <a:t>ncov2019</a:t>
            </a:r>
            <a:r>
              <a:rPr lang="fa-IR" b="1" dirty="0" smtClean="0">
                <a:solidFill>
                  <a:srgbClr val="FF0000"/>
                </a:solidFill>
                <a:cs typeface="B Zar" pitchFamily="2" charset="-78"/>
              </a:rPr>
              <a: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gn="just" rtl="1"/>
            <a:r>
              <a:rPr lang="fa-IR" dirty="0" smtClean="0">
                <a:cs typeface="B Zar" pitchFamily="2" charset="-78"/>
              </a:rPr>
              <a:t>بسیاری از اقدامات تشخیصی و کنترل عفونتی توصیه شده برای این بیماری در حال حاضر مشابه با دستورالعمل کوروناویروس </a:t>
            </a:r>
            <a:r>
              <a:rPr lang="en-US" dirty="0" smtClean="0">
                <a:cs typeface="B Zar" pitchFamily="2" charset="-78"/>
              </a:rPr>
              <a:t>MERS </a:t>
            </a:r>
            <a:r>
              <a:rPr lang="fa-IR" dirty="0" smtClean="0">
                <a:cs typeface="B Zar" pitchFamily="2" charset="-78"/>
              </a:rPr>
              <a:t>است. این بیماری جدید یک بیماری قابل انتقال از حیوان به انسان محسوب می شود اما هنوز راه های انتقال، مخازن حیوانی، راه های پیشگیری، تظاهرات دقیق بالینی آن مشخص نشده است و نیاز به مطالعات بیشتر دارد. در حال حاضر واکسن و درمان مناسب برای </a:t>
            </a:r>
            <a:r>
              <a:rPr lang="en-US" dirty="0" err="1" smtClean="0">
                <a:cs typeface="B Zar" pitchFamily="2" charset="-78"/>
              </a:rPr>
              <a:t>nCoV</a:t>
            </a:r>
            <a:r>
              <a:rPr lang="en-US" dirty="0" smtClean="0">
                <a:cs typeface="B Zar" pitchFamily="2" charset="-78"/>
              </a:rPr>
              <a:t> </a:t>
            </a:r>
            <a:r>
              <a:rPr lang="fa-IR" dirty="0" smtClean="0">
                <a:cs typeface="B Zar" pitchFamily="2" charset="-78"/>
              </a:rPr>
              <a:t>وجود ندارد و لذا داشتن ظن بالینی بالا و پرسش از شرح حال سفر و تماس از بیماران تب دار و بیماران دارای علائم تنفسی نقش بسیار مهمی در برنامه پیشگیری و کنترل این بیماری دارد.</a:t>
            </a:r>
            <a:endParaRPr lang="en-US" dirty="0">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pPr/>
              <a:t>6</a:t>
            </a:fld>
            <a:endParaRPr lang="fa-I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rtl="1"/>
            <a:r>
              <a:rPr lang="fa-IR" b="1" dirty="0">
                <a:solidFill>
                  <a:srgbClr val="0070C0"/>
                </a:solidFill>
                <a:latin typeface="Adobe Arabic" panose="02040503050201020203" pitchFamily="18" charset="-78"/>
                <a:cs typeface="B Zar" pitchFamily="2" charset="-78"/>
              </a:rPr>
              <a:t>كوروناويروس </a:t>
            </a:r>
            <a:r>
              <a:rPr lang="en-US" b="1" dirty="0">
                <a:solidFill>
                  <a:srgbClr val="FF0000"/>
                </a:solidFill>
                <a:latin typeface="Adobe Arabic" panose="02040503050201020203" pitchFamily="18" charset="-78"/>
                <a:cs typeface="B Zar" pitchFamily="2" charset="-78"/>
              </a:rPr>
              <a:t>2019-nCoV</a:t>
            </a:r>
            <a:endParaRPr lang="en-US" dirty="0">
              <a:cs typeface="B Zar"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sz="2800" b="1" dirty="0">
                <a:latin typeface="Adobe Arabic" panose="02040503050201020203" pitchFamily="18" charset="-78"/>
                <a:cs typeface="B Zar" pitchFamily="2" charset="-78"/>
              </a:rPr>
              <a:t>این بیماری جدید </a:t>
            </a:r>
            <a:r>
              <a:rPr lang="fa-IR" sz="2800" b="1" dirty="0">
                <a:solidFill>
                  <a:srgbClr val="0000FF"/>
                </a:solidFill>
                <a:latin typeface="Adobe Arabic" panose="02040503050201020203" pitchFamily="18" charset="-78"/>
                <a:cs typeface="B Zar" pitchFamily="2" charset="-78"/>
              </a:rPr>
              <a:t>یک بیماری قابل انتقال از حیوان به انسان </a:t>
            </a:r>
            <a:r>
              <a:rPr lang="fa-IR" sz="2800" b="1" dirty="0">
                <a:latin typeface="Adobe Arabic" panose="02040503050201020203" pitchFamily="18" charset="-78"/>
                <a:cs typeface="B Zar" pitchFamily="2" charset="-78"/>
              </a:rPr>
              <a:t>محسوب می شود اما هنوز </a:t>
            </a:r>
            <a:r>
              <a:rPr lang="fa-IR" sz="2800" b="1" dirty="0">
                <a:solidFill>
                  <a:srgbClr val="0000FF"/>
                </a:solidFill>
                <a:latin typeface="Adobe Arabic" panose="02040503050201020203" pitchFamily="18" charset="-78"/>
                <a:cs typeface="B Zar" pitchFamily="2" charset="-78"/>
              </a:rPr>
              <a:t>راه های انتقال</a:t>
            </a:r>
            <a:r>
              <a:rPr lang="fa-IR" sz="2800" b="1" dirty="0">
                <a:latin typeface="Adobe Arabic" panose="02040503050201020203" pitchFamily="18" charset="-78"/>
                <a:cs typeface="B Zar" pitchFamily="2" charset="-78"/>
              </a:rPr>
              <a:t>، مخازن حیوانی، </a:t>
            </a:r>
            <a:r>
              <a:rPr lang="fa-IR" sz="2800" b="1" dirty="0">
                <a:solidFill>
                  <a:srgbClr val="0000FF"/>
                </a:solidFill>
                <a:latin typeface="Adobe Arabic" panose="02040503050201020203" pitchFamily="18" charset="-78"/>
                <a:cs typeface="B Zar" pitchFamily="2" charset="-78"/>
              </a:rPr>
              <a:t>راه </a:t>
            </a:r>
            <a:r>
              <a:rPr lang="fa-IR" sz="2800" b="1" dirty="0" smtClean="0">
                <a:solidFill>
                  <a:srgbClr val="0000FF"/>
                </a:solidFill>
                <a:latin typeface="Adobe Arabic" panose="02040503050201020203" pitchFamily="18" charset="-78"/>
                <a:cs typeface="B Zar" pitchFamily="2" charset="-78"/>
              </a:rPr>
              <a:t>های پیشگیری</a:t>
            </a:r>
            <a:r>
              <a:rPr lang="fa-IR" sz="2800" b="1" dirty="0">
                <a:latin typeface="Adobe Arabic" panose="02040503050201020203" pitchFamily="18" charset="-78"/>
                <a:cs typeface="B Zar" pitchFamily="2" charset="-78"/>
              </a:rPr>
              <a:t>، تظاهرات دقیق بالینی آن مشخص نشده است و </a:t>
            </a:r>
            <a:r>
              <a:rPr lang="fa-IR" sz="2800" b="1" dirty="0">
                <a:solidFill>
                  <a:srgbClr val="0000FF"/>
                </a:solidFill>
                <a:latin typeface="Adobe Arabic" panose="02040503050201020203" pitchFamily="18" charset="-78"/>
                <a:cs typeface="B Zar" pitchFamily="2" charset="-78"/>
              </a:rPr>
              <a:t>نیاز به مطالعات بیشتر </a:t>
            </a:r>
            <a:r>
              <a:rPr lang="fa-IR" sz="2800" b="1" dirty="0">
                <a:latin typeface="Adobe Arabic" panose="02040503050201020203" pitchFamily="18" charset="-78"/>
                <a:cs typeface="B Zar" pitchFamily="2" charset="-78"/>
              </a:rPr>
              <a:t>دارد</a:t>
            </a:r>
            <a:r>
              <a:rPr lang="fa-IR" sz="2800" b="1" dirty="0" smtClean="0">
                <a:latin typeface="Adobe Arabic" panose="02040503050201020203" pitchFamily="18" charset="-78"/>
                <a:cs typeface="B Zar" pitchFamily="2" charset="-78"/>
              </a:rPr>
              <a:t>.</a:t>
            </a:r>
          </a:p>
          <a:p>
            <a:endParaRPr lang="fa-IR" sz="2800" dirty="0">
              <a:latin typeface="Adobe Arabic" panose="02040503050201020203" pitchFamily="18" charset="-78"/>
              <a:cs typeface="B Zar" pitchFamily="2" charset="-78"/>
            </a:endParaRPr>
          </a:p>
          <a:p>
            <a:pPr algn="just" rtl="1"/>
            <a:r>
              <a:rPr lang="fa-IR" sz="2800" b="1" dirty="0">
                <a:latin typeface="Adobe Arabic" panose="02040503050201020203" pitchFamily="18" charset="-78"/>
                <a:cs typeface="B Zar" pitchFamily="2" charset="-78"/>
              </a:rPr>
              <a:t>در حال حاضر </a:t>
            </a:r>
            <a:r>
              <a:rPr lang="fa-IR" sz="2800" b="1" dirty="0">
                <a:solidFill>
                  <a:srgbClr val="0000FF"/>
                </a:solidFill>
                <a:latin typeface="Adobe Arabic" panose="02040503050201020203" pitchFamily="18" charset="-78"/>
                <a:cs typeface="B Zar" pitchFamily="2" charset="-78"/>
              </a:rPr>
              <a:t>واکسن و درمان مناسب </a:t>
            </a:r>
            <a:r>
              <a:rPr lang="fa-IR" sz="2800" b="1" dirty="0">
                <a:latin typeface="Adobe Arabic" panose="02040503050201020203" pitchFamily="18" charset="-78"/>
                <a:cs typeface="B Zar" pitchFamily="2" charset="-78"/>
              </a:rPr>
              <a:t>برای </a:t>
            </a:r>
            <a:r>
              <a:rPr lang="en-US" sz="2800" b="1" dirty="0" err="1">
                <a:latin typeface="Adobe Arabic" panose="02040503050201020203" pitchFamily="18" charset="-78"/>
                <a:cs typeface="B Zar" pitchFamily="2" charset="-78"/>
              </a:rPr>
              <a:t>nCoV</a:t>
            </a:r>
            <a:r>
              <a:rPr lang="en-US" sz="2800" b="1" dirty="0">
                <a:latin typeface="Adobe Arabic" panose="02040503050201020203" pitchFamily="18" charset="-78"/>
                <a:cs typeface="B Zar" pitchFamily="2" charset="-78"/>
              </a:rPr>
              <a:t> </a:t>
            </a:r>
            <a:r>
              <a:rPr lang="fa-IR" sz="2800" b="1" dirty="0">
                <a:latin typeface="Adobe Arabic" panose="02040503050201020203" pitchFamily="18" charset="-78"/>
                <a:cs typeface="B Zar" pitchFamily="2" charset="-78"/>
              </a:rPr>
              <a:t> </a:t>
            </a:r>
            <a:r>
              <a:rPr lang="fa-IR" sz="2800" b="1" dirty="0" smtClean="0">
                <a:latin typeface="Adobe Arabic" panose="02040503050201020203" pitchFamily="18" charset="-78"/>
                <a:cs typeface="B Zar" pitchFamily="2" charset="-78"/>
              </a:rPr>
              <a:t> وجود ندارد واقدامات </a:t>
            </a:r>
            <a:r>
              <a:rPr lang="fa-IR" sz="2800" b="1" dirty="0">
                <a:latin typeface="Adobe Arabic" panose="02040503050201020203" pitchFamily="18" charset="-78"/>
                <a:cs typeface="B Zar" pitchFamily="2" charset="-78"/>
              </a:rPr>
              <a:t>درمانی شامل حمایت تنفسی ، سرم درمانی، استفاده از استامینوفن جهت کاهش تب بیماران  و آنتی بیوتیک های وسیع الطیف انجام می گردد</a:t>
            </a:r>
            <a:r>
              <a:rPr lang="fa-IR" sz="2800" dirty="0">
                <a:latin typeface="Adobe Arabic" panose="02040503050201020203" pitchFamily="18" charset="-78"/>
                <a:cs typeface="B Zar" pitchFamily="2" charset="-78"/>
              </a:rPr>
              <a:t>.</a:t>
            </a:r>
            <a:endParaRPr lang="fa-IR" sz="2800" dirty="0" smtClean="0">
              <a:latin typeface="Adobe Arabic" panose="02040503050201020203" pitchFamily="18" charset="-78"/>
              <a:cs typeface="B Zar" pitchFamily="2" charset="-78"/>
            </a:endParaRPr>
          </a:p>
          <a:p>
            <a:pPr algn="just"/>
            <a:endParaRPr lang="fa-IR" sz="2800" dirty="0">
              <a:latin typeface="Adobe Arabic" panose="02040503050201020203" pitchFamily="18" charset="-78"/>
              <a:cs typeface="B Zar" pitchFamily="2" charset="-78"/>
            </a:endParaRPr>
          </a:p>
          <a:p>
            <a:pPr algn="just" rtl="1"/>
            <a:r>
              <a:rPr lang="fa-IR" sz="2800" b="1" dirty="0" smtClean="0">
                <a:solidFill>
                  <a:srgbClr val="0000FF"/>
                </a:solidFill>
                <a:latin typeface="Adobe Arabic" panose="02040503050201020203" pitchFamily="18" charset="-78"/>
                <a:cs typeface="B Zar" pitchFamily="2" charset="-78"/>
              </a:rPr>
              <a:t>داشتن </a:t>
            </a:r>
            <a:r>
              <a:rPr lang="fa-IR" sz="2800" b="1" dirty="0">
                <a:solidFill>
                  <a:srgbClr val="0000FF"/>
                </a:solidFill>
                <a:latin typeface="Adobe Arabic" panose="02040503050201020203" pitchFamily="18" charset="-78"/>
                <a:cs typeface="B Zar" pitchFamily="2" charset="-78"/>
              </a:rPr>
              <a:t>ظن بالینی بال</a:t>
            </a:r>
            <a:r>
              <a:rPr lang="fa-IR" sz="2800" b="1" dirty="0">
                <a:latin typeface="Adobe Arabic" panose="02040503050201020203" pitchFamily="18" charset="-78"/>
                <a:cs typeface="B Zar" pitchFamily="2" charset="-78"/>
              </a:rPr>
              <a:t>ا</a:t>
            </a:r>
            <a:r>
              <a:rPr lang="fa-IR" sz="2800" dirty="0">
                <a:latin typeface="Adobe Arabic" panose="02040503050201020203" pitchFamily="18" charset="-78"/>
                <a:cs typeface="B Zar" pitchFamily="2" charset="-78"/>
              </a:rPr>
              <a:t> و </a:t>
            </a:r>
            <a:r>
              <a:rPr lang="fa-IR" sz="2800" b="1" dirty="0">
                <a:solidFill>
                  <a:srgbClr val="0000FF"/>
                </a:solidFill>
                <a:latin typeface="Adobe Arabic" panose="02040503050201020203" pitchFamily="18" charset="-78"/>
                <a:cs typeface="B Zar" pitchFamily="2" charset="-78"/>
              </a:rPr>
              <a:t>پرسش از شرح حال سفر </a:t>
            </a:r>
            <a:r>
              <a:rPr lang="fa-IR" sz="2800" dirty="0">
                <a:latin typeface="Adobe Arabic" panose="02040503050201020203" pitchFamily="18" charset="-78"/>
                <a:cs typeface="B Zar" pitchFamily="2" charset="-78"/>
              </a:rPr>
              <a:t>و تماس </a:t>
            </a:r>
            <a:r>
              <a:rPr lang="fa-IR" sz="2800" dirty="0" smtClean="0">
                <a:latin typeface="Adobe Arabic" panose="02040503050201020203" pitchFamily="18" charset="-78"/>
                <a:cs typeface="B Zar" pitchFamily="2" charset="-78"/>
              </a:rPr>
              <a:t>از </a:t>
            </a:r>
            <a:r>
              <a:rPr lang="fa-IR" sz="2800" b="1" dirty="0" smtClean="0">
                <a:solidFill>
                  <a:srgbClr val="0000FF"/>
                </a:solidFill>
                <a:latin typeface="Adobe Arabic" panose="02040503050201020203" pitchFamily="18" charset="-78"/>
                <a:cs typeface="B Zar" pitchFamily="2" charset="-78"/>
              </a:rPr>
              <a:t>بیماران </a:t>
            </a:r>
            <a:r>
              <a:rPr lang="fa-IR" sz="2800" b="1" dirty="0">
                <a:solidFill>
                  <a:srgbClr val="0000FF"/>
                </a:solidFill>
                <a:latin typeface="Adobe Arabic" panose="02040503050201020203" pitchFamily="18" charset="-78"/>
                <a:cs typeface="B Zar" pitchFamily="2" charset="-78"/>
              </a:rPr>
              <a:t>تب دار </a:t>
            </a:r>
            <a:r>
              <a:rPr lang="fa-IR" sz="2800" dirty="0">
                <a:latin typeface="Adobe Arabic" panose="02040503050201020203" pitchFamily="18" charset="-78"/>
                <a:cs typeface="B Zar" pitchFamily="2" charset="-78"/>
              </a:rPr>
              <a:t>و </a:t>
            </a:r>
            <a:r>
              <a:rPr lang="fa-IR" sz="2800" b="1" dirty="0">
                <a:solidFill>
                  <a:srgbClr val="0000FF"/>
                </a:solidFill>
                <a:latin typeface="Adobe Arabic" panose="02040503050201020203" pitchFamily="18" charset="-78"/>
                <a:cs typeface="B Zar" pitchFamily="2" charset="-78"/>
              </a:rPr>
              <a:t>بیماران دارای علائم تنفسی</a:t>
            </a:r>
            <a:r>
              <a:rPr lang="fa-IR" sz="2800" dirty="0">
                <a:latin typeface="Adobe Arabic" panose="02040503050201020203" pitchFamily="18" charset="-78"/>
                <a:cs typeface="B Zar" pitchFamily="2" charset="-78"/>
              </a:rPr>
              <a:t> نقش بسیار مهمی در </a:t>
            </a:r>
            <a:r>
              <a:rPr lang="fa-IR" sz="2800" b="1" dirty="0">
                <a:solidFill>
                  <a:srgbClr val="0000FF"/>
                </a:solidFill>
                <a:latin typeface="Adobe Arabic" panose="02040503050201020203" pitchFamily="18" charset="-78"/>
                <a:cs typeface="B Zar" pitchFamily="2" charset="-78"/>
              </a:rPr>
              <a:t>برنامه پیشگیری و کنترل </a:t>
            </a:r>
            <a:r>
              <a:rPr lang="fa-IR" sz="2800" dirty="0">
                <a:latin typeface="Adobe Arabic" panose="02040503050201020203" pitchFamily="18" charset="-78"/>
                <a:cs typeface="B Zar" pitchFamily="2" charset="-78"/>
              </a:rPr>
              <a:t>این بیماری دارد.</a:t>
            </a:r>
            <a:endParaRPr lang="en-US" sz="2800" dirty="0">
              <a:latin typeface="Adobe Arabic" panose="02040503050201020203" pitchFamily="18" charset="-78"/>
              <a:cs typeface="B Zar" pitchFamily="2" charset="-78"/>
            </a:endParaRPr>
          </a:p>
        </p:txBody>
      </p:sp>
      <p:sp>
        <p:nvSpPr>
          <p:cNvPr id="4" name="Slide Number Placeholder 3"/>
          <p:cNvSpPr>
            <a:spLocks noGrp="1"/>
          </p:cNvSpPr>
          <p:nvPr>
            <p:ph type="sldNum" sz="quarter" idx="12"/>
          </p:nvPr>
        </p:nvSpPr>
        <p:spPr/>
        <p:txBody>
          <a:bodyPr/>
          <a:lstStyle/>
          <a:p>
            <a:fld id="{24BF451E-79E3-45D5-86EF-D940FE9FF2D4}" type="slidenum">
              <a:rPr lang="fa-IR" smtClean="0">
                <a:solidFill>
                  <a:prstClr val="black">
                    <a:tint val="75000"/>
                  </a:prstClr>
                </a:solidFill>
              </a:rPr>
              <a:pPr/>
              <a:t>7</a:t>
            </a:fld>
            <a:endParaRPr lang="fa-IR">
              <a:solidFill>
                <a:prstClr val="black">
                  <a:tint val="75000"/>
                </a:prstClr>
              </a:solidFill>
            </a:endParaRPr>
          </a:p>
        </p:txBody>
      </p:sp>
    </p:spTree>
    <p:extLst>
      <p:ext uri="{BB962C8B-B14F-4D97-AF65-F5344CB8AC3E}">
        <p14:creationId xmlns:p14="http://schemas.microsoft.com/office/powerpoint/2010/main" xmlns="" val="125362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4800600" cy="6858000"/>
          </a:xfrm>
          <a:solidFill>
            <a:srgbClr val="FFFF00"/>
          </a:solidFill>
        </p:spPr>
        <p:txBody>
          <a:bodyPr>
            <a:normAutofit fontScale="90000"/>
          </a:bodyPr>
          <a:lstStyle/>
          <a:p>
            <a:pPr marL="0" indent="0" rtl="1">
              <a:lnSpc>
                <a:spcPct val="200000"/>
              </a:lnSpc>
              <a:buNone/>
            </a:pPr>
            <a:r>
              <a:rPr lang="fa-IR" sz="4400" dirty="0">
                <a:cs typeface="B Titr" pitchFamily="2" charset="-78"/>
              </a:rPr>
              <a:t>علائم باليني</a:t>
            </a:r>
            <a:r>
              <a:rPr lang="fa-IR" sz="4400" dirty="0" smtClean="0">
                <a:cs typeface="B Titr" pitchFamily="2" charset="-78"/>
              </a:rPr>
              <a:t>:</a:t>
            </a:r>
            <a:r>
              <a:rPr lang="fa-IR" dirty="0">
                <a:cs typeface="B Titr" pitchFamily="2" charset="-78"/>
              </a:rPr>
              <a:t/>
            </a:r>
            <a:br>
              <a:rPr lang="fa-IR" dirty="0">
                <a:cs typeface="B Titr" pitchFamily="2" charset="-78"/>
              </a:rPr>
            </a:br>
            <a:r>
              <a:rPr lang="fa-IR" sz="2400" dirty="0">
                <a:solidFill>
                  <a:srgbClr val="FF0000"/>
                </a:solidFill>
                <a:cs typeface="B Titr" pitchFamily="2" charset="-78"/>
              </a:rPr>
              <a:t>تب بالای 38 درجه سانتیگراد </a:t>
            </a:r>
            <a:r>
              <a:rPr lang="fa-IR" sz="2400" dirty="0" smtClean="0">
                <a:solidFill>
                  <a:srgbClr val="FF0000"/>
                </a:solidFill>
                <a:cs typeface="B Titr" pitchFamily="2" charset="-78"/>
              </a:rPr>
              <a:t/>
            </a:r>
            <a:br>
              <a:rPr lang="fa-IR" sz="2400" dirty="0" smtClean="0">
                <a:solidFill>
                  <a:srgbClr val="FF0000"/>
                </a:solidFill>
                <a:cs typeface="B Titr" pitchFamily="2" charset="-78"/>
              </a:rPr>
            </a:br>
            <a:r>
              <a:rPr lang="fa-IR" sz="2400" dirty="0" smtClean="0">
                <a:cs typeface="B Titr" pitchFamily="2" charset="-78"/>
              </a:rPr>
              <a:t>سرفه</a:t>
            </a:r>
            <a:r>
              <a:rPr lang="fa-IR" sz="2400" dirty="0">
                <a:cs typeface="B Titr" pitchFamily="2" charset="-78"/>
              </a:rPr>
              <a:t/>
            </a:r>
            <a:br>
              <a:rPr lang="fa-IR" sz="2400" dirty="0">
                <a:cs typeface="B Titr" pitchFamily="2" charset="-78"/>
              </a:rPr>
            </a:br>
            <a:r>
              <a:rPr lang="fa-IR" sz="2400" dirty="0">
                <a:solidFill>
                  <a:srgbClr val="FF0000"/>
                </a:solidFill>
                <a:cs typeface="B Titr" pitchFamily="2" charset="-78"/>
              </a:rPr>
              <a:t>تنگی نفس</a:t>
            </a:r>
            <a:r>
              <a:rPr lang="fa-IR" sz="2400" dirty="0" smtClean="0">
                <a:cs typeface="B Titr" pitchFamily="2" charset="-78"/>
              </a:rPr>
              <a:t/>
            </a:r>
            <a:br>
              <a:rPr lang="fa-IR" sz="2400" dirty="0" smtClean="0">
                <a:cs typeface="B Titr" pitchFamily="2" charset="-78"/>
              </a:rPr>
            </a:br>
            <a:r>
              <a:rPr lang="fa-IR" sz="2400" dirty="0" smtClean="0">
                <a:cs typeface="B Titr" pitchFamily="2" charset="-78"/>
              </a:rPr>
              <a:t>گلو درد</a:t>
            </a:r>
            <a:br>
              <a:rPr lang="fa-IR" sz="2400" dirty="0" smtClean="0">
                <a:cs typeface="B Titr" pitchFamily="2" charset="-78"/>
              </a:rPr>
            </a:br>
            <a:r>
              <a:rPr lang="fa-IR" sz="2400" dirty="0" smtClean="0">
                <a:cs typeface="B Titr" pitchFamily="2" charset="-78"/>
              </a:rPr>
              <a:t>آبریزش بینی</a:t>
            </a:r>
            <a:br>
              <a:rPr lang="fa-IR" sz="2400" dirty="0" smtClean="0">
                <a:cs typeface="B Titr" pitchFamily="2" charset="-78"/>
              </a:rPr>
            </a:br>
            <a:r>
              <a:rPr lang="fa-IR" sz="2400" dirty="0" smtClean="0">
                <a:cs typeface="B Titr" pitchFamily="2" charset="-78"/>
              </a:rPr>
              <a:t> </a:t>
            </a:r>
            <a:r>
              <a:rPr lang="fa-IR" sz="2400" dirty="0" smtClean="0">
                <a:solidFill>
                  <a:srgbClr val="FF0000"/>
                </a:solidFill>
                <a:cs typeface="B Titr" pitchFamily="2" charset="-78"/>
              </a:rPr>
              <a:t>سردرد</a:t>
            </a:r>
            <a:r>
              <a:rPr lang="fa-IR" sz="2400" dirty="0" smtClean="0">
                <a:cs typeface="B Titr" pitchFamily="2" charset="-78"/>
              </a:rPr>
              <a:t/>
            </a:r>
            <a:br>
              <a:rPr lang="fa-IR" sz="2400" dirty="0" smtClean="0">
                <a:cs typeface="B Titr" pitchFamily="2" charset="-78"/>
              </a:rPr>
            </a:br>
            <a:r>
              <a:rPr lang="fa-IR" sz="2400" dirty="0" smtClean="0">
                <a:cs typeface="B Titr" pitchFamily="2" charset="-78"/>
              </a:rPr>
              <a:t>علائم </a:t>
            </a:r>
            <a:r>
              <a:rPr lang="fa-IR" sz="2400" dirty="0">
                <a:cs typeface="B Titr" pitchFamily="2" charset="-78"/>
              </a:rPr>
              <a:t>گوارشی از قبیل اسهال و درد شکم</a:t>
            </a:r>
            <a:r>
              <a:rPr lang="fa-IR" dirty="0">
                <a:cs typeface="B Titr" pitchFamily="2" charset="-78"/>
              </a:rPr>
              <a:t/>
            </a:r>
            <a:br>
              <a:rPr lang="fa-IR" dirty="0">
                <a:cs typeface="B Titr" pitchFamily="2" charset="-78"/>
              </a:rPr>
            </a:br>
            <a:endParaRPr lang="en-US" dirty="0">
              <a:cs typeface="B Titr" pitchFamily="2" charset="-78"/>
            </a:endParaRPr>
          </a:p>
        </p:txBody>
      </p:sp>
      <p:pic>
        <p:nvPicPr>
          <p:cNvPr id="3074" name="Picture 2" descr="C:\Users\tarasheh mandegar\Desktop\عکس علائم.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35597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6814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8630"/>
            <a:ext cx="8744759" cy="6352698"/>
          </a:xfrm>
        </p:spPr>
        <p:txBody>
          <a:bodyPr/>
          <a:lstStyle/>
          <a:p>
            <a:pPr marL="0" indent="0" algn="r" rtl="1">
              <a:buNone/>
            </a:pPr>
            <a:r>
              <a:rPr lang="fa-IR" sz="3600" dirty="0" smtClean="0">
                <a:cs typeface="B Titr" pitchFamily="2" charset="-78"/>
              </a:rPr>
              <a:t/>
            </a:r>
            <a:br>
              <a:rPr lang="fa-IR" sz="3600" dirty="0" smtClean="0">
                <a:cs typeface="B Titr" pitchFamily="2" charset="-78"/>
              </a:rPr>
            </a:br>
            <a:r>
              <a:rPr lang="fa-IR" sz="3600" dirty="0" smtClean="0">
                <a:solidFill>
                  <a:srgbClr val="FF0000"/>
                </a:solidFill>
                <a:cs typeface="B Titr" pitchFamily="2" charset="-78"/>
              </a:rPr>
              <a:t>راه </a:t>
            </a:r>
            <a:r>
              <a:rPr lang="fa-IR" sz="3600" dirty="0">
                <a:solidFill>
                  <a:srgbClr val="FF0000"/>
                </a:solidFill>
                <a:cs typeface="B Titr" pitchFamily="2" charset="-78"/>
              </a:rPr>
              <a:t>انتقال بیماری</a:t>
            </a:r>
            <a:r>
              <a:rPr lang="fa-IR" sz="3600" dirty="0" smtClean="0">
                <a:solidFill>
                  <a:srgbClr val="FF0000"/>
                </a:solidFill>
                <a:cs typeface="B Titr" pitchFamily="2" charset="-78"/>
              </a:rPr>
              <a:t>:</a:t>
            </a:r>
            <a:r>
              <a:rPr lang="fa-IR" sz="3600" dirty="0" smtClean="0">
                <a:cs typeface="B Titr" pitchFamily="2" charset="-78"/>
              </a:rPr>
              <a:t/>
            </a:r>
            <a:br>
              <a:rPr lang="fa-IR" sz="3600" dirty="0" smtClean="0">
                <a:cs typeface="B Titr" pitchFamily="2" charset="-78"/>
              </a:rPr>
            </a:br>
            <a:r>
              <a:rPr lang="fa-IR" sz="3600" dirty="0">
                <a:cs typeface="B Titr" pitchFamily="2" charset="-78"/>
              </a:rPr>
              <a:t/>
            </a:r>
            <a:br>
              <a:rPr lang="fa-IR" sz="3600" dirty="0">
                <a:cs typeface="B Titr" pitchFamily="2" charset="-78"/>
              </a:rPr>
            </a:br>
            <a:r>
              <a:rPr lang="fa-IR" sz="3600" dirty="0">
                <a:cs typeface="B Titr" pitchFamily="2" charset="-78"/>
              </a:rPr>
              <a:t>1- </a:t>
            </a:r>
            <a:r>
              <a:rPr lang="fa-IR" sz="3600" dirty="0">
                <a:solidFill>
                  <a:srgbClr val="FF0000"/>
                </a:solidFill>
                <a:cs typeface="B Titr" pitchFamily="2" charset="-78"/>
              </a:rPr>
              <a:t>تماس مستقيم </a:t>
            </a:r>
            <a:r>
              <a:rPr lang="fa-IR" sz="3600" dirty="0">
                <a:cs typeface="B Titr" pitchFamily="2" charset="-78"/>
              </a:rPr>
              <a:t>با فرد بيمار (تماس با ترشحات آلوده بيمار و راه تنفسي</a:t>
            </a:r>
            <a:r>
              <a:rPr lang="fa-IR" sz="3600" dirty="0" smtClean="0">
                <a:cs typeface="B Titr" pitchFamily="2" charset="-78"/>
              </a:rPr>
              <a:t>)</a:t>
            </a:r>
            <a:br>
              <a:rPr lang="fa-IR" sz="3600" dirty="0" smtClean="0">
                <a:cs typeface="B Titr" pitchFamily="2" charset="-78"/>
              </a:rPr>
            </a:br>
            <a:r>
              <a:rPr lang="fa-IR" sz="3600" dirty="0">
                <a:cs typeface="B Titr" pitchFamily="2" charset="-78"/>
              </a:rPr>
              <a:t/>
            </a:r>
            <a:br>
              <a:rPr lang="fa-IR" sz="3600" dirty="0">
                <a:cs typeface="B Titr" pitchFamily="2" charset="-78"/>
              </a:rPr>
            </a:br>
            <a:r>
              <a:rPr lang="fa-IR" sz="3600" dirty="0">
                <a:cs typeface="B Titr" pitchFamily="2" charset="-78"/>
              </a:rPr>
              <a:t>2-  </a:t>
            </a:r>
            <a:r>
              <a:rPr lang="fa-IR" sz="3600" dirty="0">
                <a:solidFill>
                  <a:srgbClr val="FF0000"/>
                </a:solidFill>
                <a:cs typeface="B Titr" pitchFamily="2" charset="-78"/>
              </a:rPr>
              <a:t>تماس غير مستقيم </a:t>
            </a:r>
            <a:r>
              <a:rPr lang="fa-IR" sz="3600" dirty="0">
                <a:cs typeface="B Titr" pitchFamily="2" charset="-78"/>
              </a:rPr>
              <a:t>با اشيائي كه با ترشحات تنفسي و يا ترشحات بدن بيمار مبتلا </a:t>
            </a:r>
            <a:r>
              <a:rPr lang="fa-IR" sz="3600" dirty="0" smtClean="0">
                <a:cs typeface="B Titr" pitchFamily="2" charset="-78"/>
              </a:rPr>
              <a:t>آلوده </a:t>
            </a:r>
            <a:r>
              <a:rPr lang="fa-IR" sz="3600" dirty="0">
                <a:cs typeface="B Titr" pitchFamily="2" charset="-78"/>
              </a:rPr>
              <a:t>شده باشند</a:t>
            </a:r>
            <a:br>
              <a:rPr lang="fa-IR" sz="3600" dirty="0">
                <a:cs typeface="B Titr" pitchFamily="2" charset="-78"/>
              </a:rPr>
            </a:br>
            <a:endParaRPr lang="en-US" sz="3600" dirty="0">
              <a:cs typeface="B Titr" pitchFamily="2" charset="-78"/>
            </a:endParaRPr>
          </a:p>
        </p:txBody>
      </p:sp>
    </p:spTree>
    <p:extLst>
      <p:ext uri="{BB962C8B-B14F-4D97-AF65-F5344CB8AC3E}">
        <p14:creationId xmlns="" xmlns:p14="http://schemas.microsoft.com/office/powerpoint/2010/main" val="2168260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2452</Words>
  <Application>Microsoft Office PowerPoint</Application>
  <PresentationFormat>On-screen Show (4:3)</PresentationFormat>
  <Paragraphs>138</Paragraphs>
  <Slides>34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B Zar</vt:lpstr>
      <vt:lpstr>B Mitra</vt:lpstr>
      <vt:lpstr>Wingdings</vt:lpstr>
      <vt:lpstr>B Titr</vt:lpstr>
      <vt:lpstr>2  Titr</vt:lpstr>
      <vt:lpstr>Adobe Arabic</vt:lpstr>
      <vt:lpstr>B Nazanin</vt:lpstr>
      <vt:lpstr>Times New Roman</vt:lpstr>
      <vt:lpstr>Office Theme</vt:lpstr>
      <vt:lpstr>Slide 1</vt:lpstr>
      <vt:lpstr>بیماری کرونا ویروس جدید(n – cov2019)</vt:lpstr>
      <vt:lpstr>مقدمه</vt:lpstr>
      <vt:lpstr>كشف كوروناويروس mers</vt:lpstr>
      <vt:lpstr>بیماری کرونا ویروس جدید(ncov2019)</vt:lpstr>
      <vt:lpstr>بیماری کرونا ویروس جدید(ncov2019)</vt:lpstr>
      <vt:lpstr>كوروناويروس 2019-nCoV</vt:lpstr>
      <vt:lpstr>علائم باليني: تب بالای 38 درجه سانتیگراد  سرفه تنگی نفس گلو درد آبریزش بینی  سردرد علائم گوارشی از قبیل اسهال و درد شکم </vt:lpstr>
      <vt:lpstr> راه انتقال بیماری:  1- تماس مستقيم با فرد بيمار (تماس با ترشحات آلوده بيمار و راه تنفسي)  2-  تماس غير مستقيم با اشيائي كه با ترشحات تنفسي و يا ترشحات بدن بيمار مبتلا آلوده شده باشند </vt:lpstr>
      <vt:lpstr>دوره کمون و واگیری بیماری</vt:lpstr>
      <vt:lpstr>شرايط  موثر در مرگ و مير</vt:lpstr>
      <vt:lpstr>اقدامات مهم در برخورد  با موارد مشکوک به بیماری  (با سابقه مسافرت و یا تماس با افرادی از کشور چین ):    *پیگیری  موارد شبه آنفلوانزا ( تب به همراه سرفه و گلودرد و...)به مدت یک هفته  * موارد مبتلا به عفونت های شدید تنفسی(SARI) بستری در بیمارستان و انجام اقدامات لازم طبق دستورالعمل کشوری ( گزارش دهی ،نمونه گیری ودرمان)تا زمان منفی شدن نتایج آزمایش و یا بهبودی بیمار</vt:lpstr>
      <vt:lpstr>تعریف مورد مشکوک:  مورد مشکوک موردی است که باید نمونه گیری شده و بررسی های بیشتری درمورد آن انجام پذیرد:</vt:lpstr>
      <vt:lpstr>ادامه تعریف مورد مشکوک</vt:lpstr>
      <vt:lpstr>ادامه تعریف مورد مشکوک</vt:lpstr>
      <vt:lpstr>ادامه تعریف مورد مشکوک</vt:lpstr>
      <vt:lpstr> تماس نزدیک چنین تعریف می شود: </vt:lpstr>
      <vt:lpstr>Slide 18</vt:lpstr>
      <vt:lpstr>راه های پیشگیری:</vt:lpstr>
      <vt:lpstr> توصیه های بهداشتی: * در هنگام سرفه زدن یا عطسه کردن، دهان و بینی خود  را با دستمال کاغذی بپوشانید و دستمال های مصرف شده  در سطل زباله درب دار بیندازید.  * شستشوی مکرر دست ها با آب و صابون.    * از دست دادن، روبوسی کردن و در آغوش  گرفتن افراد خودداری کنید.   </vt:lpstr>
      <vt:lpstr>توصیه های بهداشتی: * از تماس دست با چشم ها، دهان و بینی خودداری کنید.   * در صورت مشاهده علائم بیماری (به شرط داشتن تماس با مسافر چینی یا بیمار قطعی)به نزدیکترین مرکز بهداشتی و درمانی مراجعه نموده  و از حضور دراجتماعات و ملاقات با دیگران  اجتناب کنید.   * رعایت فاصله  حداقل یک متر از بیماران   و افراد مشکوک به بیماری </vt:lpstr>
      <vt:lpstr>انواع نمونه توصيه شده</vt:lpstr>
      <vt:lpstr>نمونه ترشحات تنفسي</vt:lpstr>
      <vt:lpstr>ميزان لازم از هر نمونه</vt:lpstr>
      <vt:lpstr>تهيه نمونه خلط مناسب</vt:lpstr>
      <vt:lpstr>تهيه نمونه خلط مناسب</vt:lpstr>
      <vt:lpstr>سرعت و تاخير در انتقال</vt:lpstr>
      <vt:lpstr>اقدامات لازم بعد از كشف مورد قطعي</vt:lpstr>
      <vt:lpstr>نكات بهداشتي هنگام بستري بيمار</vt:lpstr>
      <vt:lpstr>هنگام مراقبت از بيماران كوروناويروسي</vt:lpstr>
      <vt:lpstr>احتياطات استاندارد +تماسی + هوابرد</vt:lpstr>
      <vt:lpstr>نكات بهداشتي در تماس با بيمار</vt:lpstr>
      <vt:lpstr>بهداشت در اتاق</vt:lpstr>
      <vt:lpstr>با تشکر از صبر و حوصله شما کاکاوندی-کارشناس IHR  مرکز بهداشت شهرستان کرمانشاه</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kaka</dc:creator>
  <cp:lastModifiedBy>kaka</cp:lastModifiedBy>
  <cp:revision>60</cp:revision>
  <dcterms:created xsi:type="dcterms:W3CDTF">2006-08-16T00:00:00Z</dcterms:created>
  <dcterms:modified xsi:type="dcterms:W3CDTF">2020-02-03T05:39:43Z</dcterms:modified>
</cp:coreProperties>
</file>