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62" r:id="rId5"/>
    <p:sldId id="261" r:id="rId6"/>
    <p:sldId id="276" r:id="rId7"/>
    <p:sldId id="266" r:id="rId8"/>
    <p:sldId id="263" r:id="rId9"/>
    <p:sldId id="267" r:id="rId10"/>
    <p:sldId id="275" r:id="rId11"/>
    <p:sldId id="268" r:id="rId12"/>
    <p:sldId id="264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000F"/>
    <a:srgbClr val="48001A"/>
    <a:srgbClr val="4400EE"/>
    <a:srgbClr val="FFC901"/>
    <a:srgbClr val="6C1A00"/>
    <a:srgbClr val="58004E"/>
    <a:srgbClr val="FE9202"/>
    <a:srgbClr val="800080"/>
    <a:srgbClr val="CC0099"/>
    <a:srgbClr val="1D3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780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4128" y="1553880"/>
            <a:ext cx="6398447" cy="2020499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0272" y="3640685"/>
            <a:ext cx="6412303" cy="642397"/>
          </a:xfrm>
        </p:spPr>
        <p:txBody>
          <a:bodyPr>
            <a:normAutofit/>
          </a:bodyPr>
          <a:lstStyle>
            <a:lvl1pPr marL="0" indent="0" algn="r">
              <a:buNone/>
              <a:defRPr sz="2800" b="0" i="0">
                <a:solidFill>
                  <a:srgbClr val="FF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="" xmlns:a16="http://schemas.microsoft.com/office/drawing/2014/main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178"/>
            <a:ext cx="7932425" cy="763526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502815"/>
            <a:ext cx="8246070" cy="3359507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586585"/>
            <a:ext cx="6708433" cy="572644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197405"/>
            <a:ext cx="6708433" cy="3511061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879" y="256066"/>
            <a:ext cx="8093365" cy="763525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793943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2266340"/>
            <a:ext cx="4040188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793943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266340"/>
            <a:ext cx="4041775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1E867DF-3DCA-4725-94F0-F2B6BD747A82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44" y="1500181"/>
            <a:ext cx="9001156" cy="642941"/>
          </a:xfrm>
        </p:spPr>
        <p:txBody>
          <a:bodyPr>
            <a:normAutofit fontScale="90000"/>
          </a:bodyPr>
          <a:lstStyle/>
          <a:p>
            <a:pPr algn="ctr" rtl="1"/>
            <a:r>
              <a:rPr lang="fa-IR" sz="2000" b="1" dirty="0" smtClean="0">
                <a:solidFill>
                  <a:srgbClr val="FFFF00"/>
                </a:solidFill>
                <a:cs typeface="B Titr" pitchFamily="2" charset="-78"/>
              </a:rPr>
              <a:t>بررسی  الگوی فضایی کووید-19 با استفاده از سیستم اطلاعات جغرافیایی (</a:t>
            </a:r>
            <a:r>
              <a:rPr lang="en-US" sz="2000" b="1" dirty="0" smtClean="0">
                <a:solidFill>
                  <a:srgbClr val="FFFF00"/>
                </a:solidFill>
                <a:cs typeface="B Titr" pitchFamily="2" charset="-78"/>
              </a:rPr>
              <a:t>GIS</a:t>
            </a:r>
            <a:r>
              <a:rPr lang="fa-IR" sz="2000" b="1" dirty="0" smtClean="0">
                <a:solidFill>
                  <a:srgbClr val="FFFF00"/>
                </a:solidFill>
                <a:cs typeface="B Titr" pitchFamily="2" charset="-78"/>
              </a:rPr>
              <a:t>) در استان کرمانشاه 1398</a:t>
            </a:r>
            <a:endParaRPr lang="en-US" sz="2000" dirty="0">
              <a:solidFill>
                <a:srgbClr val="FFFF00"/>
              </a:solidFill>
              <a:cs typeface="B Titr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03035" y="2143122"/>
            <a:ext cx="6412303" cy="428628"/>
          </a:xfrm>
        </p:spPr>
        <p:txBody>
          <a:bodyPr>
            <a:noAutofit/>
          </a:bodyPr>
          <a:lstStyle/>
          <a:p>
            <a:pPr algn="ctr" rtl="1"/>
            <a:r>
              <a:rPr lang="fa-IR" sz="2000" b="1" dirty="0" smtClean="0">
                <a:solidFill>
                  <a:schemeClr val="bg1"/>
                </a:solidFill>
                <a:cs typeface="B Lotus" pitchFamily="2" charset="-78"/>
              </a:rPr>
              <a:t>مجری:</a:t>
            </a:r>
            <a:r>
              <a:rPr lang="fa-IR" sz="2000" b="1" dirty="0" smtClean="0">
                <a:solidFill>
                  <a:srgbClr val="00B0F0"/>
                </a:solidFill>
                <a:cs typeface="B Lotus" pitchFamily="2" charset="-78"/>
              </a:rPr>
              <a:t> </a:t>
            </a:r>
            <a:r>
              <a:rPr lang="fa-IR" sz="2000" b="1" dirty="0" smtClean="0">
                <a:solidFill>
                  <a:srgbClr val="00B0F0"/>
                </a:solidFill>
                <a:cs typeface="B Titr" pitchFamily="2" charset="-78"/>
              </a:rPr>
              <a:t>دکتر علی الماسی</a:t>
            </a:r>
            <a:endParaRPr lang="en-US" sz="2000" b="1" dirty="0">
              <a:solidFill>
                <a:srgbClr val="00B0F0"/>
              </a:solidFill>
              <a:cs typeface="B Titr" pitchFamily="2" charset="-78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85720" y="4286262"/>
            <a:ext cx="8715435" cy="8572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 rtl="1"/>
            <a:r>
              <a:rPr lang="fa-IR" sz="1600" dirty="0" smtClean="0">
                <a:solidFill>
                  <a:schemeClr val="bg1"/>
                </a:solidFill>
                <a:cs typeface="B Lotus" pitchFamily="2" charset="-78"/>
              </a:rPr>
              <a:t>سازمان حمایت کننده:</a:t>
            </a:r>
            <a:endParaRPr lang="en-US" sz="1600" dirty="0" smtClean="0">
              <a:solidFill>
                <a:schemeClr val="bg1"/>
              </a:solidFill>
              <a:cs typeface="B Lotus" pitchFamily="2" charset="-78"/>
            </a:endParaRPr>
          </a:p>
          <a:p>
            <a:pPr algn="ctr" rtl="1"/>
            <a:r>
              <a:rPr lang="fa-IR" sz="1600" b="1" dirty="0" smtClean="0">
                <a:solidFill>
                  <a:schemeClr val="bg1"/>
                </a:solidFill>
                <a:cs typeface="B Lotus" pitchFamily="2" charset="-78"/>
              </a:rPr>
              <a:t>مرکز تحقیقات توسعه اجتماعی و ارتقاء سلامت دانشگاه علوم پزشکی کرمانشاه</a:t>
            </a:r>
            <a:endParaRPr lang="en-US" sz="1600" dirty="0" smtClean="0">
              <a:solidFill>
                <a:schemeClr val="bg1"/>
              </a:solidFill>
              <a:cs typeface="B Lotus" pitchFamily="2" charset="-78"/>
            </a:endParaRPr>
          </a:p>
          <a:p>
            <a:pPr algn="ctr" rtl="1"/>
            <a:r>
              <a:rPr lang="fa-IR" sz="1600" b="1" dirty="0" smtClean="0">
                <a:solidFill>
                  <a:schemeClr val="bg1"/>
                </a:solidFill>
                <a:cs typeface="B Lotus" pitchFamily="2" charset="-78"/>
              </a:rPr>
              <a:t>شماره طرح: </a:t>
            </a:r>
            <a:r>
              <a:rPr lang="fa-IR" sz="1600" b="1" u="sng" dirty="0" smtClean="0">
                <a:solidFill>
                  <a:schemeClr val="bg1"/>
                </a:solidFill>
                <a:cs typeface="B Lotus" pitchFamily="2" charset="-78"/>
              </a:rPr>
              <a:t>990019</a:t>
            </a:r>
            <a:endParaRPr lang="en-US" sz="1600" b="1" dirty="0">
              <a:solidFill>
                <a:schemeClr val="bg1"/>
              </a:solidFill>
              <a:cs typeface="B Lotus" pitchFamily="2" charset="-78"/>
            </a:endParaRPr>
          </a:p>
        </p:txBody>
      </p:sp>
      <p:pic>
        <p:nvPicPr>
          <p:cNvPr id="1026" name="Picture 2" descr="Description: arm"/>
          <p:cNvPicPr>
            <a:picLocks noChangeAspect="1" noChangeArrowheads="1"/>
          </p:cNvPicPr>
          <p:nvPr/>
        </p:nvPicPr>
        <p:blipFill>
          <a:blip r:embed="rId2">
            <a:lum bright="-42000" contrast="100000"/>
          </a:blip>
          <a:srcRect/>
          <a:stretch>
            <a:fillRect/>
          </a:stretch>
        </p:blipFill>
        <p:spPr bwMode="auto">
          <a:xfrm>
            <a:off x="4286248" y="71420"/>
            <a:ext cx="8763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1500166" y="1071553"/>
            <a:ext cx="6412303" cy="3571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 rtl="1"/>
            <a:r>
              <a:rPr lang="fa-IR" sz="1600" dirty="0" smtClean="0">
                <a:solidFill>
                  <a:schemeClr val="bg1"/>
                </a:solidFill>
                <a:cs typeface="B Lotus" pitchFamily="2" charset="-78"/>
              </a:rPr>
              <a:t> دانشگاه علوم پزشكی كرمانشاه- معاونت پژوهشی</a:t>
            </a:r>
            <a:endParaRPr lang="en-US" sz="1600" b="1" dirty="0">
              <a:solidFill>
                <a:schemeClr val="bg1"/>
              </a:solidFill>
              <a:cs typeface="B Lotus" pitchFamily="2" charset="-78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57158" y="2643188"/>
            <a:ext cx="8643997" cy="12144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 rtl="1"/>
            <a:r>
              <a:rPr lang="fa-IR" sz="2000" dirty="0" smtClean="0">
                <a:solidFill>
                  <a:schemeClr val="bg1"/>
                </a:solidFill>
                <a:cs typeface="B Lotus" pitchFamily="2" charset="-78"/>
              </a:rPr>
              <a:t>همكاران طرح:</a:t>
            </a:r>
            <a:endParaRPr lang="en-US" sz="2000" dirty="0" smtClean="0">
              <a:solidFill>
                <a:schemeClr val="bg1"/>
              </a:solidFill>
              <a:cs typeface="B Lotus" pitchFamily="2" charset="-78"/>
            </a:endParaRPr>
          </a:p>
          <a:p>
            <a:pPr algn="ctr" rtl="1"/>
            <a:r>
              <a:rPr lang="fa-IR" sz="2000" b="1" dirty="0" smtClean="0">
                <a:solidFill>
                  <a:schemeClr val="bg1"/>
                </a:solidFill>
                <a:cs typeface="B Lotus" pitchFamily="2" charset="-78"/>
              </a:rPr>
              <a:t>دکتر فیض اله منصوری، دکتر یحیی سلیمی، شهرام سعیدی، علیرضا زنگنه، نادر رجبی گیلان، مهدی خزلی، میترا محمدی، فاطمه حیدرپور، زهرا عطافر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B Lotus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کل دوره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98432" y="1285866"/>
            <a:ext cx="4798586" cy="370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>
              <a:cs typeface="B Lotus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Chart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678000"/>
            <a:ext cx="4594225" cy="275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b="1" dirty="0" smtClean="0">
                <a:cs typeface="B Lotus" pitchFamily="2" charset="-78"/>
              </a:rPr>
              <a:t>بحث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1502815"/>
            <a:ext cx="8786874" cy="3359507"/>
          </a:xfrm>
        </p:spPr>
        <p:txBody>
          <a:bodyPr>
            <a:normAutofit/>
          </a:bodyPr>
          <a:lstStyle/>
          <a:p>
            <a:pPr algn="just" rtl="1"/>
            <a:r>
              <a:rPr lang="fa-IR" sz="2400" dirty="0" smtClean="0">
                <a:cs typeface="B Lotus" pitchFamily="2" charset="-78"/>
              </a:rPr>
              <a:t>براساس یافته های بدست آمده بیماری کووید- 19 در استان کرمانشاه روند بیماری صعودی می باشد بطوریکه در فروردین 3/4 برابر و در اردیبهشت 8/14 برابر نسبت به اسفند ماه افزایش یافته است.</a:t>
            </a:r>
          </a:p>
          <a:p>
            <a:pPr algn="just" rtl="1"/>
            <a:r>
              <a:rPr lang="fa-IR" sz="2400" dirty="0" smtClean="0">
                <a:cs typeface="B Lotus" pitchFamily="2" charset="-78"/>
              </a:rPr>
              <a:t>در کل سه ماه اسفند، فروردین و اردیبهشت بالاترین تعداد بیماری مربوط به شهرستانهای ثلاث باباجانی و کرمانشاه بود و شهرستانهای قصرشیرین و پاوه کمترین میزان ابتلاء را داشتند.</a:t>
            </a:r>
          </a:p>
          <a:p>
            <a:pPr algn="just" rtl="1"/>
            <a:endParaRPr lang="en-US" sz="2400" dirty="0">
              <a:cs typeface="B Lotus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cs typeface="B Lotus" pitchFamily="2" charset="-78"/>
              </a:rPr>
              <a:t>بحث</a:t>
            </a:r>
            <a:endParaRPr lang="en-US" b="1" dirty="0">
              <a:cs typeface="B Lotus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 rtl="1"/>
            <a:r>
              <a:rPr lang="fa-IR" dirty="0" smtClean="0">
                <a:cs typeface="B Lotus" pitchFamily="2" charset="-78"/>
              </a:rPr>
              <a:t>شهرستان سنقر در ماه اسفند بیشترین تعداد بیماران در هر 10 هزار نفر را داشته است و شهرستانهای قصرشیرین، روانسر، ثلاث باباجانی و دالاهو فاقد بیمار بودند. </a:t>
            </a:r>
          </a:p>
          <a:p>
            <a:pPr algn="just" rtl="1"/>
            <a:r>
              <a:rPr lang="fa-IR" dirty="0" smtClean="0">
                <a:cs typeface="B Lotus" pitchFamily="2" charset="-78"/>
              </a:rPr>
              <a:t>در ماه فروردین علیرغم شهرستان سنقر، دو شهرستان کرمانشاه و گیلان­غرب نیز دارای بیشترین موارد بیماری ثبت شده بودند و سه شهرستان قصرشیرین، پاوه و سرپل ذهاب کمترین بیمار مبتلاء را داشتند.</a:t>
            </a:r>
          </a:p>
          <a:p>
            <a:pPr algn="just" rtl="1"/>
            <a:r>
              <a:rPr lang="fa-IR" dirty="0" smtClean="0">
                <a:cs typeface="B Lotus" pitchFamily="2" charset="-78"/>
              </a:rPr>
              <a:t> در ماه اردیبهشت بالاترین مبتلاء مربوط به شهرستان ثلاث باباجانی بوده و شهرستانهای قصرشیرین و پاوه همچنان کمترین بیمار مبتلاء را داشتند.  </a:t>
            </a:r>
          </a:p>
          <a:p>
            <a:pPr algn="just" rtl="1"/>
            <a:r>
              <a:rPr lang="fa-IR" dirty="0" smtClean="0">
                <a:cs typeface="B Lotus" pitchFamily="2" charset="-78"/>
              </a:rPr>
              <a:t>نکته ای که باید مورد توجه قرار گیرد می تواند مربوط به روند رو به رشد بیماری در شهرستان ثلاث باباجانی باشد.</a:t>
            </a:r>
          </a:p>
          <a:p>
            <a:pPr algn="r" rt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cs typeface="B Lotus" pitchFamily="2" charset="-78"/>
              </a:rPr>
              <a:t>بحث</a:t>
            </a:r>
            <a:endParaRPr lang="en-US" b="1" dirty="0">
              <a:cs typeface="B Lotus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 rtl="1"/>
            <a:r>
              <a:rPr lang="fa-IR" dirty="0" smtClean="0">
                <a:cs typeface="B Lotus" pitchFamily="2" charset="-78"/>
              </a:rPr>
              <a:t>سیستم اطلاعات جغرافیایی (</a:t>
            </a:r>
            <a:r>
              <a:rPr lang="en-US" dirty="0" smtClean="0">
                <a:cs typeface="B Lotus" pitchFamily="2" charset="-78"/>
              </a:rPr>
              <a:t>GIS</a:t>
            </a:r>
            <a:r>
              <a:rPr lang="fa-IR" dirty="0" smtClean="0">
                <a:cs typeface="B Lotus" pitchFamily="2" charset="-78"/>
              </a:rPr>
              <a:t>) باید به عنوان ابزاری قابل اعتماد در پایش و بررسی الگوی فضایی بیماری کووید- 19 مطرح شود. به ویژه استفاده از قابلیت نمایش گرافیکی این نرم افزار که می­تواند همزمان رفتار و گسترش ویروس در زمان و مکان را نشان دهد. </a:t>
            </a:r>
          </a:p>
          <a:p>
            <a:pPr algn="just" rtl="1"/>
            <a:r>
              <a:rPr lang="fa-IR" dirty="0" smtClean="0">
                <a:cs typeface="B Lotus" pitchFamily="2" charset="-78"/>
              </a:rPr>
              <a:t>در این پژوهش محدودیت­هایی وجود داشت که می توان به نبود اطلاعات در مورد سابقه مسافرت، سابقه تماس با دیگر افراد مبتلاء، وجود بیماری زمینه ای و موقعیت اقتصادی- اجتماعی بیماران اشاره کرد. علیرغم برنامه ریزی و پیشبینی پارامتر های اثر گذار، نقصان معیار های ثبت و ضبط اطلاعات بیماران، باعث شد تا امکان مقایسه و ارتباط متغیرهای فوق با سایر عوامل در بیماران مبتلاء وجود نداشته باشد.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fa-IR" b="1" dirty="0" smtClean="0">
                <a:cs typeface="B Lotus" pitchFamily="2" charset="-78"/>
              </a:rPr>
              <a:t/>
            </a:r>
            <a:br>
              <a:rPr lang="fa-IR" b="1" dirty="0" smtClean="0">
                <a:cs typeface="B Lotus" pitchFamily="2" charset="-78"/>
              </a:rPr>
            </a:br>
            <a:r>
              <a:rPr lang="fa-IR" b="1" dirty="0" smtClean="0">
                <a:cs typeface="B Lotus" pitchFamily="2" charset="-78"/>
              </a:rPr>
              <a:t>نتیجه گیری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1502815"/>
            <a:ext cx="8786874" cy="3359507"/>
          </a:xfrm>
        </p:spPr>
        <p:txBody>
          <a:bodyPr>
            <a:normAutofit lnSpcReduction="10000"/>
          </a:bodyPr>
          <a:lstStyle/>
          <a:p>
            <a:pPr algn="just" rtl="1">
              <a:buNone/>
            </a:pPr>
            <a:r>
              <a:rPr lang="fa-IR" dirty="0" smtClean="0">
                <a:cs typeface="B Lotus" pitchFamily="2" charset="-78"/>
              </a:rPr>
              <a:t>در این پژوهش الگوی فضایی و مکانی بیماران مبتلاء به کووید-19 مورد بررسی قرار گرفت، نتایج نشان داد که این بیماری در استان کرمانشاه طی سه ماه در حال افزایش بوده است. </a:t>
            </a:r>
          </a:p>
          <a:p>
            <a:pPr algn="just" rtl="1">
              <a:buNone/>
            </a:pPr>
            <a:r>
              <a:rPr lang="fa-IR" dirty="0" smtClean="0">
                <a:cs typeface="B Lotus" pitchFamily="2" charset="-78"/>
              </a:rPr>
              <a:t>براین اساس پیشنهاد می شود که مدیران بخش بهداشت و درمان با حساسیت بیشتری پیگیر وضعیت شهرستانهایی باشند که بیشترین تعداد بیمار را داشتند. همچنین پیشنهاد می­شود در مطالعات آتی به بررسی وضعیت افراد آسیب پذیر و سالمندان در سطح استان از طریق تشکیل بانک اطلاعاتی ویژه (</a:t>
            </a:r>
            <a:r>
              <a:rPr lang="en-US" dirty="0" err="1" smtClean="0">
                <a:cs typeface="B Lotus" pitchFamily="2" charset="-78"/>
              </a:rPr>
              <a:t>Geodatabse</a:t>
            </a:r>
            <a:r>
              <a:rPr lang="fa-IR" dirty="0" smtClean="0">
                <a:cs typeface="B Lotus" pitchFamily="2" charset="-78"/>
              </a:rPr>
              <a:t>) برای این گروه از جامعه پرداخته شود.</a:t>
            </a:r>
            <a:endParaRPr lang="en-US" dirty="0" smtClean="0">
              <a:cs typeface="B Lotus" pitchFamily="2" charset="-78"/>
            </a:endParaRPr>
          </a:p>
          <a:p>
            <a:pPr algn="just"/>
            <a:endParaRPr lang="en-US" dirty="0">
              <a:cs typeface="B Lotus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58"/>
            <a:ext cx="7932425" cy="901846"/>
          </a:xfrm>
        </p:spPr>
        <p:txBody>
          <a:bodyPr>
            <a:normAutofit fontScale="90000"/>
          </a:bodyPr>
          <a:lstStyle/>
          <a:p>
            <a:pPr rtl="1"/>
            <a:r>
              <a:rPr lang="fa-IR" b="1" dirty="0" smtClean="0">
                <a:cs typeface="B Lotus" pitchFamily="2" charset="-78"/>
              </a:rPr>
              <a:t>تشکر و قدردانی</a:t>
            </a:r>
            <a:r>
              <a:rPr lang="en-US" dirty="0" smtClean="0">
                <a:cs typeface="B Lotus" pitchFamily="2" charset="-78"/>
              </a:rPr>
              <a:t/>
            </a:r>
            <a:br>
              <a:rPr lang="en-US" dirty="0" smtClean="0">
                <a:cs typeface="B Lotus" pitchFamily="2" charset="-78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1"/>
            <a:r>
              <a:rPr lang="ar-SA" dirty="0" smtClean="0">
                <a:cs typeface="B Lotus" pitchFamily="2" charset="-78"/>
              </a:rPr>
              <a:t>از همکاران محترم معاونت بهداشتی دانشگاه علوم پزشکی کرمانشاه که نهایت مساعدت را با نگارندگان در جمع­آوری داده­ها داشته­اند و معاونت تحقیقات و فناوري دانشگاه علوم پزشکی کرمانشاه که از این تحقیق حمایت معنوی و مالی نموده­اند قدردانی می­گردد.</a:t>
            </a:r>
            <a:endParaRPr lang="en-US" dirty="0" smtClean="0">
              <a:cs typeface="B Lotus" pitchFamily="2" charset="-78"/>
            </a:endParaRPr>
          </a:p>
          <a:p>
            <a:pPr algn="just" rtl="1">
              <a:buNone/>
            </a:pPr>
            <a:endParaRPr lang="en-US" dirty="0">
              <a:cs typeface="B Lotus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rtl="1"/>
            <a:r>
              <a:rPr lang="fa-IR" b="1" dirty="0" smtClean="0">
                <a:cs typeface="B Lotus" pitchFamily="2" charset="-78"/>
              </a:rPr>
              <a:t>پیام پژوهشی طرح تحقیقاتی: </a:t>
            </a:r>
            <a:r>
              <a:rPr lang="fa-IR" b="1" u="sng" dirty="0" smtClean="0">
                <a:cs typeface="B Lotus" pitchFamily="2" charset="-78"/>
              </a:rPr>
              <a:t>990019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>
              <a:cs typeface="B Lotus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1357304"/>
            <a:ext cx="8858312" cy="3643337"/>
          </a:xfrm>
        </p:spPr>
        <p:txBody>
          <a:bodyPr>
            <a:normAutofit fontScale="25000" lnSpcReduction="20000"/>
          </a:bodyPr>
          <a:lstStyle/>
          <a:p>
            <a:pPr algn="just" rtl="1"/>
            <a:r>
              <a:rPr lang="fa-IR" sz="6400" b="1" dirty="0" smtClean="0">
                <a:solidFill>
                  <a:srgbClr val="FF0000"/>
                </a:solidFill>
                <a:cs typeface="B Lotus" pitchFamily="2" charset="-78"/>
              </a:rPr>
              <a:t>گروههای هدف:</a:t>
            </a:r>
          </a:p>
          <a:p>
            <a:pPr algn="r" rtl="1"/>
            <a:r>
              <a:rPr lang="fa-IR" sz="6400" dirty="0" smtClean="0">
                <a:cs typeface="B Lotus" pitchFamily="2" charset="-78"/>
              </a:rPr>
              <a:t>رسانه ها و مردم.</a:t>
            </a:r>
          </a:p>
          <a:p>
            <a:pPr algn="r" rtl="1"/>
            <a:r>
              <a:rPr lang="fa-IR" sz="6400" dirty="0" smtClean="0">
                <a:cs typeface="B Lotus" pitchFamily="2" charset="-78"/>
              </a:rPr>
              <a:t>متخصصان و پژوهشگران.</a:t>
            </a:r>
          </a:p>
          <a:p>
            <a:pPr algn="r" rtl="1"/>
            <a:r>
              <a:rPr lang="fa-IR" sz="6400" dirty="0" smtClean="0">
                <a:cs typeface="B Lotus" pitchFamily="2" charset="-78"/>
              </a:rPr>
              <a:t>سیاستگذاران درمانی. </a:t>
            </a:r>
          </a:p>
          <a:p>
            <a:pPr algn="just" rtl="1"/>
            <a:r>
              <a:rPr lang="fa-IR" sz="6400" b="1" dirty="0" smtClean="0">
                <a:solidFill>
                  <a:srgbClr val="FF0000"/>
                </a:solidFill>
                <a:cs typeface="B Lotus" pitchFamily="2" charset="-78"/>
              </a:rPr>
              <a:t>محتوای طرح شامل چه موضوعاتی است: </a:t>
            </a:r>
            <a:endParaRPr lang="en-US" sz="6400" b="1" dirty="0" smtClean="0">
              <a:solidFill>
                <a:srgbClr val="FF0000"/>
              </a:solidFill>
              <a:cs typeface="B Lotus" pitchFamily="2" charset="-78"/>
            </a:endParaRPr>
          </a:p>
          <a:p>
            <a:pPr lvl="0" algn="just" rtl="1"/>
            <a:r>
              <a:rPr lang="fa-IR" sz="6400" dirty="0" smtClean="0">
                <a:cs typeface="B Lotus" pitchFamily="2" charset="-78"/>
              </a:rPr>
              <a:t>موضوعات کلی:  بیماری کووید-19.  </a:t>
            </a:r>
            <a:endParaRPr lang="en-US" sz="6400" dirty="0" smtClean="0">
              <a:cs typeface="B Lotus" pitchFamily="2" charset="-78"/>
            </a:endParaRPr>
          </a:p>
          <a:p>
            <a:pPr lvl="0" algn="just" rtl="1"/>
            <a:r>
              <a:rPr lang="fa-IR" sz="6400" dirty="0" smtClean="0">
                <a:cs typeface="B Lotus" pitchFamily="2" charset="-78"/>
              </a:rPr>
              <a:t>موضوعات فرعی: تعیین الگوی فضایی کووید-19.</a:t>
            </a:r>
          </a:p>
          <a:p>
            <a:pPr lvl="0" algn="just" rtl="1"/>
            <a:r>
              <a:rPr lang="fa-IR" sz="7200" b="1" dirty="0" smtClean="0">
                <a:solidFill>
                  <a:srgbClr val="FF0000"/>
                </a:solidFill>
                <a:cs typeface="B Lotus" pitchFamily="2" charset="-78"/>
              </a:rPr>
              <a:t>عنوان خبر</a:t>
            </a:r>
            <a:r>
              <a:rPr lang="en-US" sz="7200" b="1" dirty="0" smtClean="0">
                <a:solidFill>
                  <a:srgbClr val="FF0000"/>
                </a:solidFill>
                <a:cs typeface="B Lotus" pitchFamily="2" charset="-78"/>
              </a:rPr>
              <a:t>: </a:t>
            </a:r>
          </a:p>
          <a:p>
            <a:pPr algn="just" rtl="1"/>
            <a:r>
              <a:rPr lang="fa-IR" sz="7200" dirty="0" smtClean="0">
                <a:cs typeface="B Lotus" pitchFamily="2" charset="-78"/>
              </a:rPr>
              <a:t>در استان کرمانشاه طی سه ماه اسفند، فروردین و اردیبهشت (99-1398)، تعداد موارد مبتلاء به بیماری کووید- 19 از روندی افزایشی برخوردار بوده است (3201 مورد). </a:t>
            </a:r>
          </a:p>
          <a:p>
            <a:pPr lvl="0" algn="just" rtl="1"/>
            <a:r>
              <a:rPr lang="fa-IR" sz="5600" dirty="0" smtClean="0">
                <a:solidFill>
                  <a:srgbClr val="FF0000"/>
                </a:solidFill>
                <a:cs typeface="B Lotus" pitchFamily="2" charset="-78"/>
              </a:rPr>
              <a:t>متن پیام پژوهشی:</a:t>
            </a:r>
            <a:endParaRPr lang="en-US" sz="5600" dirty="0" smtClean="0">
              <a:solidFill>
                <a:srgbClr val="FF0000"/>
              </a:solidFill>
              <a:cs typeface="B Lotus" pitchFamily="2" charset="-78"/>
            </a:endParaRPr>
          </a:p>
          <a:p>
            <a:pPr algn="just" rtl="1"/>
            <a:r>
              <a:rPr lang="fa-IR" sz="5600" dirty="0" smtClean="0">
                <a:cs typeface="B Lotus" pitchFamily="2" charset="-78"/>
              </a:rPr>
              <a:t>سیستم اطلاعات جغرافیایی با به اشتراک گذاری بهتر داده و اطلاعات در زمان واقعی برای حمایت از تصمیم گیری های مهم ابزار مناسبی است که می تواند در راستای کنترل و پیشگیری از بیماری کووید-19 مورد استفاده قرار گیرد. در استان کرمانشاه طی سه ماه اسفند، فروردین و اردیبهشت (99-1398)، 3201 مورد بیمار مبتلاء ثبت شده است. از این تعداد 160 مورد در اسفند ماه، 687 مورد در فروردین ماه و 2354 مورد در اردیبهشت ماه به بیماری مبتلاء شده اند. در این میان شهرستانهای ثلاث باباجانی با (69/26 در هر 10 هزار نفر) و کرمانشاه با (08/21 در هر 10 هزار نفر) بیشترین میتلایان به این بیماری را داشته اند و کمترین میزان ابتلاء نیز در شهرستانهای پاوه و قصرشیرین مشاهده شد.</a:t>
            </a:r>
            <a:endParaRPr lang="en-US" sz="5600" dirty="0" smtClean="0">
              <a:cs typeface="B Lotus" pitchFamily="2" charset="-78"/>
            </a:endParaRPr>
          </a:p>
          <a:p>
            <a:pPr algn="just" rtl="1"/>
            <a:endParaRPr lang="en-US" sz="2900" dirty="0" smtClean="0">
              <a:cs typeface="B Lotus" pitchFamily="2" charset="-78"/>
            </a:endParaRPr>
          </a:p>
          <a:p>
            <a:pPr lvl="0" algn="just" rtl="1"/>
            <a:endParaRPr lang="en-US" dirty="0" smtClean="0">
              <a:cs typeface="B Lotus" pitchFamily="2" charset="-78"/>
            </a:endParaRPr>
          </a:p>
          <a:p>
            <a:pPr algn="r" rtl="1"/>
            <a:endParaRPr lang="en-US" dirty="0">
              <a:cs typeface="B Lotus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Lotus" pitchFamily="2" charset="-78"/>
              </a:rPr>
              <a:t>منابع</a:t>
            </a:r>
            <a:endParaRPr lang="en-US" dirty="0">
              <a:cs typeface="B Lotus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800" dirty="0" smtClean="0"/>
              <a:t>1.	</a:t>
            </a:r>
            <a:r>
              <a:rPr lang="en-US" sz="800" dirty="0" err="1" smtClean="0"/>
              <a:t>Doshmangir</a:t>
            </a:r>
            <a:r>
              <a:rPr lang="en-US" sz="800" dirty="0" smtClean="0"/>
              <a:t> L, </a:t>
            </a:r>
            <a:r>
              <a:rPr lang="en-US" sz="800" dirty="0" err="1" smtClean="0"/>
              <a:t>Mahbub</a:t>
            </a:r>
            <a:r>
              <a:rPr lang="en-US" sz="800" dirty="0" smtClean="0"/>
              <a:t> </a:t>
            </a:r>
            <a:r>
              <a:rPr lang="en-US" sz="800" dirty="0" err="1" smtClean="0"/>
              <a:t>Ahari</a:t>
            </a:r>
            <a:r>
              <a:rPr lang="en-US" sz="800" dirty="0" smtClean="0"/>
              <a:t> A, </a:t>
            </a:r>
            <a:r>
              <a:rPr lang="en-US" sz="800" dirty="0" err="1" smtClean="0"/>
              <a:t>Qolipour</a:t>
            </a:r>
            <a:r>
              <a:rPr lang="en-US" sz="800" dirty="0" smtClean="0"/>
              <a:t> K, </a:t>
            </a:r>
            <a:r>
              <a:rPr lang="en-US" sz="800" dirty="0" err="1" smtClean="0"/>
              <a:t>Azami-Aghdash</a:t>
            </a:r>
            <a:r>
              <a:rPr lang="en-US" sz="800" dirty="0" smtClean="0"/>
              <a:t> S, </a:t>
            </a:r>
            <a:r>
              <a:rPr lang="en-US" sz="800" dirty="0" err="1" smtClean="0"/>
              <a:t>Kalankesh</a:t>
            </a:r>
            <a:r>
              <a:rPr lang="en-US" sz="800" dirty="0" smtClean="0"/>
              <a:t> L, </a:t>
            </a:r>
            <a:r>
              <a:rPr lang="en-US" sz="800" dirty="0" err="1" smtClean="0"/>
              <a:t>Doshmangir</a:t>
            </a:r>
            <a:r>
              <a:rPr lang="en-US" sz="800" dirty="0" smtClean="0"/>
              <a:t> P, et al. East Asia's Strategies for Effective Response to COVID-19: Lessons Learned for Iran. Management Strategies in Health System. 2020;4(4):370-373.</a:t>
            </a:r>
          </a:p>
          <a:p>
            <a:pPr>
              <a:buNone/>
            </a:pPr>
            <a:r>
              <a:rPr lang="en-US" sz="800" dirty="0" smtClean="0"/>
              <a:t>2.	WHO. WHO Director-General's opening remarks at the media briefing on COVID-19.  2020 [cited 2020 22 June 2020]; Available from: https://www.who.int/dg/speeches/detail/who-director-general-s-opening-remarks-at-the-media-briefing-on-covid-19---22-june-2020.</a:t>
            </a:r>
          </a:p>
          <a:p>
            <a:pPr>
              <a:buNone/>
            </a:pPr>
            <a:r>
              <a:rPr lang="en-US" sz="800" dirty="0" smtClean="0"/>
              <a:t>3.	</a:t>
            </a:r>
            <a:r>
              <a:rPr lang="en-US" sz="800" dirty="0" err="1" smtClean="0"/>
              <a:t>Afrashteh</a:t>
            </a:r>
            <a:r>
              <a:rPr lang="en-US" sz="800" dirty="0" smtClean="0"/>
              <a:t> S, </a:t>
            </a:r>
            <a:r>
              <a:rPr lang="en-US" sz="800" dirty="0" err="1" smtClean="0"/>
              <a:t>Alimohamadi</a:t>
            </a:r>
            <a:r>
              <a:rPr lang="en-US" sz="800" dirty="0" smtClean="0"/>
              <a:t> Y, </a:t>
            </a:r>
            <a:r>
              <a:rPr lang="en-US" sz="800" dirty="0" err="1" smtClean="0"/>
              <a:t>Sepandi</a:t>
            </a:r>
            <a:r>
              <a:rPr lang="en-US" sz="800" dirty="0" smtClean="0"/>
              <a:t> M. The Role of Isolation, Quarantine and Social Distancing in Controlling the COVID-19 Epidemic. Journal Mil Med. 2020;22(2):210-211.</a:t>
            </a:r>
          </a:p>
          <a:p>
            <a:pPr>
              <a:buNone/>
            </a:pPr>
            <a:r>
              <a:rPr lang="en-US" sz="800" dirty="0" smtClean="0"/>
              <a:t>4.	</a:t>
            </a:r>
            <a:r>
              <a:rPr lang="en-US" sz="800" dirty="0" err="1" smtClean="0"/>
              <a:t>Khademi</a:t>
            </a:r>
            <a:r>
              <a:rPr lang="en-US" sz="800" dirty="0" smtClean="0"/>
              <a:t> N, </a:t>
            </a:r>
            <a:r>
              <a:rPr lang="en-US" sz="800" dirty="0" err="1" smtClean="0"/>
              <a:t>Reshadat</a:t>
            </a:r>
            <a:r>
              <a:rPr lang="en-US" sz="800" dirty="0" smtClean="0"/>
              <a:t> S, </a:t>
            </a:r>
            <a:r>
              <a:rPr lang="en-US" sz="800" dirty="0" err="1" smtClean="0"/>
              <a:t>Zangeneh</a:t>
            </a:r>
            <a:r>
              <a:rPr lang="en-US" sz="800" dirty="0" smtClean="0"/>
              <a:t> A, </a:t>
            </a:r>
            <a:r>
              <a:rPr lang="en-US" sz="800" dirty="0" err="1" smtClean="0"/>
              <a:t>Saeidi</a:t>
            </a:r>
            <a:r>
              <a:rPr lang="en-US" sz="800" dirty="0" smtClean="0"/>
              <a:t> S, </a:t>
            </a:r>
            <a:r>
              <a:rPr lang="en-US" sz="800" dirty="0" err="1" smtClean="0"/>
              <a:t>Ghasemi</a:t>
            </a:r>
            <a:r>
              <a:rPr lang="en-US" sz="800" dirty="0" smtClean="0"/>
              <a:t> S, </a:t>
            </a:r>
            <a:r>
              <a:rPr lang="en-US" sz="800" dirty="0" err="1" smtClean="0"/>
              <a:t>Rajabi</a:t>
            </a:r>
            <a:r>
              <a:rPr lang="en-US" altLang="zh-CN" sz="800" dirty="0" err="1" smtClean="0"/>
              <a:t>‐</a:t>
            </a:r>
            <a:r>
              <a:rPr lang="en-US" sz="800" dirty="0" err="1" smtClean="0"/>
              <a:t>Gilan</a:t>
            </a:r>
            <a:r>
              <a:rPr lang="en-US" sz="800" dirty="0" smtClean="0"/>
              <a:t> N, et al. A comparative study of the spatial distribution of HIV prevalence in the metropolis of Kermanshah, Iran, in 1996− 2014 using geographical information systems. </a:t>
            </a:r>
            <a:r>
              <a:rPr lang="en-US" sz="800" dirty="0" err="1" smtClean="0"/>
              <a:t>Hiv</a:t>
            </a:r>
            <a:r>
              <a:rPr lang="en-US" sz="800" dirty="0" smtClean="0"/>
              <a:t> medicine. 2017;18(3):220-224.</a:t>
            </a:r>
          </a:p>
          <a:p>
            <a:pPr>
              <a:buNone/>
            </a:pPr>
            <a:r>
              <a:rPr lang="en-US" sz="800" dirty="0" smtClean="0"/>
              <a:t>5.	Krieger N. Place, space, and health: GIS and epidemiology. Epidemiology. 2003;14(4):384-385.</a:t>
            </a:r>
          </a:p>
          <a:p>
            <a:pPr>
              <a:buNone/>
            </a:pPr>
            <a:r>
              <a:rPr lang="en-US" sz="800" dirty="0" smtClean="0"/>
              <a:t>6.	Safe A, </a:t>
            </a:r>
            <a:r>
              <a:rPr lang="en-US" sz="800" dirty="0" err="1" smtClean="0"/>
              <a:t>Rashidi</a:t>
            </a:r>
            <a:r>
              <a:rPr lang="en-US" sz="800" dirty="0" smtClean="0"/>
              <a:t> M, </a:t>
            </a:r>
            <a:r>
              <a:rPr lang="en-US" sz="800" dirty="0" err="1" smtClean="0"/>
              <a:t>Rouzbahani</a:t>
            </a:r>
            <a:r>
              <a:rPr lang="en-US" sz="800" dirty="0" smtClean="0"/>
              <a:t> R, </a:t>
            </a:r>
            <a:r>
              <a:rPr lang="en-US" sz="800" dirty="0" err="1" smtClean="0"/>
              <a:t>Dehdashti</a:t>
            </a:r>
            <a:r>
              <a:rPr lang="en-US" sz="800" dirty="0" smtClean="0"/>
              <a:t> NS, </a:t>
            </a:r>
            <a:r>
              <a:rPr lang="en-US" sz="800" dirty="0" err="1" smtClean="0"/>
              <a:t>Poursafa</a:t>
            </a:r>
            <a:r>
              <a:rPr lang="en-US" sz="800" dirty="0" smtClean="0"/>
              <a:t> P. Application of GIS in Strategic Medical Research for Disease Prevention. Journal of Isfahan Medical School. 2012;29(164).</a:t>
            </a:r>
          </a:p>
          <a:p>
            <a:pPr>
              <a:buNone/>
            </a:pPr>
            <a:r>
              <a:rPr lang="en-US" sz="800" dirty="0" smtClean="0"/>
              <a:t>7.	Kraemer MU, Yang C-H, Gutierrez B, Wu C-H, Klein B, </a:t>
            </a:r>
            <a:r>
              <a:rPr lang="en-US" sz="800" dirty="0" err="1" smtClean="0"/>
              <a:t>Pigott</a:t>
            </a:r>
            <a:r>
              <a:rPr lang="en-US" sz="800" dirty="0" smtClean="0"/>
              <a:t> DM, et al. The effect of human mobility and control measures on the COVID-19 epidemic in China. Science. 2020;368(6490):493-497.</a:t>
            </a:r>
          </a:p>
          <a:p>
            <a:pPr>
              <a:buNone/>
            </a:pPr>
            <a:r>
              <a:rPr lang="en-US" sz="800" dirty="0" smtClean="0"/>
              <a:t>8.	</a:t>
            </a:r>
            <a:r>
              <a:rPr lang="en-US" sz="800" dirty="0" err="1" smtClean="0"/>
              <a:t>Sannigrahi</a:t>
            </a:r>
            <a:r>
              <a:rPr lang="en-US" sz="800" dirty="0" smtClean="0"/>
              <a:t> S, </a:t>
            </a:r>
            <a:r>
              <a:rPr lang="en-US" sz="800" dirty="0" err="1" smtClean="0"/>
              <a:t>Pilla</a:t>
            </a:r>
            <a:r>
              <a:rPr lang="en-US" sz="800" dirty="0" smtClean="0"/>
              <a:t> F, </a:t>
            </a:r>
            <a:r>
              <a:rPr lang="en-US" sz="800" dirty="0" err="1" smtClean="0"/>
              <a:t>Basu</a:t>
            </a:r>
            <a:r>
              <a:rPr lang="en-US" sz="800" dirty="0" smtClean="0"/>
              <a:t> B, </a:t>
            </a:r>
            <a:r>
              <a:rPr lang="en-US" sz="800" dirty="0" err="1" smtClean="0"/>
              <a:t>Basu</a:t>
            </a:r>
            <a:r>
              <a:rPr lang="en-US" sz="800" dirty="0" smtClean="0"/>
              <a:t> AS. The overall mortality caused by covid-19 in the </a:t>
            </a:r>
            <a:r>
              <a:rPr lang="en-US" sz="800" dirty="0" err="1" smtClean="0"/>
              <a:t>european</a:t>
            </a:r>
            <a:r>
              <a:rPr lang="en-US" sz="800" dirty="0" smtClean="0"/>
              <a:t> region is highly associated with demographic composition: A spatial regression-based approach. </a:t>
            </a:r>
            <a:r>
              <a:rPr lang="en-US" sz="800" dirty="0" err="1" smtClean="0"/>
              <a:t>arXiv</a:t>
            </a:r>
            <a:r>
              <a:rPr lang="en-US" sz="800" dirty="0" smtClean="0"/>
              <a:t> preprint arXiv:200504029. 2020.</a:t>
            </a:r>
          </a:p>
          <a:p>
            <a:pPr>
              <a:buNone/>
            </a:pPr>
            <a:r>
              <a:rPr lang="en-US" sz="800" dirty="0" smtClean="0"/>
              <a:t>9.	Yang Y, Shang W, </a:t>
            </a:r>
            <a:r>
              <a:rPr lang="en-US" sz="800" dirty="0" err="1" smtClean="0"/>
              <a:t>Rao</a:t>
            </a:r>
            <a:r>
              <a:rPr lang="en-US" sz="800" dirty="0" smtClean="0"/>
              <a:t> X. Facing the COVID</a:t>
            </a:r>
            <a:r>
              <a:rPr lang="en-US" altLang="zh-CN" sz="800" dirty="0" smtClean="0"/>
              <a:t>‐</a:t>
            </a:r>
            <a:r>
              <a:rPr lang="en-US" sz="800" dirty="0" smtClean="0"/>
              <a:t>19 outbreak: What should we know and what could we do? Journal of medical virology. 2020;92(6):536-537.</a:t>
            </a:r>
          </a:p>
          <a:p>
            <a:pPr>
              <a:buNone/>
            </a:pPr>
            <a:r>
              <a:rPr lang="en-US" sz="800" dirty="0" smtClean="0"/>
              <a:t>10.	Cheung JC-H, Ho LT, Cheng JV, Cham EYK, Lam KN. Staff safety during emergency airway management for COVID-19 in Hong Kong. The Lancet Respiratory Medicine. 2020;8(4):e19.</a:t>
            </a:r>
          </a:p>
          <a:p>
            <a:pPr>
              <a:buNone/>
            </a:pPr>
            <a:r>
              <a:rPr lang="en-US" sz="800" dirty="0" smtClean="0"/>
              <a:t>11.	</a:t>
            </a:r>
            <a:r>
              <a:rPr lang="en-US" sz="800" dirty="0" err="1" smtClean="0"/>
              <a:t>Mollalo</a:t>
            </a:r>
            <a:r>
              <a:rPr lang="en-US" sz="800" dirty="0" smtClean="0"/>
              <a:t> A, </a:t>
            </a:r>
            <a:r>
              <a:rPr lang="en-US" sz="800" dirty="0" err="1" smtClean="0"/>
              <a:t>Vahedi</a:t>
            </a:r>
            <a:r>
              <a:rPr lang="en-US" sz="800" dirty="0" smtClean="0"/>
              <a:t> B, Rivera KM. GIS-based spatial modeling of COVID-19 incidence rate in the continental United States. Science of The Total Environment. 2020:138884.</a:t>
            </a:r>
          </a:p>
          <a:p>
            <a:pPr>
              <a:buNone/>
            </a:pPr>
            <a:r>
              <a:rPr lang="en-US" sz="800" dirty="0" smtClean="0"/>
              <a:t>12.	</a:t>
            </a:r>
            <a:r>
              <a:rPr lang="en-US" sz="800" dirty="0" err="1" smtClean="0"/>
              <a:t>Sarwar</a:t>
            </a:r>
            <a:r>
              <a:rPr lang="en-US" sz="800" dirty="0" smtClean="0"/>
              <a:t> S, </a:t>
            </a:r>
            <a:r>
              <a:rPr lang="en-US" sz="800" dirty="0" err="1" smtClean="0"/>
              <a:t>Waheed</a:t>
            </a:r>
            <a:r>
              <a:rPr lang="en-US" sz="800" dirty="0" smtClean="0"/>
              <a:t> R, </a:t>
            </a:r>
            <a:r>
              <a:rPr lang="en-US" sz="800" dirty="0" err="1" smtClean="0"/>
              <a:t>Sarwar</a:t>
            </a:r>
            <a:r>
              <a:rPr lang="en-US" sz="800" dirty="0" smtClean="0"/>
              <a:t> S, Khan A. COVID-19 challenges to Pakistan: Is GIS analysis useful to draw solutions? Science of The Total Environment. 2020:139089.</a:t>
            </a:r>
          </a:p>
          <a:p>
            <a:pPr>
              <a:buNone/>
            </a:pPr>
            <a:r>
              <a:rPr lang="en-US" sz="800" dirty="0" smtClean="0"/>
              <a:t>13.	Zhou C, Su F, Pei T, Zhang A, Du Y, </a:t>
            </a:r>
            <a:r>
              <a:rPr lang="en-US" sz="800" dirty="0" err="1" smtClean="0"/>
              <a:t>Luo</a:t>
            </a:r>
            <a:r>
              <a:rPr lang="en-US" sz="800" dirty="0" smtClean="0"/>
              <a:t> B, et al. COVID-19: Challenges to GIS with big data. Geography and Sustainability. 2020.</a:t>
            </a:r>
          </a:p>
          <a:p>
            <a:pPr>
              <a:buNone/>
            </a:pPr>
            <a:r>
              <a:rPr lang="en-US" sz="800" dirty="0" smtClean="0"/>
              <a:t>14.	</a:t>
            </a:r>
            <a:r>
              <a:rPr lang="en-US" sz="800" dirty="0" err="1" smtClean="0"/>
              <a:t>Jalali</a:t>
            </a:r>
            <a:r>
              <a:rPr lang="en-US" sz="800" dirty="0" smtClean="0"/>
              <a:t> R, </a:t>
            </a:r>
            <a:r>
              <a:rPr lang="en-US" sz="800" dirty="0" err="1" smtClean="0"/>
              <a:t>Vaisi-Raygani</a:t>
            </a:r>
            <a:r>
              <a:rPr lang="en-US" sz="800" dirty="0" smtClean="0"/>
              <a:t> A, </a:t>
            </a:r>
            <a:r>
              <a:rPr lang="en-US" sz="800" dirty="0" err="1" smtClean="0"/>
              <a:t>Khaledi-Paveh</a:t>
            </a:r>
            <a:r>
              <a:rPr lang="en-US" sz="800" dirty="0" smtClean="0"/>
              <a:t> B, </a:t>
            </a:r>
            <a:r>
              <a:rPr lang="en-US" sz="800" dirty="0" err="1" smtClean="0"/>
              <a:t>Salari</a:t>
            </a:r>
            <a:r>
              <a:rPr lang="en-US" sz="800" dirty="0" smtClean="0"/>
              <a:t> N, </a:t>
            </a:r>
            <a:r>
              <a:rPr lang="en-US" sz="800" dirty="0" err="1" smtClean="0"/>
              <a:t>Mohammadi</a:t>
            </a:r>
            <a:r>
              <a:rPr lang="en-US" sz="800" dirty="0" smtClean="0"/>
              <a:t> M, </a:t>
            </a:r>
            <a:r>
              <a:rPr lang="en-US" sz="800" dirty="0" err="1" smtClean="0"/>
              <a:t>Sabbaghchi</a:t>
            </a:r>
            <a:r>
              <a:rPr lang="en-US" sz="800" dirty="0" smtClean="0"/>
              <a:t> M. Geographic Information System (GIS): A Reliable Tool for Monitoring COVID-19 in Iran and the World. Journal Mil Med. 2020;22(2):216-220.</a:t>
            </a:r>
          </a:p>
          <a:p>
            <a:pPr>
              <a:buNone/>
            </a:pPr>
            <a:r>
              <a:rPr lang="en-US" sz="800" dirty="0" smtClean="0"/>
              <a:t>15.	Ruiz Estrada MA, </a:t>
            </a:r>
            <a:r>
              <a:rPr lang="en-US" sz="800" dirty="0" err="1" smtClean="0"/>
              <a:t>Koutronas</a:t>
            </a:r>
            <a:r>
              <a:rPr lang="en-US" sz="800" dirty="0" smtClean="0"/>
              <a:t> E. The networks infection contagious diseases positioning system (NICDP-System): The case of wuhan-COVID-19. Available at SSRN 3548413. 2020.</a:t>
            </a:r>
          </a:p>
          <a:p>
            <a:pPr>
              <a:buNone/>
            </a:pP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0902"/>
            <a:ext cx="7932425" cy="763526"/>
          </a:xfrm>
        </p:spPr>
        <p:txBody>
          <a:bodyPr>
            <a:normAutofit/>
          </a:bodyPr>
          <a:lstStyle/>
          <a:p>
            <a:pPr rtl="1"/>
            <a:r>
              <a:rPr lang="fa-IR" b="1" dirty="0" smtClean="0">
                <a:cs typeface="B Lotus" pitchFamily="2" charset="-78"/>
              </a:rPr>
              <a:t>مقدمه</a:t>
            </a:r>
            <a:endParaRPr lang="en-US" dirty="0">
              <a:cs typeface="B Lotus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1502815"/>
            <a:ext cx="8858312" cy="3359507"/>
          </a:xfrm>
        </p:spPr>
        <p:txBody>
          <a:bodyPr>
            <a:normAutofit/>
          </a:bodyPr>
          <a:lstStyle/>
          <a:p>
            <a:pPr algn="just" rtl="1"/>
            <a:r>
              <a:rPr lang="fa-IR" sz="2400" dirty="0" smtClean="0">
                <a:cs typeface="B Lotus" pitchFamily="2" charset="-78"/>
              </a:rPr>
              <a:t>شیوع ویروس جدید کرونا موسوم به کووید-19 در چین در اواخر سال 2019 شروع شده و تا به امروز بیش از 10 میلیون نفر در سراسر دنیا به این ویروس مبتلاء شده اند و بیش از 524 هزار نفر در اثر این بیماری جان خود را از دست داده اند.</a:t>
            </a:r>
          </a:p>
          <a:p>
            <a:pPr algn="just" rtl="1">
              <a:buNone/>
            </a:pPr>
            <a:endParaRPr lang="fa-IR" sz="2400" dirty="0" smtClean="0">
              <a:cs typeface="B Lotus" pitchFamily="2" charset="-78"/>
            </a:endParaRPr>
          </a:p>
          <a:p>
            <a:pPr algn="just" rtl="1"/>
            <a:r>
              <a:rPr lang="fa-IR" sz="2400" dirty="0" smtClean="0">
                <a:cs typeface="B Lotus" pitchFamily="2" charset="-78"/>
              </a:rPr>
              <a:t>یکی از جنبه هایی که باید مورد توجه قرار گیرد؛ شناخت دقیق و وضعیت پراکنش فضایی از لحاظ روند بیماری می باشد. در این رابطه، نرم افزار</a:t>
            </a:r>
            <a:r>
              <a:rPr lang="en-US" sz="2400" dirty="0" smtClean="0">
                <a:cs typeface="B Lotus" pitchFamily="2" charset="-78"/>
              </a:rPr>
              <a:t>Arc/GIS </a:t>
            </a:r>
            <a:r>
              <a:rPr lang="fa-IR" sz="2400" dirty="0" smtClean="0">
                <a:cs typeface="B Lotus" pitchFamily="2" charset="-78"/>
              </a:rPr>
              <a:t> ابزار مفيدی به منظور پهنه بندي و درك  نحوة انتشار بيماري و ارتباط آن با سایر عوامل تأثیرگذار است.</a:t>
            </a:r>
            <a:endParaRPr lang="en-US" sz="2400" dirty="0">
              <a:cs typeface="B Lotus" pitchFamily="2" charset="-78"/>
            </a:endParaRPr>
          </a:p>
          <a:p>
            <a:pPr algn="r" rtl="1">
              <a:buNone/>
            </a:pPr>
            <a:endParaRPr lang="en-US" sz="1600" dirty="0">
              <a:cs typeface="B Lotus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8965" y="379465"/>
            <a:ext cx="8093365" cy="763525"/>
          </a:xfrm>
        </p:spPr>
        <p:txBody>
          <a:bodyPr>
            <a:normAutofit/>
          </a:bodyPr>
          <a:lstStyle/>
          <a:p>
            <a:pPr rtl="1"/>
            <a:r>
              <a:rPr lang="fa-IR" b="1" dirty="0" smtClean="0">
                <a:cs typeface="B Lotus" pitchFamily="2" charset="-78"/>
              </a:rPr>
              <a:t>مواد و روش‌ها</a:t>
            </a:r>
            <a:endParaRPr lang="en-US" dirty="0">
              <a:cs typeface="B Lotus" pitchFamily="2" charset="-78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142844" y="1428742"/>
            <a:ext cx="8858312" cy="3113892"/>
          </a:xfrm>
        </p:spPr>
        <p:txBody>
          <a:bodyPr>
            <a:normAutofit fontScale="92500" lnSpcReduction="10000"/>
          </a:bodyPr>
          <a:lstStyle/>
          <a:p>
            <a:pPr algn="just" rtl="1"/>
            <a:r>
              <a:rPr lang="fa-IR" dirty="0" smtClean="0">
                <a:cs typeface="B Lotus" pitchFamily="2" charset="-78"/>
              </a:rPr>
              <a:t>این مطالعه به صورت مقطعی در استان کرمانشاه طی سه ماه اسفند، فروردین و اردیبهشت، 99-1398 انجام شد. نمونه ها به روش تمام شماری (سرشماری) از تاریخ 1398/12/12 تا 1399/2/31 که در معاونت بهداشتی دانشگاه علوم پزشکی کرمانشاه ثبت شده است، وارد مطالعه شدند. </a:t>
            </a:r>
          </a:p>
          <a:p>
            <a:pPr algn="just" rtl="1"/>
            <a:r>
              <a:rPr lang="fa-IR" dirty="0" smtClean="0">
                <a:cs typeface="B Lotus" pitchFamily="2" charset="-78"/>
              </a:rPr>
              <a:t>رقومی سازی داده ها با استفاده از نرم افزار</a:t>
            </a:r>
            <a:r>
              <a:rPr lang="en-US" dirty="0" smtClean="0">
                <a:cs typeface="B Lotus" pitchFamily="2" charset="-78"/>
              </a:rPr>
              <a:t>Arc/GIS 10.5 </a:t>
            </a:r>
            <a:r>
              <a:rPr lang="fa-IR" dirty="0" smtClean="0">
                <a:cs typeface="B Lotus" pitchFamily="2" charset="-78"/>
              </a:rPr>
              <a:t> انجام شد و با استفاده از قابلیت های سیستم اطلاعات جغرافیایی (</a:t>
            </a:r>
            <a:r>
              <a:rPr lang="en-US" dirty="0" smtClean="0">
                <a:cs typeface="B Lotus" pitchFamily="2" charset="-78"/>
              </a:rPr>
              <a:t>GIS</a:t>
            </a:r>
            <a:r>
              <a:rPr lang="fa-IR" dirty="0" smtClean="0">
                <a:cs typeface="B Lotus" pitchFamily="2" charset="-78"/>
              </a:rPr>
              <a:t>) به استخراج نقشه جهت تشخیص الگوی فضایی بیماری کووید-19 در استان کرمانشاه پرداخته شد.</a:t>
            </a:r>
          </a:p>
          <a:p>
            <a:pPr algn="just" rtl="1"/>
            <a:r>
              <a:rPr lang="fa-IR" dirty="0" smtClean="0">
                <a:cs typeface="B Lotus" pitchFamily="2" charset="-78"/>
              </a:rPr>
              <a:t>شرط ورود به مطالعه شامل کلیه بیمارانی بود که به مراکز درمانی استان کرمانشاه مراجعه و نتیجه آزمایش</a:t>
            </a:r>
            <a:r>
              <a:rPr lang="en-US" dirty="0" smtClean="0">
                <a:cs typeface="B Lotus" pitchFamily="2" charset="-78"/>
              </a:rPr>
              <a:t>Polymerase Chain Reaction (PCR) </a:t>
            </a:r>
            <a:r>
              <a:rPr lang="fa-IR" dirty="0" smtClean="0">
                <a:cs typeface="B Lotus" pitchFamily="2" charset="-78"/>
              </a:rPr>
              <a:t> و</a:t>
            </a:r>
            <a:r>
              <a:rPr lang="en-US" dirty="0" smtClean="0">
                <a:cs typeface="B Lotus" pitchFamily="2" charset="-78"/>
              </a:rPr>
              <a:t>Computed Tomography (CT) </a:t>
            </a:r>
            <a:r>
              <a:rPr lang="fa-IR" dirty="0" smtClean="0">
                <a:cs typeface="B Lotus" pitchFamily="2" charset="-78"/>
              </a:rPr>
              <a:t> آنها نشان دهنده ابتلاء افراد به کووید- 19 بود. </a:t>
            </a:r>
          </a:p>
          <a:p>
            <a:pPr algn="just" rtl="1"/>
            <a:endParaRPr lang="en-US" dirty="0">
              <a:cs typeface="B Lotus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b="1" dirty="0" smtClean="0">
                <a:cs typeface="B Lotus" pitchFamily="2" charset="-78"/>
              </a:rPr>
              <a:t>یافته های تحقیق</a:t>
            </a:r>
            <a:endParaRPr lang="en-US" b="1" dirty="0">
              <a:cs typeface="B Lotus" pitchFamily="2" charset="-78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2844" y="1357304"/>
            <a:ext cx="8858312" cy="3643338"/>
          </a:xfrm>
        </p:spPr>
        <p:txBody>
          <a:bodyPr>
            <a:normAutofit fontScale="92500" lnSpcReduction="10000"/>
          </a:bodyPr>
          <a:lstStyle/>
          <a:p>
            <a:pPr algn="just" rtl="1"/>
            <a:r>
              <a:rPr lang="fa-IR" dirty="0" smtClean="0">
                <a:cs typeface="B Lotus" pitchFamily="2" charset="-78"/>
              </a:rPr>
              <a:t>طی سه ماه اسفند، فروردین و اردیبهشت در استان کرمانشاه 3201 مورد بیمار مبتلاء به کووید- 19 ثبت شده بود.</a:t>
            </a:r>
          </a:p>
          <a:p>
            <a:pPr algn="just" rtl="1"/>
            <a:r>
              <a:rPr lang="fa-IR" dirty="0" smtClean="0">
                <a:cs typeface="B Lotus" pitchFamily="2" charset="-78"/>
              </a:rPr>
              <a:t>160 مورد در اسفند ماه.</a:t>
            </a:r>
          </a:p>
          <a:p>
            <a:pPr algn="just" rtl="1"/>
            <a:r>
              <a:rPr lang="fa-IR" dirty="0" smtClean="0">
                <a:cs typeface="B Lotus" pitchFamily="2" charset="-78"/>
              </a:rPr>
              <a:t>687 مورد در فروردین ماه.</a:t>
            </a:r>
          </a:p>
          <a:p>
            <a:pPr algn="just" rtl="1"/>
            <a:r>
              <a:rPr lang="fa-IR" dirty="0" smtClean="0">
                <a:cs typeface="B Lotus" pitchFamily="2" charset="-78"/>
              </a:rPr>
              <a:t>2354 مورد در اردیبهشت ماه.  </a:t>
            </a:r>
          </a:p>
          <a:p>
            <a:pPr algn="just" rtl="1"/>
            <a:r>
              <a:rPr lang="fa-IR" dirty="0" smtClean="0">
                <a:cs typeface="B Lotus" pitchFamily="2" charset="-78"/>
              </a:rPr>
              <a:t>میانگین سنی (انحراف معیار) بیماران در کل استان 42/73 سال (17/41).</a:t>
            </a:r>
          </a:p>
          <a:p>
            <a:pPr algn="just" rtl="1"/>
            <a:r>
              <a:rPr lang="fa-IR" dirty="0" smtClean="0">
                <a:cs typeface="B Lotus" pitchFamily="2" charset="-78"/>
              </a:rPr>
              <a:t>بالاترین میانگین سنی (انحراف معیار) بیماران مربوط به شهرستان سنقر و کلیایی با 54/29 سال (17/29).</a:t>
            </a:r>
          </a:p>
          <a:p>
            <a:pPr algn="just" rtl="1"/>
            <a:r>
              <a:rPr lang="fa-IR" dirty="0" smtClean="0">
                <a:cs typeface="B Lotus" pitchFamily="2" charset="-78"/>
              </a:rPr>
              <a:t>پایین ترین میانگین سنی (انحراف معیار) بیماران مربوط به شهرستان ثلاث باباجانی با 36/44 سال (16/07). </a:t>
            </a:r>
            <a:endParaRPr lang="en-US" dirty="0" smtClean="0">
              <a:cs typeface="B Lotus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cs typeface="B Lotus" pitchFamily="2" charset="-78"/>
              </a:rPr>
              <a:t>یافته های تحقیق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1502815"/>
            <a:ext cx="8786874" cy="3359507"/>
          </a:xfrm>
        </p:spPr>
        <p:txBody>
          <a:bodyPr/>
          <a:lstStyle/>
          <a:p>
            <a:pPr algn="just" rtl="1"/>
            <a:r>
              <a:rPr lang="fa-IR" dirty="0" smtClean="0">
                <a:cs typeface="B Lotus" pitchFamily="2" charset="-78"/>
              </a:rPr>
              <a:t>در اکثر شهرستانها تعداد بیماران مرد مبتلاء بیشتر از بیماران زن بود. </a:t>
            </a:r>
          </a:p>
          <a:p>
            <a:pPr algn="just" rtl="1"/>
            <a:r>
              <a:rPr lang="fa-IR" dirty="0" smtClean="0">
                <a:cs typeface="B Lotus" pitchFamily="2" charset="-78"/>
              </a:rPr>
              <a:t>به جزء سه</a:t>
            </a:r>
          </a:p>
          <a:p>
            <a:pPr algn="just" rtl="1"/>
            <a:r>
              <a:rPr lang="fa-IR" dirty="0" smtClean="0">
                <a:cs typeface="B Lotus" pitchFamily="2" charset="-78"/>
              </a:rPr>
              <a:t> شهرستان دالاهو (48% مرد و 52% زن)</a:t>
            </a:r>
          </a:p>
          <a:p>
            <a:pPr algn="just" rtl="1"/>
            <a:r>
              <a:rPr lang="fa-IR" dirty="0" smtClean="0">
                <a:cs typeface="B Lotus" pitchFamily="2" charset="-78"/>
              </a:rPr>
              <a:t> قصرشیرین (37/5% مرد و 62/5% زن)</a:t>
            </a:r>
          </a:p>
          <a:p>
            <a:pPr algn="just" rtl="1"/>
            <a:r>
              <a:rPr lang="fa-IR" dirty="0" smtClean="0">
                <a:cs typeface="B Lotus" pitchFamily="2" charset="-78"/>
              </a:rPr>
              <a:t>گیلان غرب (43/75% مرد و 56/25% زن).</a:t>
            </a:r>
            <a:endParaRPr lang="en-US" dirty="0">
              <a:cs typeface="B Lotus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42846" y="214296"/>
          <a:ext cx="8858313" cy="47384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702"/>
                <a:gridCol w="1013355"/>
                <a:gridCol w="856315"/>
                <a:gridCol w="856315"/>
                <a:gridCol w="856315"/>
                <a:gridCol w="856315"/>
                <a:gridCol w="856315"/>
                <a:gridCol w="856315"/>
                <a:gridCol w="1334722"/>
                <a:gridCol w="543644"/>
              </a:tblGrid>
              <a:tr h="278820">
                <a:tc gridSpan="2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900" dirty="0" smtClean="0">
                          <a:cs typeface="B Titr" pitchFamily="2" charset="-78"/>
                        </a:rPr>
                        <a:t>تعداد کل بیماران مبتلاء</a:t>
                      </a:r>
                      <a:endParaRPr lang="en-US" sz="900" dirty="0">
                        <a:cs typeface="B Titr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fa-IR" sz="9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B Titr" pitchFamily="2" charset="-78"/>
                        </a:rPr>
                        <a:t>تعداد بیماران مبتلا در </a:t>
                      </a:r>
                      <a:r>
                        <a:rPr lang="fa-IR" sz="900" b="1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B Titr" pitchFamily="2" charset="-78"/>
                        </a:rPr>
                        <a:t>اردیبهشت ماه</a:t>
                      </a:r>
                      <a:endParaRPr lang="en-US" sz="900" dirty="0">
                        <a:solidFill>
                          <a:srgbClr val="FFFF00"/>
                        </a:solidFill>
                        <a:cs typeface="B Titr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en-US" sz="900" dirty="0">
                        <a:cs typeface="B Titr" pitchFamily="2" charset="-78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fa-IR" sz="9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B Titr" pitchFamily="2" charset="-78"/>
                        </a:rPr>
                        <a:t>تعداد بیماران مبتلا در </a:t>
                      </a:r>
                      <a:r>
                        <a:rPr lang="fa-IR" sz="900" b="1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B Titr" pitchFamily="2" charset="-78"/>
                        </a:rPr>
                        <a:t>فروردین ماه</a:t>
                      </a:r>
                      <a:endParaRPr lang="en-US" sz="900" dirty="0">
                        <a:solidFill>
                          <a:srgbClr val="FFFF00"/>
                        </a:solidFill>
                        <a:cs typeface="B Titr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en-US" sz="900" dirty="0">
                        <a:cs typeface="B Titr" pitchFamily="2" charset="-78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900" dirty="0" smtClean="0">
                          <a:cs typeface="B Titr" pitchFamily="2" charset="-78"/>
                        </a:rPr>
                        <a:t>تعداد بیماران مبتلا در </a:t>
                      </a:r>
                      <a:r>
                        <a:rPr lang="fa-IR" sz="900" dirty="0" smtClean="0">
                          <a:solidFill>
                            <a:srgbClr val="FFFF00"/>
                          </a:solidFill>
                          <a:cs typeface="B Titr" pitchFamily="2" charset="-78"/>
                        </a:rPr>
                        <a:t>اسفند ماه</a:t>
                      </a:r>
                      <a:endParaRPr lang="en-US" sz="900" dirty="0">
                        <a:solidFill>
                          <a:srgbClr val="FFFF00"/>
                        </a:solidFill>
                        <a:cs typeface="B Titr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>
                        <a:cs typeface="B Titr" pitchFamily="2" charset="-78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</a:pPr>
                      <a:r>
                        <a:rPr lang="fa-IR" sz="800" dirty="0">
                          <a:latin typeface="Calibri"/>
                          <a:ea typeface="Times New Roman"/>
                          <a:cs typeface="B Titr" pitchFamily="2" charset="-78"/>
                        </a:rPr>
                        <a:t>شهرستان</a:t>
                      </a:r>
                      <a:endParaRPr lang="en-US" sz="1100" dirty="0">
                        <a:latin typeface="Calibri"/>
                        <a:ea typeface="Times New Roman"/>
                        <a:cs typeface="B Titr" pitchFamily="2" charset="-78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</a:pPr>
                      <a:r>
                        <a:rPr lang="fa-IR" sz="800" dirty="0" smtClean="0">
                          <a:latin typeface="Calibri"/>
                          <a:ea typeface="Times New Roman"/>
                          <a:cs typeface="B Titr" pitchFamily="2" charset="-78"/>
                        </a:rPr>
                        <a:t>ردیف</a:t>
                      </a:r>
                      <a:endParaRPr lang="en-US" sz="1100" dirty="0">
                        <a:latin typeface="Calibri"/>
                        <a:ea typeface="Times New Roman"/>
                        <a:cs typeface="B Titr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278820">
                <a:tc>
                  <a:txBody>
                    <a:bodyPr/>
                    <a:lstStyle/>
                    <a:p>
                      <a:pPr algn="ctr" rtl="1"/>
                      <a:r>
                        <a:rPr lang="fa-IR" sz="1100" dirty="0" smtClean="0">
                          <a:cs typeface="B Titr" pitchFamily="2" charset="-78"/>
                        </a:rPr>
                        <a:t>شیوع</a:t>
                      </a:r>
                      <a:endParaRPr lang="en-US" sz="1100" dirty="0">
                        <a:cs typeface="B Tit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100" dirty="0" smtClean="0">
                          <a:cs typeface="B Titr" pitchFamily="2" charset="-78"/>
                        </a:rPr>
                        <a:t>تعداد</a:t>
                      </a:r>
                      <a:endParaRPr lang="en-US" sz="1100" dirty="0">
                        <a:cs typeface="B Tit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100" dirty="0" smtClean="0">
                          <a:cs typeface="B Titr" pitchFamily="2" charset="-78"/>
                        </a:rPr>
                        <a:t>شیوع</a:t>
                      </a:r>
                      <a:endParaRPr lang="en-US" sz="1100" dirty="0">
                        <a:cs typeface="B Tit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100" dirty="0" smtClean="0">
                          <a:cs typeface="B Titr" pitchFamily="2" charset="-78"/>
                        </a:rPr>
                        <a:t>تعداد</a:t>
                      </a:r>
                      <a:endParaRPr lang="en-US" sz="1100" dirty="0">
                        <a:cs typeface="B Tit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100" dirty="0" smtClean="0">
                          <a:cs typeface="B Titr" pitchFamily="2" charset="-78"/>
                        </a:rPr>
                        <a:t>شیوع</a:t>
                      </a:r>
                      <a:endParaRPr lang="en-US" sz="1100" dirty="0">
                        <a:cs typeface="B Tit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100" dirty="0" smtClean="0">
                          <a:cs typeface="B Titr" pitchFamily="2" charset="-78"/>
                        </a:rPr>
                        <a:t>تعداد</a:t>
                      </a:r>
                      <a:endParaRPr lang="en-US" sz="1100" dirty="0">
                        <a:cs typeface="B Tit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100" dirty="0" smtClean="0">
                          <a:cs typeface="B Titr" pitchFamily="2" charset="-78"/>
                        </a:rPr>
                        <a:t>شیوع</a:t>
                      </a:r>
                      <a:endParaRPr lang="en-US" sz="1100" dirty="0">
                        <a:cs typeface="B Tit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100" dirty="0" smtClean="0">
                          <a:cs typeface="B Titr" pitchFamily="2" charset="-78"/>
                        </a:rPr>
                        <a:t>تعداد</a:t>
                      </a:r>
                      <a:endParaRPr lang="en-US" sz="1100" dirty="0">
                        <a:cs typeface="B Titr" pitchFamily="2" charset="-78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1"/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1"/>
                      <a:endParaRPr lang="en-US" dirty="0"/>
                    </a:p>
                  </a:txBody>
                  <a:tcPr/>
                </a:tc>
              </a:tr>
              <a:tr h="278820">
                <a:tc>
                  <a:txBody>
                    <a:bodyPr/>
                    <a:lstStyle/>
                    <a:p>
                      <a:pPr algn="ctr" rtl="1"/>
                      <a:r>
                        <a:rPr lang="fa-IR" sz="1000" dirty="0" smtClean="0">
                          <a:cs typeface="B Titr" pitchFamily="2" charset="-78"/>
                        </a:rPr>
                        <a:t>8/72</a:t>
                      </a:r>
                      <a:endParaRPr lang="en-US" sz="1000" dirty="0">
                        <a:cs typeface="B Tit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000" dirty="0" smtClean="0">
                          <a:cs typeface="B Titr" pitchFamily="2" charset="-78"/>
                        </a:rPr>
                        <a:t>116</a:t>
                      </a:r>
                      <a:endParaRPr lang="en-US" sz="1000" dirty="0">
                        <a:cs typeface="B Tit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000" dirty="0" smtClean="0">
                          <a:cs typeface="B Titr" pitchFamily="2" charset="-78"/>
                        </a:rPr>
                        <a:t>5.41</a:t>
                      </a:r>
                      <a:endParaRPr lang="en-US" sz="1000" dirty="0">
                        <a:cs typeface="B Tit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000" dirty="0" smtClean="0">
                          <a:cs typeface="B Titr" pitchFamily="2" charset="-78"/>
                        </a:rPr>
                        <a:t>72</a:t>
                      </a:r>
                      <a:endParaRPr lang="en-US" sz="1000" dirty="0">
                        <a:cs typeface="B Tit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000" dirty="0" smtClean="0">
                          <a:cs typeface="B Titr" pitchFamily="2" charset="-78"/>
                        </a:rPr>
                        <a:t>2/48</a:t>
                      </a:r>
                      <a:endParaRPr lang="en-US" sz="1000" dirty="0">
                        <a:cs typeface="B Tit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000" dirty="0" smtClean="0">
                          <a:cs typeface="B Titr" pitchFamily="2" charset="-78"/>
                        </a:rPr>
                        <a:t>33</a:t>
                      </a:r>
                      <a:endParaRPr lang="en-US" sz="1000" dirty="0">
                        <a:cs typeface="B Tit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000" dirty="0" smtClean="0">
                          <a:cs typeface="B Titr" pitchFamily="2" charset="-78"/>
                        </a:rPr>
                        <a:t>0/81</a:t>
                      </a:r>
                      <a:endParaRPr lang="en-US" sz="1000" dirty="0">
                        <a:cs typeface="B Tit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000" dirty="0" smtClean="0">
                          <a:cs typeface="B Titr" pitchFamily="2" charset="-78"/>
                        </a:rPr>
                        <a:t>11</a:t>
                      </a:r>
                      <a:endParaRPr lang="en-US" sz="1000" dirty="0">
                        <a:cs typeface="B Tit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050" dirty="0" smtClean="0">
                          <a:cs typeface="B Lotus" pitchFamily="2" charset="-78"/>
                        </a:rPr>
                        <a:t>اسلام آباد غرب</a:t>
                      </a:r>
                      <a:endParaRPr lang="en-US" sz="1050" dirty="0">
                        <a:cs typeface="B Lotus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050" dirty="0" smtClean="0">
                          <a:cs typeface="B Lotus" pitchFamily="2" charset="-78"/>
                        </a:rPr>
                        <a:t>1</a:t>
                      </a:r>
                      <a:endParaRPr lang="en-US" sz="1050" dirty="0">
                        <a:cs typeface="B Lotus" pitchFamily="2" charset="-78"/>
                      </a:endParaRPr>
                    </a:p>
                  </a:txBody>
                  <a:tcPr/>
                </a:tc>
              </a:tr>
              <a:tr h="278820">
                <a:tc>
                  <a:txBody>
                    <a:bodyPr/>
                    <a:lstStyle/>
                    <a:p>
                      <a:pPr algn="ctr" rtl="1"/>
                      <a:r>
                        <a:rPr lang="fa-I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Titr" pitchFamily="2" charset="-78"/>
                        </a:rPr>
                        <a:t>4.25</a:t>
                      </a:r>
                      <a:endParaRPr lang="en-US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Tit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Titr" pitchFamily="2" charset="-78"/>
                        </a:rPr>
                        <a:t>27</a:t>
                      </a:r>
                      <a:endParaRPr lang="en-US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Tit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Titr" pitchFamily="2" charset="-78"/>
                        </a:rPr>
                        <a:t>2.36</a:t>
                      </a:r>
                      <a:endParaRPr lang="en-US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Tit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Titr" pitchFamily="2" charset="-78"/>
                        </a:rPr>
                        <a:t>15</a:t>
                      </a:r>
                      <a:endParaRPr lang="en-US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Tit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Titr" pitchFamily="2" charset="-78"/>
                        </a:rPr>
                        <a:t>1.26</a:t>
                      </a:r>
                      <a:endParaRPr lang="en-US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Tit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Titr" pitchFamily="2" charset="-78"/>
                        </a:rPr>
                        <a:t>8</a:t>
                      </a:r>
                      <a:endParaRPr lang="en-US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Tit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Titr" pitchFamily="2" charset="-78"/>
                        </a:rPr>
                        <a:t>0/63</a:t>
                      </a:r>
                      <a:endParaRPr lang="en-US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Tit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Titr" pitchFamily="2" charset="-78"/>
                        </a:rPr>
                        <a:t>4</a:t>
                      </a:r>
                      <a:endParaRPr lang="en-US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Tit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050" dirty="0" smtClean="0">
                          <a:cs typeface="B Lotus" pitchFamily="2" charset="-78"/>
                        </a:rPr>
                        <a:t>پاوه</a:t>
                      </a:r>
                      <a:endParaRPr lang="en-US" sz="1050" dirty="0">
                        <a:cs typeface="B Lotus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050" dirty="0" smtClean="0">
                          <a:cs typeface="B Lotus" pitchFamily="2" charset="-78"/>
                        </a:rPr>
                        <a:t>2</a:t>
                      </a:r>
                      <a:endParaRPr lang="en-US" sz="1050" dirty="0">
                        <a:cs typeface="B Lotus" pitchFamily="2" charset="-78"/>
                      </a:endParaRPr>
                    </a:p>
                  </a:txBody>
                  <a:tcPr/>
                </a:tc>
              </a:tr>
              <a:tr h="278820">
                <a:tc>
                  <a:txBody>
                    <a:bodyPr/>
                    <a:lstStyle/>
                    <a:p>
                      <a:pPr algn="ctr" rtl="1"/>
                      <a:r>
                        <a:rPr lang="fa-IR" sz="10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B Titr" pitchFamily="2" charset="-78"/>
                        </a:rPr>
                        <a:t>28/64</a:t>
                      </a:r>
                      <a:endParaRPr lang="en-US" sz="100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B Tit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Titr" pitchFamily="2" charset="-78"/>
                        </a:rPr>
                        <a:t>94</a:t>
                      </a:r>
                      <a:endParaRPr lang="en-US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Tit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0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B Titr" pitchFamily="2" charset="-78"/>
                        </a:rPr>
                        <a:t>25/29</a:t>
                      </a:r>
                      <a:endParaRPr lang="en-US" sz="100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B Tit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Titr" pitchFamily="2" charset="-78"/>
                        </a:rPr>
                        <a:t>83</a:t>
                      </a:r>
                      <a:endParaRPr lang="en-US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Tit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Titr" pitchFamily="2" charset="-78"/>
                        </a:rPr>
                        <a:t>3/35</a:t>
                      </a:r>
                      <a:endParaRPr lang="en-US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Tit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Titr" pitchFamily="2" charset="-78"/>
                        </a:rPr>
                        <a:t>11</a:t>
                      </a:r>
                      <a:endParaRPr lang="en-US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Tit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Titr" pitchFamily="2" charset="-78"/>
                        </a:rPr>
                        <a:t>0</a:t>
                      </a:r>
                      <a:endParaRPr lang="en-US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Tit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Titr" pitchFamily="2" charset="-78"/>
                        </a:rPr>
                        <a:t>0</a:t>
                      </a:r>
                      <a:endParaRPr lang="en-US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Tit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050" dirty="0" smtClean="0">
                          <a:cs typeface="B Lotus" pitchFamily="2" charset="-78"/>
                        </a:rPr>
                        <a:t>ثلاث باباجانی</a:t>
                      </a:r>
                      <a:endParaRPr lang="en-US" sz="1050" dirty="0">
                        <a:cs typeface="B Lotus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050" dirty="0" smtClean="0">
                          <a:cs typeface="B Lotus" pitchFamily="2" charset="-78"/>
                        </a:rPr>
                        <a:t>3</a:t>
                      </a:r>
                      <a:endParaRPr lang="en-US" sz="1050" dirty="0">
                        <a:cs typeface="B Lotus" pitchFamily="2" charset="-78"/>
                      </a:endParaRPr>
                    </a:p>
                  </a:txBody>
                  <a:tcPr/>
                </a:tc>
              </a:tr>
              <a:tr h="278820">
                <a:tc>
                  <a:txBody>
                    <a:bodyPr/>
                    <a:lstStyle/>
                    <a:p>
                      <a:pPr algn="ctr" rtl="1"/>
                      <a:r>
                        <a:rPr lang="fa-I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Titr" pitchFamily="2" charset="-78"/>
                        </a:rPr>
                        <a:t>8/53</a:t>
                      </a:r>
                      <a:endParaRPr lang="en-US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Tit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Titr" pitchFamily="2" charset="-78"/>
                        </a:rPr>
                        <a:t>67</a:t>
                      </a:r>
                      <a:endParaRPr lang="en-US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Tit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Titr" pitchFamily="2" charset="-78"/>
                        </a:rPr>
                        <a:t>5/98</a:t>
                      </a:r>
                      <a:endParaRPr lang="en-US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Tit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Titr" pitchFamily="2" charset="-78"/>
                        </a:rPr>
                        <a:t>47</a:t>
                      </a:r>
                      <a:endParaRPr lang="en-US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Tit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Titr" pitchFamily="2" charset="-78"/>
                        </a:rPr>
                        <a:t>2/16</a:t>
                      </a:r>
                      <a:endParaRPr lang="en-US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Tit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Titr" pitchFamily="2" charset="-78"/>
                        </a:rPr>
                        <a:t>17</a:t>
                      </a:r>
                      <a:endParaRPr lang="en-US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Tit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Titr" pitchFamily="2" charset="-78"/>
                        </a:rPr>
                        <a:t>0/38</a:t>
                      </a:r>
                      <a:endParaRPr lang="en-US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Tit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Titr" pitchFamily="2" charset="-78"/>
                        </a:rPr>
                        <a:t>3</a:t>
                      </a:r>
                      <a:endParaRPr lang="en-US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Tit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Lotus" pitchFamily="2" charset="-78"/>
                        </a:rPr>
                        <a:t>جوانرود</a:t>
                      </a:r>
                      <a:endParaRPr lang="en-US" sz="105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Lotus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050" dirty="0" smtClean="0">
                          <a:cs typeface="B Lotus" pitchFamily="2" charset="-78"/>
                        </a:rPr>
                        <a:t>4</a:t>
                      </a:r>
                      <a:endParaRPr lang="en-US" sz="1050" dirty="0">
                        <a:cs typeface="B Lotus" pitchFamily="2" charset="-78"/>
                      </a:endParaRPr>
                    </a:p>
                  </a:txBody>
                  <a:tcPr/>
                </a:tc>
              </a:tr>
              <a:tr h="278820">
                <a:tc>
                  <a:txBody>
                    <a:bodyPr/>
                    <a:lstStyle/>
                    <a:p>
                      <a:pPr algn="ctr" rtl="1"/>
                      <a:r>
                        <a:rPr lang="fa-I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Titr" pitchFamily="2" charset="-78"/>
                        </a:rPr>
                        <a:t>7/53</a:t>
                      </a:r>
                      <a:endParaRPr lang="en-US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Tit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Titr" pitchFamily="2" charset="-78"/>
                        </a:rPr>
                        <a:t>28</a:t>
                      </a:r>
                      <a:endParaRPr lang="en-US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Tit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Titr" pitchFamily="2" charset="-78"/>
                        </a:rPr>
                        <a:t>3/61</a:t>
                      </a:r>
                      <a:endParaRPr lang="en-US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Tit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Titr" pitchFamily="2" charset="-78"/>
                        </a:rPr>
                        <a:t>12</a:t>
                      </a:r>
                      <a:endParaRPr lang="en-US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Tit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Titr" pitchFamily="2" charset="-78"/>
                        </a:rPr>
                        <a:t>3/91</a:t>
                      </a:r>
                      <a:endParaRPr lang="en-US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Tit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Titr" pitchFamily="2" charset="-78"/>
                        </a:rPr>
                        <a:t>13</a:t>
                      </a:r>
                      <a:endParaRPr lang="en-US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Tit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Titr" pitchFamily="2" charset="-78"/>
                        </a:rPr>
                        <a:t>0</a:t>
                      </a:r>
                      <a:endParaRPr lang="en-US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Tit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Titr" pitchFamily="2" charset="-78"/>
                        </a:rPr>
                        <a:t>0</a:t>
                      </a:r>
                      <a:endParaRPr lang="en-US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Tit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Lotus" pitchFamily="2" charset="-78"/>
                        </a:rPr>
                        <a:t>دالاهو</a:t>
                      </a:r>
                      <a:endParaRPr lang="en-US" sz="105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Lotus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050" dirty="0" smtClean="0">
                          <a:cs typeface="B Lotus" pitchFamily="2" charset="-78"/>
                        </a:rPr>
                        <a:t>5</a:t>
                      </a:r>
                      <a:endParaRPr lang="en-US" sz="1050" dirty="0">
                        <a:cs typeface="B Lotus" pitchFamily="2" charset="-78"/>
                      </a:endParaRPr>
                    </a:p>
                  </a:txBody>
                  <a:tcPr/>
                </a:tc>
              </a:tr>
              <a:tr h="278820">
                <a:tc>
                  <a:txBody>
                    <a:bodyPr/>
                    <a:lstStyle/>
                    <a:p>
                      <a:pPr algn="ctr" rtl="1"/>
                      <a:r>
                        <a:rPr lang="fa-I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Titr" pitchFamily="2" charset="-78"/>
                        </a:rPr>
                        <a:t>8/42</a:t>
                      </a:r>
                      <a:endParaRPr lang="en-US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Tit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Titr" pitchFamily="2" charset="-78"/>
                        </a:rPr>
                        <a:t>41</a:t>
                      </a:r>
                      <a:endParaRPr lang="en-US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Tit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Titr" pitchFamily="2" charset="-78"/>
                        </a:rPr>
                        <a:t>6/16</a:t>
                      </a:r>
                      <a:endParaRPr lang="en-US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Tit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Titr" pitchFamily="2" charset="-78"/>
                        </a:rPr>
                        <a:t>30</a:t>
                      </a:r>
                      <a:endParaRPr lang="en-US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Tit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Titr" pitchFamily="2" charset="-78"/>
                        </a:rPr>
                        <a:t>2/25</a:t>
                      </a:r>
                      <a:endParaRPr lang="en-US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Tit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Titr" pitchFamily="2" charset="-78"/>
                        </a:rPr>
                        <a:t>11</a:t>
                      </a:r>
                      <a:endParaRPr lang="en-US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Tit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Titr" pitchFamily="2" charset="-78"/>
                        </a:rPr>
                        <a:t>0</a:t>
                      </a:r>
                      <a:endParaRPr lang="en-US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Tit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Titr" pitchFamily="2" charset="-78"/>
                        </a:rPr>
                        <a:t>0</a:t>
                      </a:r>
                      <a:endParaRPr lang="en-US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Tit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Lotus" pitchFamily="2" charset="-78"/>
                        </a:rPr>
                        <a:t>روانسر</a:t>
                      </a:r>
                      <a:endParaRPr lang="en-US" sz="105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Lotus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050" dirty="0" smtClean="0">
                          <a:cs typeface="B Lotus" pitchFamily="2" charset="-78"/>
                        </a:rPr>
                        <a:t>6</a:t>
                      </a:r>
                      <a:endParaRPr lang="en-US" sz="1050" dirty="0">
                        <a:cs typeface="B Lotus" pitchFamily="2" charset="-78"/>
                      </a:endParaRPr>
                    </a:p>
                  </a:txBody>
                  <a:tcPr/>
                </a:tc>
              </a:tr>
              <a:tr h="278820">
                <a:tc>
                  <a:txBody>
                    <a:bodyPr/>
                    <a:lstStyle/>
                    <a:p>
                      <a:pPr algn="ctr" rtl="1"/>
                      <a:r>
                        <a:rPr lang="fa-I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Titr" pitchFamily="2" charset="-78"/>
                        </a:rPr>
                        <a:t>6/81</a:t>
                      </a:r>
                      <a:endParaRPr lang="en-US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Tit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Titr" pitchFamily="2" charset="-78"/>
                        </a:rPr>
                        <a:t>58</a:t>
                      </a:r>
                      <a:endParaRPr lang="en-US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Tit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Titr" pitchFamily="2" charset="-78"/>
                        </a:rPr>
                        <a:t>5/05</a:t>
                      </a:r>
                      <a:endParaRPr lang="en-US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Tit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Titr" pitchFamily="2" charset="-78"/>
                        </a:rPr>
                        <a:t>43</a:t>
                      </a:r>
                      <a:endParaRPr lang="en-US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Tit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Titr" pitchFamily="2" charset="-78"/>
                        </a:rPr>
                        <a:t>1/40</a:t>
                      </a:r>
                      <a:endParaRPr lang="en-US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Tit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Titr" pitchFamily="2" charset="-78"/>
                        </a:rPr>
                        <a:t>12</a:t>
                      </a:r>
                      <a:endParaRPr lang="en-US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Tit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Titr" pitchFamily="2" charset="-78"/>
                        </a:rPr>
                        <a:t>0/35</a:t>
                      </a:r>
                      <a:endParaRPr lang="en-US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Tit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Titr" pitchFamily="2" charset="-78"/>
                        </a:rPr>
                        <a:t>3</a:t>
                      </a:r>
                      <a:endParaRPr lang="en-US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Tit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Lotus" pitchFamily="2" charset="-78"/>
                        </a:rPr>
                        <a:t>سرپل ذهاب</a:t>
                      </a:r>
                      <a:endParaRPr lang="en-US" sz="105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Lotus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050" dirty="0" smtClean="0">
                          <a:cs typeface="B Lotus" pitchFamily="2" charset="-78"/>
                        </a:rPr>
                        <a:t>7</a:t>
                      </a:r>
                      <a:endParaRPr lang="en-US" sz="1050" dirty="0">
                        <a:cs typeface="B Lotus" pitchFamily="2" charset="-78"/>
                      </a:endParaRPr>
                    </a:p>
                  </a:txBody>
                  <a:tcPr/>
                </a:tc>
              </a:tr>
              <a:tr h="278820">
                <a:tc>
                  <a:txBody>
                    <a:bodyPr/>
                    <a:lstStyle/>
                    <a:p>
                      <a:pPr algn="ctr" rtl="1"/>
                      <a:r>
                        <a:rPr lang="fa-I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Titr" pitchFamily="2" charset="-78"/>
                        </a:rPr>
                        <a:t>15/07</a:t>
                      </a:r>
                      <a:endParaRPr lang="en-US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Tit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Titr" pitchFamily="2" charset="-78"/>
                        </a:rPr>
                        <a:t>112</a:t>
                      </a:r>
                      <a:endParaRPr lang="en-US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Tit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Titr" pitchFamily="2" charset="-78"/>
                        </a:rPr>
                        <a:t>5/25</a:t>
                      </a:r>
                      <a:endParaRPr lang="en-US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Tit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Titr" pitchFamily="2" charset="-78"/>
                        </a:rPr>
                        <a:t>39</a:t>
                      </a:r>
                      <a:endParaRPr lang="en-US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Tit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0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B Titr" pitchFamily="2" charset="-78"/>
                        </a:rPr>
                        <a:t>5/52</a:t>
                      </a:r>
                      <a:endParaRPr lang="en-US" sz="100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B Tit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Titr" pitchFamily="2" charset="-78"/>
                        </a:rPr>
                        <a:t>41</a:t>
                      </a:r>
                      <a:endParaRPr lang="en-US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Tit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0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B Titr" pitchFamily="2" charset="-78"/>
                        </a:rPr>
                        <a:t>4/2</a:t>
                      </a:r>
                      <a:endParaRPr lang="en-US" sz="100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B Tit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Titr" pitchFamily="2" charset="-78"/>
                        </a:rPr>
                        <a:t>32</a:t>
                      </a:r>
                      <a:endParaRPr lang="en-US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Tit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Lotus" pitchFamily="2" charset="-78"/>
                        </a:rPr>
                        <a:t>سنقر</a:t>
                      </a:r>
                      <a:endParaRPr lang="en-US" sz="105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Lotus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050" dirty="0" smtClean="0">
                          <a:cs typeface="B Lotus" pitchFamily="2" charset="-78"/>
                        </a:rPr>
                        <a:t>8</a:t>
                      </a:r>
                      <a:endParaRPr lang="en-US" sz="1050" dirty="0">
                        <a:cs typeface="B Lotus" pitchFamily="2" charset="-78"/>
                      </a:endParaRPr>
                    </a:p>
                  </a:txBody>
                  <a:tcPr/>
                </a:tc>
              </a:tr>
              <a:tr h="278820">
                <a:tc>
                  <a:txBody>
                    <a:bodyPr/>
                    <a:lstStyle/>
                    <a:p>
                      <a:pPr algn="ctr" rtl="1"/>
                      <a:r>
                        <a:rPr lang="fa-I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Titr" pitchFamily="2" charset="-78"/>
                        </a:rPr>
                        <a:t>9/04</a:t>
                      </a:r>
                      <a:endParaRPr lang="en-US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Tit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Titr" pitchFamily="2" charset="-78"/>
                        </a:rPr>
                        <a:t>60</a:t>
                      </a:r>
                      <a:endParaRPr lang="en-US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Tit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Titr" pitchFamily="2" charset="-78"/>
                        </a:rPr>
                        <a:t>5/27</a:t>
                      </a:r>
                      <a:endParaRPr lang="en-US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Tit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Titr" pitchFamily="2" charset="-78"/>
                        </a:rPr>
                        <a:t>35</a:t>
                      </a:r>
                      <a:endParaRPr lang="en-US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Tit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Titr" pitchFamily="2" charset="-78"/>
                        </a:rPr>
                        <a:t>3/31</a:t>
                      </a:r>
                      <a:endParaRPr lang="en-US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Tit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Titr" pitchFamily="2" charset="-78"/>
                        </a:rPr>
                        <a:t>22</a:t>
                      </a:r>
                      <a:endParaRPr lang="en-US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Tit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Titr" pitchFamily="2" charset="-78"/>
                        </a:rPr>
                        <a:t>0/44</a:t>
                      </a:r>
                      <a:endParaRPr lang="en-US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Tit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Titr" pitchFamily="2" charset="-78"/>
                        </a:rPr>
                        <a:t>3</a:t>
                      </a:r>
                      <a:endParaRPr lang="en-US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Tit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Lotus" pitchFamily="2" charset="-78"/>
                        </a:rPr>
                        <a:t>صحنه</a:t>
                      </a:r>
                      <a:endParaRPr lang="en-US" sz="105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Lotus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050" dirty="0" smtClean="0">
                          <a:cs typeface="B Lotus" pitchFamily="2" charset="-78"/>
                        </a:rPr>
                        <a:t>9</a:t>
                      </a:r>
                      <a:endParaRPr lang="en-US" sz="1050" dirty="0">
                        <a:cs typeface="B Lotus" pitchFamily="2" charset="-78"/>
                      </a:endParaRPr>
                    </a:p>
                  </a:txBody>
                  <a:tcPr/>
                </a:tc>
              </a:tr>
              <a:tr h="278820">
                <a:tc>
                  <a:txBody>
                    <a:bodyPr/>
                    <a:lstStyle/>
                    <a:p>
                      <a:pPr algn="ctr" rtl="1"/>
                      <a:r>
                        <a:rPr lang="fa-I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Titr" pitchFamily="2" charset="-78"/>
                        </a:rPr>
                        <a:t>3/51</a:t>
                      </a:r>
                      <a:endParaRPr lang="en-US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Tit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Titr" pitchFamily="2" charset="-78"/>
                        </a:rPr>
                        <a:t>8</a:t>
                      </a:r>
                      <a:endParaRPr lang="en-US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Tit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Titr" pitchFamily="2" charset="-78"/>
                        </a:rPr>
                        <a:t>2/19</a:t>
                      </a:r>
                      <a:endParaRPr lang="en-US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Tit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Titr" pitchFamily="2" charset="-78"/>
                        </a:rPr>
                        <a:t>5</a:t>
                      </a:r>
                      <a:endParaRPr lang="en-US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Tit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Titr" pitchFamily="2" charset="-78"/>
                        </a:rPr>
                        <a:t>1/31</a:t>
                      </a:r>
                      <a:endParaRPr lang="en-US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Tit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Titr" pitchFamily="2" charset="-78"/>
                        </a:rPr>
                        <a:t>3</a:t>
                      </a:r>
                      <a:endParaRPr lang="en-US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Tit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Titr" pitchFamily="2" charset="-78"/>
                        </a:rPr>
                        <a:t>0</a:t>
                      </a:r>
                      <a:endParaRPr lang="en-US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Tit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Titr" pitchFamily="2" charset="-78"/>
                        </a:rPr>
                        <a:t>0</a:t>
                      </a:r>
                      <a:endParaRPr lang="en-US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Tit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050" dirty="0" smtClean="0">
                          <a:cs typeface="B Lotus" pitchFamily="2" charset="-78"/>
                        </a:rPr>
                        <a:t>قصرشیرین</a:t>
                      </a:r>
                      <a:endParaRPr lang="en-US" sz="1050" dirty="0">
                        <a:cs typeface="B Lotus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050" dirty="0" smtClean="0">
                          <a:cs typeface="B Lotus" pitchFamily="2" charset="-78"/>
                        </a:rPr>
                        <a:t>10</a:t>
                      </a:r>
                      <a:endParaRPr lang="en-US" sz="1050" dirty="0">
                        <a:cs typeface="B Lotus" pitchFamily="2" charset="-78"/>
                      </a:endParaRPr>
                    </a:p>
                  </a:txBody>
                  <a:tcPr/>
                </a:tc>
              </a:tr>
              <a:tr h="277339">
                <a:tc>
                  <a:txBody>
                    <a:bodyPr/>
                    <a:lstStyle/>
                    <a:p>
                      <a:pPr algn="ctr" rtl="1"/>
                      <a:r>
                        <a:rPr lang="fa-I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Titr" pitchFamily="2" charset="-78"/>
                        </a:rPr>
                        <a:t>20/38</a:t>
                      </a:r>
                      <a:endParaRPr lang="en-US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Tit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Titr" pitchFamily="2" charset="-78"/>
                        </a:rPr>
                        <a:t>2283</a:t>
                      </a:r>
                      <a:endParaRPr lang="en-US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Tit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Titr" pitchFamily="2" charset="-78"/>
                        </a:rPr>
                        <a:t>15/62</a:t>
                      </a:r>
                      <a:endParaRPr lang="en-US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Tit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Titr" pitchFamily="2" charset="-78"/>
                        </a:rPr>
                        <a:t>1763</a:t>
                      </a:r>
                      <a:endParaRPr lang="en-US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Tit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Titr" pitchFamily="2" charset="-78"/>
                        </a:rPr>
                        <a:t>3/98</a:t>
                      </a:r>
                      <a:endParaRPr lang="en-US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Tit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Titr" pitchFamily="2" charset="-78"/>
                        </a:rPr>
                        <a:t>449</a:t>
                      </a:r>
                      <a:endParaRPr lang="en-US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Tit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Titr" pitchFamily="2" charset="-78"/>
                        </a:rPr>
                        <a:t>0/65</a:t>
                      </a:r>
                      <a:endParaRPr lang="en-US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Tit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Titr" pitchFamily="2" charset="-78"/>
                        </a:rPr>
                        <a:t>73</a:t>
                      </a:r>
                      <a:endParaRPr lang="en-US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Tit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Lotus" pitchFamily="2" charset="-78"/>
                        </a:rPr>
                        <a:t>کرمانشاه</a:t>
                      </a:r>
                      <a:endParaRPr lang="en-US" sz="105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Lotus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050" dirty="0" smtClean="0">
                          <a:cs typeface="B Lotus" pitchFamily="2" charset="-78"/>
                        </a:rPr>
                        <a:t>11</a:t>
                      </a:r>
                      <a:endParaRPr lang="en-US" sz="1050" dirty="0">
                        <a:cs typeface="B Lotus" pitchFamily="2" charset="-78"/>
                      </a:endParaRPr>
                    </a:p>
                  </a:txBody>
                  <a:tcPr/>
                </a:tc>
              </a:tr>
              <a:tr h="278820">
                <a:tc>
                  <a:txBody>
                    <a:bodyPr/>
                    <a:lstStyle/>
                    <a:p>
                      <a:pPr algn="ctr" rtl="1"/>
                      <a:r>
                        <a:rPr lang="fa-I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Titr" pitchFamily="2" charset="-78"/>
                        </a:rPr>
                        <a:t>17/09</a:t>
                      </a:r>
                      <a:endParaRPr lang="en-US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Tit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Titr" pitchFamily="2" charset="-78"/>
                        </a:rPr>
                        <a:t>124</a:t>
                      </a:r>
                      <a:endParaRPr lang="en-US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Tit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Titr" pitchFamily="2" charset="-78"/>
                        </a:rPr>
                        <a:t>11/85</a:t>
                      </a:r>
                      <a:endParaRPr lang="en-US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Tit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Titr" pitchFamily="2" charset="-78"/>
                        </a:rPr>
                        <a:t>86</a:t>
                      </a:r>
                      <a:endParaRPr lang="en-US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Tit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Titr" pitchFamily="2" charset="-78"/>
                        </a:rPr>
                        <a:t>2/75</a:t>
                      </a:r>
                      <a:endParaRPr lang="en-US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Tit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Titr" pitchFamily="2" charset="-78"/>
                        </a:rPr>
                        <a:t>20</a:t>
                      </a:r>
                      <a:endParaRPr lang="en-US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Tit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Titr" pitchFamily="2" charset="-78"/>
                        </a:rPr>
                        <a:t>2/45</a:t>
                      </a:r>
                      <a:endParaRPr lang="en-US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Tit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Titr" pitchFamily="2" charset="-78"/>
                        </a:rPr>
                        <a:t>18</a:t>
                      </a:r>
                      <a:endParaRPr lang="en-US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Tit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Lotus" pitchFamily="2" charset="-78"/>
                        </a:rPr>
                        <a:t>کنگاور</a:t>
                      </a:r>
                      <a:endParaRPr lang="en-US" sz="105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Lotus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050" dirty="0" smtClean="0">
                          <a:cs typeface="B Lotus" pitchFamily="2" charset="-78"/>
                        </a:rPr>
                        <a:t>12</a:t>
                      </a:r>
                      <a:endParaRPr lang="en-US" sz="1050" dirty="0">
                        <a:cs typeface="B Lotus" pitchFamily="2" charset="-78"/>
                      </a:endParaRPr>
                    </a:p>
                  </a:txBody>
                  <a:tcPr/>
                </a:tc>
              </a:tr>
              <a:tr h="278820">
                <a:tc>
                  <a:txBody>
                    <a:bodyPr/>
                    <a:lstStyle/>
                    <a:p>
                      <a:pPr algn="ctr" rtl="1"/>
                      <a:r>
                        <a:rPr lang="fa-I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Titr" pitchFamily="2" charset="-78"/>
                        </a:rPr>
                        <a:t>9/1</a:t>
                      </a:r>
                      <a:endParaRPr lang="en-US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Tit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Titr" pitchFamily="2" charset="-78"/>
                        </a:rPr>
                        <a:t>48</a:t>
                      </a:r>
                      <a:endParaRPr lang="en-US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Tit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Titr" pitchFamily="2" charset="-78"/>
                        </a:rPr>
                        <a:t>3/22</a:t>
                      </a:r>
                      <a:endParaRPr lang="en-US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Tit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Titr" pitchFamily="2" charset="-78"/>
                        </a:rPr>
                        <a:t>17</a:t>
                      </a:r>
                      <a:endParaRPr lang="en-US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Tit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Titr" pitchFamily="2" charset="-78"/>
                        </a:rPr>
                        <a:t>4/36</a:t>
                      </a:r>
                      <a:endParaRPr lang="en-US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Tit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Titr" pitchFamily="2" charset="-78"/>
                        </a:rPr>
                        <a:t>23</a:t>
                      </a:r>
                      <a:endParaRPr lang="en-US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Tit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Titr" pitchFamily="2" charset="-78"/>
                        </a:rPr>
                        <a:t>1/48</a:t>
                      </a:r>
                      <a:endParaRPr lang="en-US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Tit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Titr" pitchFamily="2" charset="-78"/>
                        </a:rPr>
                        <a:t>8</a:t>
                      </a:r>
                      <a:endParaRPr lang="en-US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Tit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Lotus" pitchFamily="2" charset="-78"/>
                        </a:rPr>
                        <a:t>گیلان غرب</a:t>
                      </a:r>
                      <a:endParaRPr lang="en-US" sz="105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Lotus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050" dirty="0" smtClean="0">
                          <a:cs typeface="B Lotus" pitchFamily="2" charset="-78"/>
                        </a:rPr>
                        <a:t>13</a:t>
                      </a:r>
                      <a:endParaRPr lang="en-US" sz="1050" dirty="0">
                        <a:cs typeface="B Lotus" pitchFamily="2" charset="-78"/>
                      </a:endParaRPr>
                    </a:p>
                  </a:txBody>
                  <a:tcPr/>
                </a:tc>
              </a:tr>
              <a:tr h="278820">
                <a:tc>
                  <a:txBody>
                    <a:bodyPr/>
                    <a:lstStyle/>
                    <a:p>
                      <a:pPr algn="ctr" rtl="1"/>
                      <a:r>
                        <a:rPr lang="fa-I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Titr" pitchFamily="2" charset="-78"/>
                        </a:rPr>
                        <a:t>18/76</a:t>
                      </a:r>
                      <a:endParaRPr lang="en-US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Tit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Titr" pitchFamily="2" charset="-78"/>
                        </a:rPr>
                        <a:t>136</a:t>
                      </a:r>
                      <a:endParaRPr lang="en-US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Tit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Titr" pitchFamily="2" charset="-78"/>
                        </a:rPr>
                        <a:t>14/76</a:t>
                      </a:r>
                      <a:endParaRPr lang="en-US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Tit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Titr" pitchFamily="2" charset="-78"/>
                        </a:rPr>
                        <a:t>107</a:t>
                      </a:r>
                      <a:endParaRPr lang="en-US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Tit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Titr" pitchFamily="2" charset="-78"/>
                        </a:rPr>
                        <a:t>3/31</a:t>
                      </a:r>
                      <a:endParaRPr lang="en-US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Tit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Titr" pitchFamily="2" charset="-78"/>
                        </a:rPr>
                        <a:t>24</a:t>
                      </a:r>
                      <a:endParaRPr lang="en-US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Tit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Titr" pitchFamily="2" charset="-78"/>
                        </a:rPr>
                        <a:t>0/67</a:t>
                      </a:r>
                      <a:endParaRPr lang="en-US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Tit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Titr" pitchFamily="2" charset="-78"/>
                        </a:rPr>
                        <a:t>5</a:t>
                      </a:r>
                      <a:endParaRPr lang="en-US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Tit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Lotus" pitchFamily="2" charset="-78"/>
                        </a:rPr>
                        <a:t>هرسین</a:t>
                      </a:r>
                      <a:endParaRPr lang="en-US" sz="105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Lotus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050" dirty="0" smtClean="0">
                          <a:cs typeface="B Lotus" pitchFamily="2" charset="-78"/>
                        </a:rPr>
                        <a:t>14</a:t>
                      </a:r>
                      <a:endParaRPr lang="en-US" sz="1050" dirty="0">
                        <a:cs typeface="B Lotus" pitchFamily="2" charset="-78"/>
                      </a:endParaRPr>
                    </a:p>
                  </a:txBody>
                  <a:tcPr/>
                </a:tc>
              </a:tr>
              <a:tr h="278820">
                <a:tc>
                  <a:txBody>
                    <a:bodyPr/>
                    <a:lstStyle/>
                    <a:p>
                      <a:pPr algn="ctr" rtl="1"/>
                      <a:r>
                        <a:rPr lang="fa-I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Titr" pitchFamily="2" charset="-78"/>
                        </a:rPr>
                        <a:t>16/29</a:t>
                      </a:r>
                      <a:endParaRPr lang="en-US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Tit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Titr" pitchFamily="2" charset="-78"/>
                        </a:rPr>
                        <a:t>3201</a:t>
                      </a:r>
                      <a:endParaRPr lang="en-US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Tit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Titr" pitchFamily="2" charset="-78"/>
                        </a:rPr>
                        <a:t>11/98</a:t>
                      </a:r>
                      <a:endParaRPr lang="en-US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Tit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Titr" pitchFamily="2" charset="-78"/>
                        </a:rPr>
                        <a:t>2354</a:t>
                      </a:r>
                      <a:endParaRPr lang="en-US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Tit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Titr" pitchFamily="2" charset="-78"/>
                        </a:rPr>
                        <a:t>3/49</a:t>
                      </a:r>
                      <a:endParaRPr lang="en-US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Tit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Titr" pitchFamily="2" charset="-78"/>
                        </a:rPr>
                        <a:t>687</a:t>
                      </a:r>
                      <a:endParaRPr lang="en-US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Tit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Titr" pitchFamily="2" charset="-78"/>
                        </a:rPr>
                        <a:t>0/81</a:t>
                      </a:r>
                      <a:endParaRPr lang="en-US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Tit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Titr" pitchFamily="2" charset="-78"/>
                        </a:rPr>
                        <a:t>160</a:t>
                      </a:r>
                      <a:endParaRPr lang="en-US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Titr" pitchFamily="2" charset="-78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fa-IR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Lotus" pitchFamily="2" charset="-78"/>
                        </a:rPr>
                        <a:t>جمع کل</a:t>
                      </a:r>
                      <a:endParaRPr lang="en-US" sz="105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Lotus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en-US" sz="1050" dirty="0">
                        <a:cs typeface="B Lotus" pitchFamily="2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اسفند ماه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98432" y="1285866"/>
            <a:ext cx="4798586" cy="370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فروردین ماه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98432" y="1292642"/>
            <a:ext cx="4798586" cy="370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اردیبهشت ماه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98432" y="1285866"/>
            <a:ext cx="4798586" cy="370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1299</Words>
  <Application>Microsoft Office PowerPoint</Application>
  <PresentationFormat>On-screen Show (16:9)</PresentationFormat>
  <Paragraphs>238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بررسی  الگوی فضایی کووید-19 با استفاده از سیستم اطلاعات جغرافیایی (GIS) در استان کرمانشاه 1398</vt:lpstr>
      <vt:lpstr>مقدمه</vt:lpstr>
      <vt:lpstr>مواد و روش‌ها</vt:lpstr>
      <vt:lpstr>یافته های تحقیق</vt:lpstr>
      <vt:lpstr>یافته های تحقیق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بحث</vt:lpstr>
      <vt:lpstr>بحث</vt:lpstr>
      <vt:lpstr>بحث</vt:lpstr>
      <vt:lpstr> نتیجه گیری </vt:lpstr>
      <vt:lpstr>تشکر و قدردانی </vt:lpstr>
      <vt:lpstr>پیام پژوهشی طرح تحقیقاتی: 990019 </vt:lpstr>
      <vt:lpstr>منابع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2017-08-01T15:40:51Z</dcterms:created>
  <dcterms:modified xsi:type="dcterms:W3CDTF">2020-10-02T19:13:19Z</dcterms:modified>
</cp:coreProperties>
</file>