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29"/>
  </p:notesMasterIdLst>
  <p:sldIdLst>
    <p:sldId id="263" r:id="rId2"/>
    <p:sldId id="292" r:id="rId3"/>
    <p:sldId id="344" r:id="rId4"/>
    <p:sldId id="345" r:id="rId5"/>
    <p:sldId id="346" r:id="rId6"/>
    <p:sldId id="347" r:id="rId7"/>
    <p:sldId id="348" r:id="rId8"/>
    <p:sldId id="353" r:id="rId9"/>
    <p:sldId id="354" r:id="rId10"/>
    <p:sldId id="356" r:id="rId11"/>
    <p:sldId id="359" r:id="rId12"/>
    <p:sldId id="360" r:id="rId13"/>
    <p:sldId id="364" r:id="rId14"/>
    <p:sldId id="365" r:id="rId15"/>
    <p:sldId id="340" r:id="rId16"/>
    <p:sldId id="339" r:id="rId17"/>
    <p:sldId id="341" r:id="rId18"/>
    <p:sldId id="342" r:id="rId19"/>
    <p:sldId id="343" r:id="rId20"/>
    <p:sldId id="381" r:id="rId21"/>
    <p:sldId id="384" r:id="rId22"/>
    <p:sldId id="385" r:id="rId23"/>
    <p:sldId id="388" r:id="rId24"/>
    <p:sldId id="389" r:id="rId25"/>
    <p:sldId id="391" r:id="rId26"/>
    <p:sldId id="393" r:id="rId27"/>
    <p:sldId id="294" r:id="rId2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24A9EC2-4907-40F2-9F64-E7FC48C1E0AC}" type="datetimeFigureOut">
              <a:rPr lang="fa-IR" smtClean="0"/>
              <a:pPr/>
              <a:t>27/12/1444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1501A2E-B455-48F4-B7D5-B5997AE2D1F1}" type="slidenum">
              <a:rPr lang="fa-IR" smtClean="0"/>
              <a:pPr/>
              <a:t>‹#›</a:t>
            </a:fld>
            <a:endParaRPr lang="fa-IR"/>
          </a:p>
        </p:txBody>
      </p:sp>
    </p:spTree>
    <p:extLst>
      <p:ext uri="{BB962C8B-B14F-4D97-AF65-F5344CB8AC3E}">
        <p14:creationId xmlns:p14="http://schemas.microsoft.com/office/powerpoint/2010/main" val="421797016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32277D9-44BE-4E8B-BE5D-DB4966BDD94A}" type="datetimeFigureOut">
              <a:rPr lang="fa-IR" smtClean="0"/>
              <a:pPr/>
              <a:t>27/12/1444</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69073F91-83F0-49FB-B23C-7CF720FB83B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2277D9-44BE-4E8B-BE5D-DB4966BDD94A}" type="datetimeFigureOut">
              <a:rPr lang="fa-IR" smtClean="0"/>
              <a:pPr/>
              <a:t>27/12/1444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2277D9-44BE-4E8B-BE5D-DB4966BDD94A}" type="datetimeFigureOut">
              <a:rPr lang="fa-IR" smtClean="0"/>
              <a:pPr/>
              <a:t>27/12/1444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2277D9-44BE-4E8B-BE5D-DB4966BDD94A}" type="datetimeFigureOut">
              <a:rPr lang="fa-IR" smtClean="0"/>
              <a:pPr/>
              <a:t>27/12/1444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32277D9-44BE-4E8B-BE5D-DB4966BDD94A}" type="datetimeFigureOut">
              <a:rPr lang="fa-IR" smtClean="0"/>
              <a:pPr/>
              <a:t>27/12/1444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073F91-83F0-49FB-B23C-7CF720FB83B1}"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2277D9-44BE-4E8B-BE5D-DB4966BDD94A}" type="datetimeFigureOut">
              <a:rPr lang="fa-IR" smtClean="0"/>
              <a:pPr/>
              <a:t>27/12/1444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32277D9-44BE-4E8B-BE5D-DB4966BDD94A}" type="datetimeFigureOut">
              <a:rPr lang="fa-IR" smtClean="0"/>
              <a:pPr/>
              <a:t>27/12/1444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2277D9-44BE-4E8B-BE5D-DB4966BDD94A}" type="datetimeFigureOut">
              <a:rPr lang="fa-IR" smtClean="0"/>
              <a:pPr/>
              <a:t>27/12/1444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277D9-44BE-4E8B-BE5D-DB4966BDD94A}" type="datetimeFigureOut">
              <a:rPr lang="fa-IR" smtClean="0"/>
              <a:pPr/>
              <a:t>27/12/1444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2277D9-44BE-4E8B-BE5D-DB4966BDD94A}" type="datetimeFigureOut">
              <a:rPr lang="fa-IR" smtClean="0"/>
              <a:pPr/>
              <a:t>27/12/1444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9073F91-83F0-49FB-B23C-7CF720FB83B1}"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32277D9-44BE-4E8B-BE5D-DB4966BDD94A}" type="datetimeFigureOut">
              <a:rPr lang="fa-IR" smtClean="0"/>
              <a:pPr/>
              <a:t>27/12/1444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69073F91-83F0-49FB-B23C-7CF720FB83B1}"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32277D9-44BE-4E8B-BE5D-DB4966BDD94A}" type="datetimeFigureOut">
              <a:rPr lang="fa-IR" smtClean="0"/>
              <a:pPr/>
              <a:t>27/12/1444</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9073F91-83F0-49FB-B23C-7CF720FB83B1}"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1" y="3634029"/>
            <a:ext cx="5009057" cy="3236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68429"/>
            <a:ext cx="6696744" cy="48245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val="3914308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1916832"/>
            <a:ext cx="6840760" cy="3108543"/>
          </a:xfrm>
          <a:prstGeom prst="rect">
            <a:avLst/>
          </a:prstGeom>
        </p:spPr>
        <p:txBody>
          <a:bodyPr wrap="square">
            <a:spAutoFit/>
          </a:bodyPr>
          <a:lstStyle/>
          <a:p>
            <a:pPr marL="457200" indent="-457200">
              <a:buFont typeface="Wingdings" panose="05000000000000000000" pitchFamily="2" charset="2"/>
              <a:buChar char="v"/>
            </a:pPr>
            <a:r>
              <a:rPr lang="fa-IR" sz="2800" b="1" dirty="0" smtClean="0">
                <a:latin typeface="Times New Roman" panose="02020603050405020304" pitchFamily="18" charset="0"/>
                <a:cs typeface="B Mitra" panose="00000400000000000000" pitchFamily="2" charset="-78"/>
              </a:rPr>
              <a:t>غیبت های کمتر از 7 روز را خود مراکز شخصا اقدام نمایند .</a:t>
            </a:r>
          </a:p>
          <a:p>
            <a:pPr marL="457200" indent="-457200">
              <a:buFont typeface="Wingdings" panose="05000000000000000000" pitchFamily="2" charset="2"/>
              <a:buChar char="v"/>
            </a:pPr>
            <a:r>
              <a:rPr lang="fa-IR" sz="2800" b="1" dirty="0" smtClean="0">
                <a:latin typeface="Times New Roman" panose="02020603050405020304" pitchFamily="18" charset="0"/>
                <a:cs typeface="B Mitra" panose="00000400000000000000" pitchFamily="2" charset="-78"/>
              </a:rPr>
              <a:t>صدور گواهی جهت ادامه تحصیل مستلزم اخذ نظریه معاونت مربوطه می باشد.</a:t>
            </a:r>
          </a:p>
          <a:p>
            <a:pPr marL="457200" indent="-457200">
              <a:buFont typeface="Wingdings" panose="05000000000000000000" pitchFamily="2" charset="2"/>
              <a:buChar char="v"/>
            </a:pPr>
            <a:endParaRPr lang="fa-IR" sz="2800" b="1" dirty="0" smtClean="0">
              <a:latin typeface="Times New Roman" panose="02020603050405020304" pitchFamily="18" charset="0"/>
              <a:cs typeface="B Mitra" panose="00000400000000000000" pitchFamily="2" charset="-78"/>
            </a:endParaRPr>
          </a:p>
          <a:p>
            <a:pPr marL="457200" indent="-457200">
              <a:buFont typeface="Wingdings" panose="05000000000000000000" pitchFamily="2" charset="2"/>
              <a:buChar char="v"/>
            </a:pPr>
            <a:r>
              <a:rPr lang="fa-IR" sz="2800" b="1" dirty="0" smtClean="0">
                <a:latin typeface="Times New Roman" panose="02020603050405020304" pitchFamily="18" charset="0"/>
                <a:cs typeface="B Mitra" panose="00000400000000000000" pitchFamily="2" charset="-78"/>
              </a:rPr>
              <a:t>معاونت </a:t>
            </a:r>
            <a:r>
              <a:rPr lang="fa-IR" sz="2800" b="1" dirty="0">
                <a:latin typeface="Times New Roman" panose="02020603050405020304" pitchFamily="18" charset="0"/>
                <a:cs typeface="B Mitra" panose="00000400000000000000" pitchFamily="2" charset="-78"/>
              </a:rPr>
              <a:t>ها: در صورت لغو مسئولیت افراد در اسرع وقت به امور مالی ومدیریت منابع انسانی اطلاع داده شود.</a:t>
            </a:r>
          </a:p>
          <a:p>
            <a:pPr marL="457200" indent="-457200">
              <a:buFontTx/>
              <a:buChar char="-"/>
            </a:pPr>
            <a:endParaRPr lang="fa-IR" sz="2800" b="1" dirty="0">
              <a:cs typeface="B Mitra" panose="00000400000000000000" pitchFamily="2" charset="-78"/>
            </a:endParaRPr>
          </a:p>
        </p:txBody>
      </p:sp>
    </p:spTree>
    <p:extLst>
      <p:ext uri="{BB962C8B-B14F-4D97-AF65-F5344CB8AC3E}">
        <p14:creationId xmlns:p14="http://schemas.microsoft.com/office/powerpoint/2010/main" val="369556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227" y="980728"/>
            <a:ext cx="8027044" cy="5619487"/>
          </a:xfrm>
          <a:prstGeom prst="rect">
            <a:avLst/>
          </a:prstGeom>
        </p:spPr>
        <p:txBody>
          <a:bodyPr wrap="square">
            <a:spAutoFit/>
          </a:bodyPr>
          <a:lstStyle/>
          <a:p>
            <a:pPr algn="ctr">
              <a:lnSpc>
                <a:spcPts val="2250"/>
              </a:lnSpc>
              <a:spcBef>
                <a:spcPts val="1125"/>
              </a:spcBef>
              <a:spcAft>
                <a:spcPts val="1125"/>
              </a:spcAft>
            </a:pPr>
            <a:r>
              <a:rPr lang="fa-IR" sz="4800" b="1" dirty="0" smtClean="0">
                <a:solidFill>
                  <a:srgbClr val="C00000"/>
                </a:solidFill>
                <a:latin typeface="Arial" panose="020B0604020202020204" pitchFamily="34" charset="0"/>
                <a:ea typeface="Times New Roman" panose="02020603050405020304" pitchFamily="18" charset="0"/>
                <a:cs typeface="B Titr" panose="00000700000000000000" pitchFamily="2" charset="-78"/>
              </a:rPr>
              <a:t>طرح نیروی انسانی</a:t>
            </a:r>
          </a:p>
          <a:p>
            <a:pPr algn="ctr">
              <a:lnSpc>
                <a:spcPts val="2250"/>
              </a:lnSpc>
              <a:spcBef>
                <a:spcPts val="1125"/>
              </a:spcBef>
              <a:spcAft>
                <a:spcPts val="1125"/>
              </a:spcAft>
            </a:pPr>
            <a:endParaRPr lang="fa-IR" sz="2000" b="1" dirty="0" smtClean="0">
              <a:solidFill>
                <a:srgbClr val="C00000"/>
              </a:solidFill>
              <a:latin typeface="Arial" panose="020B0604020202020204" pitchFamily="34" charset="0"/>
              <a:ea typeface="Times New Roman" panose="02020603050405020304" pitchFamily="18" charset="0"/>
              <a:cs typeface="B Titr" panose="00000700000000000000" pitchFamily="2" charset="-78"/>
            </a:endParaRPr>
          </a:p>
          <a:p>
            <a:pPr algn="just">
              <a:lnSpc>
                <a:spcPts val="2250"/>
              </a:lnSpc>
              <a:spcBef>
                <a:spcPts val="1125"/>
              </a:spcBef>
              <a:spcAft>
                <a:spcPts val="1125"/>
              </a:spcAft>
            </a:pPr>
            <a:r>
              <a:rPr lang="fa-IR" sz="2800" dirty="0" smtClean="0">
                <a:solidFill>
                  <a:srgbClr val="333333"/>
                </a:solidFill>
                <a:latin typeface="Arial" panose="020B0604020202020204" pitchFamily="34" charset="0"/>
                <a:ea typeface="Times New Roman" panose="02020603050405020304" pitchFamily="18" charset="0"/>
                <a:cs typeface="B Mitra" panose="00000400000000000000" pitchFamily="2" charset="-78"/>
              </a:rPr>
              <a:t>1</a:t>
            </a:r>
            <a:r>
              <a:rPr lang="ar-SA" sz="2800" dirty="0" smtClean="0">
                <a:solidFill>
                  <a:srgbClr val="333333"/>
                </a:solidFill>
                <a:latin typeface="Arial" panose="020B0604020202020204" pitchFamily="34" charset="0"/>
                <a:ea typeface="Times New Roman" panose="02020603050405020304" pitchFamily="18" charset="0"/>
                <a:cs typeface="B Mitra" panose="00000400000000000000" pitchFamily="2" charset="-78"/>
              </a:rPr>
              <a:t>- </a:t>
            </a: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عدم ارسال نامه شروع بکار طرح یکماهه توسط مراکز / شبکه ها پس از شروع بکار دستیاران سال آخر ( با ذکر مجرد یا متاهل بودن )و نامه پایانکار بانضمام </a:t>
            </a:r>
            <a:r>
              <a:rPr lang="ar-SA" sz="2800" dirty="0" smtClean="0">
                <a:solidFill>
                  <a:srgbClr val="333333"/>
                </a:solidFill>
                <a:latin typeface="Arial" panose="020B0604020202020204" pitchFamily="34" charset="0"/>
                <a:ea typeface="Times New Roman" panose="02020603050405020304" pitchFamily="18" charset="0"/>
                <a:cs typeface="B Mitra" panose="00000400000000000000" pitchFamily="2" charset="-78"/>
              </a:rPr>
              <a:t>فر</a:t>
            </a:r>
            <a:r>
              <a:rPr lang="fa-IR" sz="2800" dirty="0" smtClean="0">
                <a:solidFill>
                  <a:srgbClr val="333333"/>
                </a:solidFill>
                <a:latin typeface="Arial" panose="020B0604020202020204" pitchFamily="34" charset="0"/>
                <a:ea typeface="Times New Roman" panose="02020603050405020304" pitchFamily="18" charset="0"/>
                <a:cs typeface="B Mitra" panose="00000400000000000000" pitchFamily="2" charset="-78"/>
              </a:rPr>
              <a:t>م</a:t>
            </a:r>
            <a:r>
              <a:rPr lang="ar-SA" sz="2800" dirty="0" smtClean="0">
                <a:solidFill>
                  <a:srgbClr val="333333"/>
                </a:solidFill>
                <a:latin typeface="Arial" panose="020B0604020202020204" pitchFamily="34" charset="0"/>
                <a:ea typeface="Times New Roman" panose="02020603050405020304" pitchFamily="18" charset="0"/>
                <a:cs typeface="B Mitra" panose="00000400000000000000" pitchFamily="2" charset="-78"/>
              </a:rPr>
              <a:t> ارزیا</a:t>
            </a:r>
            <a:r>
              <a:rPr lang="fa-IR" sz="2800" dirty="0" smtClean="0">
                <a:solidFill>
                  <a:srgbClr val="333333"/>
                </a:solidFill>
                <a:latin typeface="Arial" panose="020B0604020202020204" pitchFamily="34" charset="0"/>
                <a:ea typeface="Times New Roman" panose="02020603050405020304" pitchFamily="18" charset="0"/>
                <a:cs typeface="B Mitra" panose="00000400000000000000" pitchFamily="2" charset="-78"/>
              </a:rPr>
              <a:t>ب</a:t>
            </a:r>
            <a:r>
              <a:rPr lang="ar-SA" sz="2800" dirty="0" smtClean="0">
                <a:solidFill>
                  <a:srgbClr val="333333"/>
                </a:solidFill>
                <a:latin typeface="Arial" panose="020B0604020202020204" pitchFamily="34" charset="0"/>
                <a:ea typeface="Times New Roman" panose="02020603050405020304" pitchFamily="18" charset="0"/>
                <a:cs typeface="B Mitra" panose="00000400000000000000" pitchFamily="2" charset="-78"/>
              </a:rPr>
              <a:t>ی </a:t>
            </a: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عملکرد</a:t>
            </a:r>
            <a:r>
              <a:rPr lang="ar-SA" sz="2800" dirty="0">
                <a:solidFill>
                  <a:srgbClr val="333333"/>
                </a:solidFill>
                <a:latin typeface="Times New Roman" panose="02020603050405020304" pitchFamily="18" charset="0"/>
                <a:ea typeface="Times New Roman" panose="02020603050405020304" pitchFamily="18" charset="0"/>
                <a:cs typeface="B Mitra" panose="00000400000000000000" pitchFamily="2" charset="-78"/>
              </a:rPr>
              <a:t> </a:t>
            </a:r>
            <a:r>
              <a:rPr lang="fa-IR" sz="2800" dirty="0">
                <a:solidFill>
                  <a:srgbClr val="333333"/>
                </a:solidFill>
                <a:latin typeface="Times New Roman" panose="02020603050405020304" pitchFamily="18" charset="0"/>
                <a:ea typeface="Times New Roman" panose="02020603050405020304" pitchFamily="18" charset="0"/>
                <a:cs typeface="B Mitra" panose="00000400000000000000" pitchFamily="2" charset="-78"/>
              </a:rPr>
              <a:t>یکماهه</a:t>
            </a:r>
            <a:endParaRPr lang="en-US" sz="2800" dirty="0">
              <a:latin typeface="Times New Roman" panose="02020603050405020304" pitchFamily="18" charset="0"/>
              <a:ea typeface="Times New Roman" panose="02020603050405020304" pitchFamily="18" charset="0"/>
              <a:cs typeface="B Mitra" panose="00000400000000000000" pitchFamily="2" charset="-78"/>
            </a:endParaRPr>
          </a:p>
          <a:p>
            <a:pPr algn="just">
              <a:lnSpc>
                <a:spcPts val="2250"/>
              </a:lnSpc>
              <a:spcBef>
                <a:spcPts val="1125"/>
              </a:spcBef>
              <a:spcAft>
                <a:spcPts val="1125"/>
              </a:spcAft>
            </a:pP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2- در گواهی اشتغال مراکز / شبکه ها جهت دارالترجمه بخش های محل خدمت قید نمی گردد .</a:t>
            </a:r>
            <a:endParaRPr lang="en-US" sz="2800" dirty="0">
              <a:latin typeface="Times New Roman" panose="02020603050405020304" pitchFamily="18" charset="0"/>
              <a:ea typeface="Times New Roman" panose="02020603050405020304" pitchFamily="18" charset="0"/>
              <a:cs typeface="B Mitra" panose="00000400000000000000" pitchFamily="2" charset="-78"/>
            </a:endParaRPr>
          </a:p>
          <a:p>
            <a:pPr algn="just">
              <a:lnSpc>
                <a:spcPts val="2250"/>
              </a:lnSpc>
              <a:spcBef>
                <a:spcPts val="1125"/>
              </a:spcBef>
              <a:spcAft>
                <a:spcPts val="1125"/>
              </a:spcAft>
            </a:pP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3- در رشته های طرح اختیاری و تداوم خدمت باید بلافاصله یک روز قبل از تاریخ استخدام پایانکار صادر و ارسال گردد .</a:t>
            </a:r>
            <a:endParaRPr lang="en-US" sz="2800" dirty="0">
              <a:latin typeface="Times New Roman" panose="02020603050405020304" pitchFamily="18" charset="0"/>
              <a:ea typeface="Times New Roman" panose="02020603050405020304" pitchFamily="18" charset="0"/>
              <a:cs typeface="B Mitra" panose="00000400000000000000" pitchFamily="2" charset="-78"/>
            </a:endParaRPr>
          </a:p>
          <a:p>
            <a:pPr algn="just">
              <a:lnSpc>
                <a:spcPts val="2250"/>
              </a:lnSpc>
              <a:spcBef>
                <a:spcPts val="1125"/>
              </a:spcBef>
              <a:spcAft>
                <a:spcPts val="1125"/>
              </a:spcAft>
            </a:pP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4- در گواهیهای</a:t>
            </a:r>
            <a:r>
              <a:rPr lang="ar-SA" sz="2800" dirty="0">
                <a:solidFill>
                  <a:srgbClr val="333333"/>
                </a:solidFill>
                <a:latin typeface="Times New Roman" panose="02020603050405020304" pitchFamily="18" charset="0"/>
                <a:ea typeface="Times New Roman" panose="02020603050405020304" pitchFamily="18" charset="0"/>
                <a:cs typeface="B Mitra" panose="00000400000000000000" pitchFamily="2" charset="-78"/>
              </a:rPr>
              <a:t> </a:t>
            </a: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اشتغال طرح باید مدت اشتغال به طرح به تفکیک طرح اولیه / تمدید طرح / تمدید کوئید</a:t>
            </a:r>
            <a:r>
              <a:rPr lang="ar-SA" sz="2800" dirty="0">
                <a:solidFill>
                  <a:srgbClr val="333333"/>
                </a:solidFill>
                <a:latin typeface="Times New Roman" panose="02020603050405020304" pitchFamily="18" charset="0"/>
                <a:ea typeface="Times New Roman" panose="02020603050405020304" pitchFamily="18" charset="0"/>
                <a:cs typeface="B Mitra" panose="00000400000000000000" pitchFamily="2" charset="-78"/>
              </a:rPr>
              <a:t> </a:t>
            </a: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ارسال گردد .</a:t>
            </a:r>
            <a:endParaRPr lang="en-US" sz="2800" dirty="0">
              <a:latin typeface="Times New Roman" panose="02020603050405020304" pitchFamily="18" charset="0"/>
              <a:ea typeface="Times New Roman" panose="02020603050405020304" pitchFamily="18" charset="0"/>
              <a:cs typeface="B Mitra" panose="00000400000000000000" pitchFamily="2" charset="-78"/>
            </a:endParaRPr>
          </a:p>
          <a:p>
            <a:pPr algn="just">
              <a:lnSpc>
                <a:spcPts val="2250"/>
              </a:lnSpc>
              <a:spcBef>
                <a:spcPts val="1125"/>
              </a:spcBef>
              <a:spcAft>
                <a:spcPts val="1125"/>
              </a:spcAft>
            </a:pP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5- صدور مرخصی بدون حقوق در زمان تمدید طرح / اضافه خدمت ناشی از دیرکرد ثبت نام </a:t>
            </a:r>
            <a:r>
              <a:rPr lang="ar-SA" sz="2800" dirty="0">
                <a:solidFill>
                  <a:srgbClr val="333333"/>
                </a:solidFill>
                <a:latin typeface="Times New Roman" panose="02020603050405020304" pitchFamily="18" charset="0"/>
                <a:ea typeface="Times New Roman" panose="02020603050405020304" pitchFamily="18" charset="0"/>
                <a:cs typeface="B Mitra" panose="00000400000000000000" pitchFamily="2" charset="-78"/>
              </a:rPr>
              <a:t> </a:t>
            </a: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a:t>
            </a:r>
            <a:endParaRPr lang="en-US" sz="2800"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1230231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484784"/>
            <a:ext cx="8136904" cy="3875420"/>
          </a:xfrm>
          <a:prstGeom prst="rect">
            <a:avLst/>
          </a:prstGeom>
        </p:spPr>
        <p:txBody>
          <a:bodyPr wrap="square">
            <a:spAutoFit/>
          </a:bodyPr>
          <a:lstStyle/>
          <a:p>
            <a:pPr algn="just">
              <a:lnSpc>
                <a:spcPts val="2250"/>
              </a:lnSpc>
              <a:spcBef>
                <a:spcPts val="1125"/>
              </a:spcBef>
              <a:spcAft>
                <a:spcPts val="1125"/>
              </a:spcAft>
            </a:pP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6- صدور حکم حذف ضریب از تاریخ پایان خدمت با ضریب منطقه (نه براساس تاریخ نامه دریافتی )</a:t>
            </a:r>
            <a:endParaRPr lang="en-US" sz="2800" dirty="0">
              <a:latin typeface="Times New Roman" panose="02020603050405020304" pitchFamily="18" charset="0"/>
              <a:ea typeface="Times New Roman" panose="02020603050405020304" pitchFamily="18" charset="0"/>
              <a:cs typeface="B Mitra" panose="00000400000000000000" pitchFamily="2" charset="-78"/>
            </a:endParaRPr>
          </a:p>
          <a:p>
            <a:pPr algn="just">
              <a:lnSpc>
                <a:spcPts val="2250"/>
              </a:lnSpc>
              <a:spcBef>
                <a:spcPts val="1125"/>
              </a:spcBef>
              <a:spcAft>
                <a:spcPts val="1125"/>
              </a:spcAft>
            </a:pP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7- صدور حکم تمدید طرح بلافاصله بعد از تاریخ پایان طرح اولیه .</a:t>
            </a:r>
            <a:endParaRPr lang="en-US" sz="2800" dirty="0">
              <a:latin typeface="Times New Roman" panose="02020603050405020304" pitchFamily="18" charset="0"/>
              <a:ea typeface="Times New Roman" panose="02020603050405020304" pitchFamily="18" charset="0"/>
              <a:cs typeface="B Mitra" panose="00000400000000000000" pitchFamily="2" charset="-78"/>
            </a:endParaRPr>
          </a:p>
          <a:p>
            <a:pPr algn="just">
              <a:lnSpc>
                <a:spcPts val="2250"/>
              </a:lnSpc>
              <a:spcBef>
                <a:spcPts val="1125"/>
              </a:spcBef>
              <a:spcAft>
                <a:spcPts val="1125"/>
              </a:spcAft>
            </a:pP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8- عدم ارسال بموقع پایان طرح توسط مراکز / شبکه ها ( حتی در صورت عدم تسویه حساب باید پایان طرح ارسال گردد )</a:t>
            </a:r>
            <a:r>
              <a:rPr lang="ar-SA" sz="2800" dirty="0">
                <a:solidFill>
                  <a:srgbClr val="333333"/>
                </a:solidFill>
                <a:latin typeface="Times New Roman" panose="02020603050405020304" pitchFamily="18" charset="0"/>
                <a:ea typeface="Times New Roman" panose="02020603050405020304" pitchFamily="18" charset="0"/>
                <a:cs typeface="B Mitra" panose="00000400000000000000" pitchFamily="2" charset="-78"/>
              </a:rPr>
              <a:t> </a:t>
            </a:r>
            <a:endParaRPr lang="en-US" sz="2800" dirty="0">
              <a:latin typeface="Times New Roman" panose="02020603050405020304" pitchFamily="18" charset="0"/>
              <a:ea typeface="Times New Roman" panose="02020603050405020304" pitchFamily="18" charset="0"/>
              <a:cs typeface="B Mitra" panose="00000400000000000000" pitchFamily="2" charset="-78"/>
            </a:endParaRPr>
          </a:p>
          <a:p>
            <a:pPr algn="just">
              <a:lnSpc>
                <a:spcPts val="2250"/>
              </a:lnSpc>
              <a:spcBef>
                <a:spcPts val="1125"/>
              </a:spcBef>
              <a:spcAft>
                <a:spcPts val="1125"/>
              </a:spcAft>
            </a:pP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9- ارسال درخواستهای تمدید طرح ( علیرغم عدم وجود سهمیه / پرشدن سقف مدت تمدید طرح /وجود نیروهای طرح اولیه در سامانه رشد /رشته های اختیاری )</a:t>
            </a:r>
            <a:r>
              <a:rPr lang="ar-SA" sz="2800" dirty="0">
                <a:solidFill>
                  <a:srgbClr val="333333"/>
                </a:solidFill>
                <a:latin typeface="Times New Roman" panose="02020603050405020304" pitchFamily="18" charset="0"/>
                <a:ea typeface="Times New Roman" panose="02020603050405020304" pitchFamily="18" charset="0"/>
                <a:cs typeface="B Mitra" panose="00000400000000000000" pitchFamily="2" charset="-78"/>
              </a:rPr>
              <a:t> </a:t>
            </a:r>
            <a:endParaRPr lang="en-US" sz="2800" dirty="0">
              <a:latin typeface="Times New Roman" panose="02020603050405020304" pitchFamily="18" charset="0"/>
              <a:ea typeface="Times New Roman" panose="02020603050405020304" pitchFamily="18" charset="0"/>
              <a:cs typeface="B Mitra" panose="00000400000000000000" pitchFamily="2" charset="-78"/>
            </a:endParaRPr>
          </a:p>
          <a:p>
            <a:pPr algn="just">
              <a:lnSpc>
                <a:spcPts val="2250"/>
              </a:lnSpc>
              <a:spcBef>
                <a:spcPts val="1125"/>
              </a:spcBef>
              <a:spcAft>
                <a:spcPts val="1125"/>
              </a:spcAft>
            </a:pP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10- عدم ارسال مستندات نیروهای خروجی در درخواست مشمولین رشته های اختیاری .</a:t>
            </a:r>
            <a:endParaRPr lang="en-US" sz="2800"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1234349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700808"/>
            <a:ext cx="8280920" cy="3614451"/>
          </a:xfrm>
          <a:prstGeom prst="rect">
            <a:avLst/>
          </a:prstGeom>
        </p:spPr>
        <p:txBody>
          <a:bodyPr wrap="square">
            <a:spAutoFit/>
          </a:bodyPr>
          <a:lstStyle/>
          <a:p>
            <a:pPr algn="just">
              <a:lnSpc>
                <a:spcPts val="2250"/>
              </a:lnSpc>
              <a:spcBef>
                <a:spcPts val="1125"/>
              </a:spcBef>
              <a:spcAft>
                <a:spcPts val="1125"/>
              </a:spcAft>
            </a:pP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11- صدور پایانکار در خصوص افرادی که در معرفی نامه محل خدمت اضافه خدمت ناشی دیرکرد ثبت نام دارند .</a:t>
            </a:r>
            <a:endParaRPr lang="en-US" sz="2800" dirty="0">
              <a:latin typeface="Times New Roman" panose="02020603050405020304" pitchFamily="18" charset="0"/>
              <a:ea typeface="Times New Roman" panose="02020603050405020304" pitchFamily="18" charset="0"/>
              <a:cs typeface="B Mitra" panose="00000400000000000000" pitchFamily="2" charset="-78"/>
            </a:endParaRPr>
          </a:p>
          <a:p>
            <a:pPr algn="just">
              <a:lnSpc>
                <a:spcPts val="2250"/>
              </a:lnSpc>
              <a:spcBef>
                <a:spcPts val="1125"/>
              </a:spcBef>
              <a:spcAft>
                <a:spcPts val="1125"/>
              </a:spcAft>
            </a:pP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12- عدم راهنمایی مشمولین در امور مربوط به طرح و راهنمایی به مراجعه به ستاد .</a:t>
            </a:r>
            <a:endParaRPr lang="en-US" sz="2800" dirty="0">
              <a:latin typeface="Times New Roman" panose="02020603050405020304" pitchFamily="18" charset="0"/>
              <a:ea typeface="Times New Roman" panose="02020603050405020304" pitchFamily="18" charset="0"/>
              <a:cs typeface="B Mitra" panose="00000400000000000000" pitchFamily="2" charset="-78"/>
            </a:endParaRPr>
          </a:p>
          <a:p>
            <a:pPr algn="just">
              <a:lnSpc>
                <a:spcPts val="2250"/>
              </a:lnSpc>
              <a:spcBef>
                <a:spcPts val="1125"/>
              </a:spcBef>
              <a:spcAft>
                <a:spcPts val="1125"/>
              </a:spcAft>
            </a:pP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13- عدم ثبت شناسه جهت بکارگیری مشمولین طرح اختیاری .</a:t>
            </a:r>
            <a:endParaRPr lang="en-US" sz="2800" dirty="0">
              <a:latin typeface="Times New Roman" panose="02020603050405020304" pitchFamily="18" charset="0"/>
              <a:ea typeface="Times New Roman" panose="02020603050405020304" pitchFamily="18" charset="0"/>
              <a:cs typeface="B Mitra" panose="00000400000000000000" pitchFamily="2" charset="-78"/>
            </a:endParaRPr>
          </a:p>
          <a:p>
            <a:pPr algn="just">
              <a:lnSpc>
                <a:spcPts val="2250"/>
              </a:lnSpc>
              <a:spcBef>
                <a:spcPts val="1125"/>
              </a:spcBef>
              <a:spcAft>
                <a:spcPts val="1125"/>
              </a:spcAft>
            </a:pP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14- عدم ارسال بموقع نامه های حذف ضریب منطقه خدمتی و اصلاح مدت تداوم خدمت ( حداکثر ده روز قبل از تاریخ پایانکار)</a:t>
            </a:r>
            <a:endParaRPr lang="en-US" sz="2800" dirty="0">
              <a:latin typeface="Times New Roman" panose="02020603050405020304" pitchFamily="18" charset="0"/>
              <a:ea typeface="Times New Roman" panose="02020603050405020304" pitchFamily="18" charset="0"/>
              <a:cs typeface="B Mitra" panose="00000400000000000000" pitchFamily="2" charset="-78"/>
            </a:endParaRPr>
          </a:p>
          <a:p>
            <a:pPr algn="just">
              <a:lnSpc>
                <a:spcPts val="2250"/>
              </a:lnSpc>
              <a:spcBef>
                <a:spcPts val="1125"/>
              </a:spcBef>
              <a:spcAft>
                <a:spcPts val="1125"/>
              </a:spcAft>
            </a:pP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15- عدم رعایت تاریخ شروع بکار قید شده در معرفی نامه های کویید 19</a:t>
            </a:r>
            <a:endParaRPr lang="en-US" sz="2800" dirty="0">
              <a:latin typeface="Times New Roman" panose="02020603050405020304" pitchFamily="18"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1789380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484784"/>
            <a:ext cx="8280920" cy="4170372"/>
          </a:xfrm>
          <a:prstGeom prst="rect">
            <a:avLst/>
          </a:prstGeom>
        </p:spPr>
        <p:txBody>
          <a:bodyPr wrap="square">
            <a:spAutoFit/>
          </a:bodyPr>
          <a:lstStyle/>
          <a:p>
            <a:pPr>
              <a:lnSpc>
                <a:spcPts val="2250"/>
              </a:lnSpc>
              <a:spcBef>
                <a:spcPts val="1125"/>
              </a:spcBef>
              <a:spcAft>
                <a:spcPts val="1125"/>
              </a:spcAft>
            </a:pP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16- شروع بکار مشمولین طرح اولیه باید حداکثر 29 روز پس از تاریخ صدور معرفی نامه باشد.</a:t>
            </a:r>
          </a:p>
          <a:p>
            <a:pPr>
              <a:lnSpc>
                <a:spcPts val="2250"/>
              </a:lnSpc>
              <a:spcBef>
                <a:spcPts val="1125"/>
              </a:spcBef>
              <a:spcAft>
                <a:spcPts val="1125"/>
              </a:spcAft>
            </a:pP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17- بکارگیری مشمولین باید در محلهای قید شده در معرفی نامه و براساس ضریب منطقه خدمتی باشد.</a:t>
            </a:r>
          </a:p>
          <a:p>
            <a:pPr>
              <a:lnSpc>
                <a:spcPts val="2250"/>
              </a:lnSpc>
              <a:spcBef>
                <a:spcPts val="1125"/>
              </a:spcBef>
              <a:spcAft>
                <a:spcPts val="1125"/>
              </a:spcAft>
            </a:pP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18- بکارگیری در واحدهای غیر مرتبط با رشته شغلی خلاف مقررات و بخشنامه های وزارت بهداشت می باشد.( مشمولین باید حداقل دو سال در رشته تحصیلی فعالیت و تجربه کسب نمایند)</a:t>
            </a:r>
          </a:p>
          <a:p>
            <a:pPr>
              <a:lnSpc>
                <a:spcPts val="2250"/>
              </a:lnSpc>
              <a:spcBef>
                <a:spcPts val="1125"/>
              </a:spcBef>
              <a:spcAft>
                <a:spcPts val="1125"/>
              </a:spcAft>
            </a:pP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19- عدم ارسال بموقع شروع بکار ضریب کا</a:t>
            </a:r>
          </a:p>
          <a:p>
            <a:pPr>
              <a:lnSpc>
                <a:spcPts val="2250"/>
              </a:lnSpc>
              <a:spcBef>
                <a:spcPts val="1125"/>
              </a:spcBef>
              <a:spcAft>
                <a:spcPts val="1125"/>
              </a:spcAft>
            </a:pPr>
            <a:r>
              <a:rPr lang="ar-SA" sz="2800" dirty="0">
                <a:solidFill>
                  <a:srgbClr val="333333"/>
                </a:solidFill>
                <a:latin typeface="Arial" panose="020B0604020202020204" pitchFamily="34" charset="0"/>
                <a:ea typeface="Times New Roman" panose="02020603050405020304" pitchFamily="18" charset="0"/>
                <a:cs typeface="B Mitra" panose="00000400000000000000" pitchFamily="2" charset="-78"/>
              </a:rPr>
              <a:t>20- درخواست مجوز مطب بدون قید تاریخ شروع بکار ، نیمه تعهدات و نوع سهمیه و بعضا ارسال به معاونت درمان </a:t>
            </a:r>
          </a:p>
        </p:txBody>
      </p:sp>
    </p:spTree>
    <p:extLst>
      <p:ext uri="{BB962C8B-B14F-4D97-AF65-F5344CB8AC3E}">
        <p14:creationId xmlns:p14="http://schemas.microsoft.com/office/powerpoint/2010/main" val="2592977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4834" y="836712"/>
            <a:ext cx="3698448" cy="1015663"/>
          </a:xfrm>
          <a:prstGeom prst="rect">
            <a:avLst/>
          </a:prstGeom>
        </p:spPr>
        <p:txBody>
          <a:bodyPr wrap="none">
            <a:spAutoFit/>
          </a:bodyPr>
          <a:lstStyle/>
          <a:p>
            <a:r>
              <a:rPr lang="fa-IR" sz="6000" dirty="0">
                <a:solidFill>
                  <a:srgbClr val="C00000"/>
                </a:solidFill>
                <a:latin typeface="Arial" panose="020B0604020202020204" pitchFamily="34" charset="0"/>
                <a:cs typeface="B Titr" panose="00000700000000000000" pitchFamily="2" charset="-78"/>
              </a:rPr>
              <a:t>نقل وانتقالات</a:t>
            </a:r>
          </a:p>
        </p:txBody>
      </p:sp>
      <p:sp>
        <p:nvSpPr>
          <p:cNvPr id="4" name="Rectangle 3"/>
          <p:cNvSpPr/>
          <p:nvPr/>
        </p:nvSpPr>
        <p:spPr>
          <a:xfrm>
            <a:off x="1187624" y="1700808"/>
            <a:ext cx="7200800" cy="5539978"/>
          </a:xfrm>
          <a:prstGeom prst="rect">
            <a:avLst/>
          </a:prstGeom>
        </p:spPr>
        <p:txBody>
          <a:bodyPr wrap="square">
            <a:spAutoFit/>
          </a:bodyPr>
          <a:lstStyle/>
          <a:p>
            <a:r>
              <a:rPr lang="fa-IR" sz="2800" dirty="0">
                <a:cs typeface="B Mitra" panose="00000400000000000000" pitchFamily="2" charset="-78"/>
              </a:rPr>
              <a:t>1- اخذ نظریه ها </a:t>
            </a:r>
            <a:r>
              <a:rPr lang="fa-IR" sz="2800" dirty="0" smtClean="0">
                <a:cs typeface="B Mitra" panose="00000400000000000000" pitchFamily="2" charset="-78"/>
              </a:rPr>
              <a:t>صرفا </a:t>
            </a:r>
            <a:r>
              <a:rPr lang="fa-IR" sz="2800" dirty="0" smtClean="0">
                <a:cs typeface="B Mitra" panose="00000400000000000000" pitchFamily="2" charset="-78"/>
              </a:rPr>
              <a:t>از </a:t>
            </a:r>
            <a:r>
              <a:rPr lang="fa-IR" sz="2800" dirty="0">
                <a:cs typeface="B Mitra" panose="00000400000000000000" pitchFamily="2" charset="-78"/>
              </a:rPr>
              <a:t>طریق سامانه نقل </a:t>
            </a:r>
            <a:r>
              <a:rPr lang="fa-IR" sz="2800" dirty="0" smtClean="0">
                <a:cs typeface="B Mitra" panose="00000400000000000000" pitchFamily="2" charset="-78"/>
              </a:rPr>
              <a:t>وانتقالات و عدم مکاتبه از طریق اتوماسیون اداری</a:t>
            </a:r>
            <a:endParaRPr lang="fa-IR" sz="2800" dirty="0">
              <a:cs typeface="B Mitra" panose="00000400000000000000" pitchFamily="2" charset="-78"/>
            </a:endParaRPr>
          </a:p>
          <a:p>
            <a:r>
              <a:rPr lang="fa-IR" sz="2800" dirty="0">
                <a:cs typeface="B Mitra" panose="00000400000000000000" pitchFamily="2" charset="-78"/>
              </a:rPr>
              <a:t>2- صدور </a:t>
            </a:r>
            <a:r>
              <a:rPr lang="fa-IR" sz="2800" dirty="0" smtClean="0">
                <a:cs typeface="B Mitra" panose="00000400000000000000" pitchFamily="2" charset="-78"/>
              </a:rPr>
              <a:t>احکام انتقال و </a:t>
            </a:r>
            <a:r>
              <a:rPr lang="fa-IR" sz="2800" dirty="0">
                <a:cs typeface="B Mitra" panose="00000400000000000000" pitchFamily="2" charset="-78"/>
              </a:rPr>
              <a:t>ماموریت خروجی و ورودی در موعد مقرر</a:t>
            </a:r>
          </a:p>
          <a:p>
            <a:r>
              <a:rPr lang="fa-IR" sz="2800" dirty="0">
                <a:cs typeface="B Mitra" panose="00000400000000000000" pitchFamily="2" charset="-78"/>
              </a:rPr>
              <a:t>3- تمدید ماموریت ها قبل از اتمام ماموریت و اطلاع رسانی به امور مالی جهت مسدود نمودن حقوق کارکنان که قانون را رعایت ننموده </a:t>
            </a:r>
            <a:r>
              <a:rPr lang="fa-IR" sz="2800" dirty="0" smtClean="0">
                <a:cs typeface="B Mitra" panose="00000400000000000000" pitchFamily="2" charset="-78"/>
              </a:rPr>
              <a:t>اند و با توجه به اینکه مأموریت خروجی در زمان تمدید حقوق با مقصد می باشد </a:t>
            </a:r>
            <a:endParaRPr lang="fa-IR" sz="2800" dirty="0">
              <a:cs typeface="B Mitra" panose="00000400000000000000" pitchFamily="2" charset="-78"/>
            </a:endParaRPr>
          </a:p>
          <a:p>
            <a:r>
              <a:rPr lang="fa-IR" sz="2800" dirty="0">
                <a:cs typeface="B Mitra" panose="00000400000000000000" pitchFamily="2" charset="-78"/>
              </a:rPr>
              <a:t>4-موافقت  ننمودن با انتقال افراد متقاضی در صورتی که پست مرتبط با مدرک شخص موجود نمی باشد</a:t>
            </a:r>
          </a:p>
          <a:p>
            <a:r>
              <a:rPr lang="fa-IR" sz="2800" dirty="0">
                <a:cs typeface="B Mitra" panose="00000400000000000000" pitchFamily="2" charset="-78"/>
              </a:rPr>
              <a:t>5-انتقال و یا ماموریت کارکنان با در نظر گرفتن امتیازات لازم در شبکه ها و مراکز</a:t>
            </a:r>
          </a:p>
          <a:p>
            <a:r>
              <a:rPr lang="fa-IR" sz="2800" dirty="0">
                <a:cs typeface="B Mitra" panose="00000400000000000000" pitchFamily="2" charset="-78"/>
              </a:rPr>
              <a:t>6-عدم اعلام تاریخ شروع بکار و یا  تاریخ پایانکار قبل از صدور ابلاغیه  و تعیین تکلیف </a:t>
            </a:r>
            <a:r>
              <a:rPr lang="fa-IR" sz="2800" dirty="0" smtClean="0">
                <a:cs typeface="B Mitra" panose="00000400000000000000" pitchFamily="2" charset="-78"/>
              </a:rPr>
              <a:t>شخص</a:t>
            </a:r>
          </a:p>
          <a:p>
            <a:endParaRPr lang="fa-IR" dirty="0"/>
          </a:p>
        </p:txBody>
      </p:sp>
    </p:spTree>
    <p:extLst>
      <p:ext uri="{BB962C8B-B14F-4D97-AF65-F5344CB8AC3E}">
        <p14:creationId xmlns:p14="http://schemas.microsoft.com/office/powerpoint/2010/main" val="12442112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96752"/>
            <a:ext cx="7776864" cy="1231106"/>
          </a:xfrm>
          <a:prstGeom prst="rect">
            <a:avLst/>
          </a:prstGeom>
        </p:spPr>
        <p:txBody>
          <a:bodyPr wrap="square">
            <a:spAutoFit/>
          </a:bodyPr>
          <a:lstStyle/>
          <a:p>
            <a:pPr algn="just"/>
            <a:r>
              <a:rPr lang="fa-IR" sz="2800" dirty="0" smtClean="0">
                <a:cs typeface="B Mitra" panose="00000400000000000000" pitchFamily="2" charset="-78"/>
              </a:rPr>
              <a:t>7-بازگشت </a:t>
            </a:r>
            <a:r>
              <a:rPr lang="fa-IR" sz="2800" dirty="0">
                <a:cs typeface="B Mitra" panose="00000400000000000000" pitchFamily="2" charset="-78"/>
              </a:rPr>
              <a:t>شخص مامور بعد از اتمام ماموریت اولیه به محل پست سازمانی متعلقه و پیگیری کارگزین </a:t>
            </a:r>
          </a:p>
          <a:p>
            <a:endParaRPr lang="fa-IR"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849390"/>
            <a:ext cx="6480720" cy="707886"/>
          </a:xfrm>
          <a:prstGeom prst="rect">
            <a:avLst/>
          </a:prstGeom>
        </p:spPr>
        <p:txBody>
          <a:bodyPr wrap="square">
            <a:spAutoFit/>
          </a:bodyPr>
          <a:lstStyle/>
          <a:p>
            <a:r>
              <a:rPr lang="fa-IR" sz="4000" dirty="0">
                <a:solidFill>
                  <a:srgbClr val="C00000"/>
                </a:solidFill>
                <a:cs typeface="B Titr" panose="00000700000000000000" pitchFamily="2" charset="-78"/>
              </a:rPr>
              <a:t>ماموریت آموزشی غیر ایثارگر</a:t>
            </a:r>
          </a:p>
        </p:txBody>
      </p:sp>
      <p:sp>
        <p:nvSpPr>
          <p:cNvPr id="3" name="Rectangle 2"/>
          <p:cNvSpPr/>
          <p:nvPr/>
        </p:nvSpPr>
        <p:spPr>
          <a:xfrm>
            <a:off x="899592" y="1844824"/>
            <a:ext cx="7632848" cy="4401205"/>
          </a:xfrm>
          <a:prstGeom prst="rect">
            <a:avLst/>
          </a:prstGeom>
        </p:spPr>
        <p:txBody>
          <a:bodyPr wrap="square">
            <a:spAutoFit/>
          </a:bodyPr>
          <a:lstStyle/>
          <a:p>
            <a:pPr algn="just"/>
            <a:r>
              <a:rPr lang="fa-IR" sz="2800" dirty="0">
                <a:cs typeface="B Mitra" panose="00000400000000000000" pitchFamily="2" charset="-78"/>
              </a:rPr>
              <a:t>1- ثبت نام متقاضی در  سامانه مهندسی مشاغل</a:t>
            </a:r>
          </a:p>
          <a:p>
            <a:pPr algn="just"/>
            <a:r>
              <a:rPr lang="fa-IR" sz="2800" dirty="0">
                <a:cs typeface="B Mitra" panose="00000400000000000000" pitchFamily="2" charset="-78"/>
              </a:rPr>
              <a:t>2-صدور حکم ماموریت آموزشی باتعیین مدت قانونی(ابتدا باید 21 ماه صادر گردد) ودر صورت نیاز وعدم منع قانونی تمدید ماموریت</a:t>
            </a:r>
          </a:p>
          <a:p>
            <a:pPr algn="just"/>
            <a:r>
              <a:rPr lang="fa-IR" sz="2800" dirty="0">
                <a:cs typeface="B Mitra" panose="00000400000000000000" pitchFamily="2" charset="-78"/>
              </a:rPr>
              <a:t>3- بررسی تاریخ اتمام ماموریت آموزشی</a:t>
            </a:r>
          </a:p>
          <a:p>
            <a:pPr algn="just"/>
            <a:r>
              <a:rPr lang="fa-IR" sz="2800" dirty="0">
                <a:cs typeface="B Mitra" panose="00000400000000000000" pitchFamily="2" charset="-78"/>
              </a:rPr>
              <a:t>4- انتصاب بعد از اتمام ماموریت آموزشی</a:t>
            </a:r>
          </a:p>
          <a:p>
            <a:pPr algn="just"/>
            <a:r>
              <a:rPr lang="fa-IR" sz="2800" dirty="0">
                <a:cs typeface="B Mitra" panose="00000400000000000000" pitchFamily="2" charset="-78"/>
              </a:rPr>
              <a:t>5- شروع بکار فرد بعد از اتمام ماموریت و پیگیری کردن کارگزین(درخصوص ایثارگران در مقطع کاردانی وکارشناسی آخرین روز امتحان</a:t>
            </a:r>
            <a:r>
              <a:rPr lang="fa-IR" sz="2800" dirty="0" smtClean="0">
                <a:cs typeface="B Mitra" panose="00000400000000000000" pitchFamily="2" charset="-78"/>
              </a:rPr>
              <a:t>)</a:t>
            </a:r>
          </a:p>
          <a:p>
            <a:pPr algn="just"/>
            <a:r>
              <a:rPr lang="fa-IR" sz="2800" dirty="0">
                <a:cs typeface="B Mitra" panose="00000400000000000000" pitchFamily="2" charset="-78"/>
              </a:rPr>
              <a:t>6- عدم تغییر رشته و یا دانشگاه محل تحصیل بدون هماهنگی با دانشگاه محل خدمت</a:t>
            </a:r>
          </a:p>
        </p:txBody>
      </p:sp>
    </p:spTree>
    <p:extLst>
      <p:ext uri="{BB962C8B-B14F-4D97-AF65-F5344CB8AC3E}">
        <p14:creationId xmlns:p14="http://schemas.microsoft.com/office/powerpoint/2010/main" val="4259140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908720"/>
            <a:ext cx="7632848" cy="4832092"/>
          </a:xfrm>
          <a:prstGeom prst="rect">
            <a:avLst/>
          </a:prstGeom>
        </p:spPr>
        <p:txBody>
          <a:bodyPr wrap="square">
            <a:spAutoFit/>
          </a:bodyPr>
          <a:lstStyle/>
          <a:p>
            <a:pPr algn="just"/>
            <a:r>
              <a:rPr lang="fa-IR" sz="2800" dirty="0">
                <a:cs typeface="B Mitra" panose="00000400000000000000" pitchFamily="2" charset="-78"/>
              </a:rPr>
              <a:t>7- اخذ گواهی پایان هر ترم</a:t>
            </a:r>
          </a:p>
          <a:p>
            <a:pPr algn="just"/>
            <a:r>
              <a:rPr lang="fa-IR" sz="2800" dirty="0">
                <a:cs typeface="B Mitra" panose="00000400000000000000" pitchFamily="2" charset="-78"/>
              </a:rPr>
              <a:t>8- اخذ کارنامه کل و گزارش پیشرفت تحصیلی فرد از دانشگاه محل تحصیل و در صورت تمدید مکاتبه محرمانه با دانشگاه محل تحصیل</a:t>
            </a:r>
          </a:p>
          <a:p>
            <a:pPr algn="just"/>
            <a:r>
              <a:rPr lang="fa-IR" sz="2800" dirty="0">
                <a:cs typeface="B Mitra" panose="00000400000000000000" pitchFamily="2" charset="-78"/>
              </a:rPr>
              <a:t>(درضمن ماموریت آموزشی ایثارگران تابع قوانین خودشان می باشد) </a:t>
            </a:r>
          </a:p>
          <a:p>
            <a:pPr algn="just"/>
            <a:r>
              <a:rPr lang="fa-IR" sz="2800" dirty="0">
                <a:cs typeface="B Mitra" panose="00000400000000000000" pitchFamily="2" charset="-78"/>
              </a:rPr>
              <a:t>9 - کارمندان حتما باید به مدت 5سال تمام  از تاریخ استخدام درموسسه خدمت نموده باشند(سوابق طرحی –شرکتی وقراردادی جزء سابقه خدمتی جهت استفاده از ماموریت آموزشی محسوب نمی گردد)</a:t>
            </a:r>
          </a:p>
          <a:p>
            <a:pPr algn="just"/>
            <a:r>
              <a:rPr lang="fa-IR" sz="2800" dirty="0">
                <a:cs typeface="B Mitra" panose="00000400000000000000" pitchFamily="2" charset="-78"/>
              </a:rPr>
              <a:t>10-رشته قبولی کارمندان غیر ایثارگر باید مرتبط با عنوان پست وهمچنین مورد نیاز دانشگاه ودر دانشگاههای دولتی باشد(در صورت اخذ موافقتها ارسال به هیات رئیسه دانشگاه ودرصورت موافقت هیات مذکور ارسال به دفتر حقوقی واخذ تعهد مربوطه</a:t>
            </a:r>
            <a:r>
              <a:rPr lang="fa-IR" sz="2800" dirty="0" smtClean="0">
                <a:cs typeface="B Mitra" panose="00000400000000000000" pitchFamily="2" charset="-78"/>
              </a:rPr>
              <a:t>)</a:t>
            </a:r>
            <a:endParaRPr lang="fa-IR" sz="2800" dirty="0">
              <a:cs typeface="B Mitra" panose="00000400000000000000" pitchFamily="2" charset="-78"/>
            </a:endParaRPr>
          </a:p>
        </p:txBody>
      </p:sp>
    </p:spTree>
    <p:extLst>
      <p:ext uri="{BB962C8B-B14F-4D97-AF65-F5344CB8AC3E}">
        <p14:creationId xmlns:p14="http://schemas.microsoft.com/office/powerpoint/2010/main" val="1417100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690336"/>
            <a:ext cx="7488832" cy="1815882"/>
          </a:xfrm>
          <a:prstGeom prst="rect">
            <a:avLst/>
          </a:prstGeom>
        </p:spPr>
        <p:txBody>
          <a:bodyPr wrap="square">
            <a:spAutoFit/>
          </a:bodyPr>
          <a:lstStyle/>
          <a:p>
            <a:r>
              <a:rPr lang="fa-IR" sz="2800" dirty="0" smtClean="0">
                <a:cs typeface="B Mitra" panose="00000400000000000000" pitchFamily="2" charset="-78"/>
              </a:rPr>
              <a:t>11-کارکنان </a:t>
            </a:r>
            <a:r>
              <a:rPr lang="fa-IR" sz="2800" dirty="0">
                <a:cs typeface="B Mitra" panose="00000400000000000000" pitchFamily="2" charset="-78"/>
              </a:rPr>
              <a:t>ایثارگر (صرفا: فرزندشهید،وشخص جانباز شاغل )درهرمقطع وهررشته (بغیراز پیام نور)می تواند از ماموریت آموزشی بمدت یکبار جهت مقاطع بالاتر استفاده نمایند.(شخص اگر لیسانس باشد جهت مقطع فوق لیسانس می تواند از ماموریت استفاه نماید)</a:t>
            </a:r>
          </a:p>
        </p:txBody>
      </p:sp>
    </p:spTree>
    <p:extLst>
      <p:ext uri="{BB962C8B-B14F-4D97-AF65-F5344CB8AC3E}">
        <p14:creationId xmlns:p14="http://schemas.microsoft.com/office/powerpoint/2010/main" val="1711209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ntitled-2 copy"/>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51" name="Text Box 3"/>
          <p:cNvSpPr txBox="1">
            <a:spLocks noChangeArrowheads="1"/>
          </p:cNvSpPr>
          <p:nvPr/>
        </p:nvSpPr>
        <p:spPr bwMode="auto">
          <a:xfrm>
            <a:off x="3857620" y="3143248"/>
            <a:ext cx="5000660" cy="1785104"/>
          </a:xfrm>
          <a:prstGeom prst="rect">
            <a:avLst/>
          </a:prstGeom>
          <a:noFill/>
          <a:ln w="9525">
            <a:noFill/>
            <a:miter lim="800000"/>
            <a:headEnd/>
            <a:tailEnd/>
          </a:ln>
        </p:spPr>
        <p:txBody>
          <a:bodyPr wrap="square">
            <a:spAutoFit/>
          </a:bodyPr>
          <a:lstStyle/>
          <a:p>
            <a:pPr algn="ctr">
              <a:spcBef>
                <a:spcPct val="50000"/>
              </a:spcBef>
            </a:pPr>
            <a:r>
              <a:rPr lang="fa-IR" sz="4400" b="1" i="1" dirty="0" smtClean="0">
                <a:solidFill>
                  <a:srgbClr val="630D44"/>
                </a:solidFill>
                <a:cs typeface="B Titr" pitchFamily="2" charset="-78"/>
              </a:rPr>
              <a:t>کارگاه آموزشی</a:t>
            </a:r>
          </a:p>
          <a:p>
            <a:pPr algn="ctr">
              <a:spcBef>
                <a:spcPct val="50000"/>
              </a:spcBef>
            </a:pPr>
            <a:r>
              <a:rPr lang="fa-IR" sz="4400" b="1" i="1" dirty="0" smtClean="0">
                <a:solidFill>
                  <a:srgbClr val="630D44"/>
                </a:solidFill>
                <a:cs typeface="B Titr" pitchFamily="2" charset="-78"/>
              </a:rPr>
              <a:t>مدیریت منابع انسانی</a:t>
            </a:r>
            <a:endParaRPr lang="en-US" sz="4400" b="1" i="1" dirty="0">
              <a:solidFill>
                <a:srgbClr val="630D44"/>
              </a:solidFill>
              <a:cs typeface="B Titr"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836712"/>
            <a:ext cx="8784976" cy="5539978"/>
          </a:xfrm>
          <a:prstGeom prst="rect">
            <a:avLst/>
          </a:prstGeom>
        </p:spPr>
        <p:txBody>
          <a:bodyPr wrap="square">
            <a:spAutoFit/>
          </a:bodyPr>
          <a:lstStyle/>
          <a:p>
            <a:pPr algn="ctr"/>
            <a:r>
              <a:rPr lang="fa-IR" sz="2800" b="1" dirty="0" smtClean="0">
                <a:solidFill>
                  <a:srgbClr val="C00000"/>
                </a:solidFill>
                <a:cs typeface="B Titr" panose="00000700000000000000" pitchFamily="2" charset="-78"/>
              </a:rPr>
              <a:t>واحد برنامه ریزی نیروی انسانی</a:t>
            </a:r>
          </a:p>
          <a:p>
            <a:pPr algn="ctr"/>
            <a:endParaRPr lang="fa-IR" b="1" dirty="0" smtClean="0">
              <a:cs typeface="B Nazanin" panose="00000400000000000000" pitchFamily="2" charset="-78"/>
            </a:endParaRPr>
          </a:p>
          <a:p>
            <a:pPr algn="just"/>
            <a:r>
              <a:rPr lang="fa-IR" sz="2800" dirty="0" smtClean="0">
                <a:cs typeface="B Mitra" panose="00000400000000000000" pitchFamily="2" charset="-78"/>
              </a:rPr>
              <a:t>1-رعایت </a:t>
            </a:r>
            <a:r>
              <a:rPr lang="fa-IR" sz="2800" dirty="0">
                <a:cs typeface="B Mitra" panose="00000400000000000000" pitchFamily="2" charset="-78"/>
              </a:rPr>
              <a:t>فرایند درخواست نیروی طرحی(ابتدا شناسه، سپس مکاتبه باذکر شناسه)</a:t>
            </a:r>
          </a:p>
          <a:p>
            <a:pPr algn="just"/>
            <a:r>
              <a:rPr lang="fa-IR" sz="2800" dirty="0">
                <a:cs typeface="B Mitra" panose="00000400000000000000" pitchFamily="2" charset="-78"/>
              </a:rPr>
              <a:t>2-لینک شدن با مترون(و یا عناوین مشابه درخواست کننده نیرو ) جهت درخواست نیرو</a:t>
            </a:r>
          </a:p>
          <a:p>
            <a:pPr algn="just"/>
            <a:r>
              <a:rPr lang="fa-IR" sz="2800" dirty="0">
                <a:cs typeface="B Mitra" panose="00000400000000000000" pitchFamily="2" charset="-78"/>
              </a:rPr>
              <a:t>3-ورود اطلاعات ایثارگران(اهمیت بودجه ای و آماری در وزارت دارد) پس از صدور ابلاغ</a:t>
            </a:r>
          </a:p>
          <a:p>
            <a:pPr algn="just"/>
            <a:r>
              <a:rPr lang="fa-IR" sz="2800" dirty="0">
                <a:cs typeface="B Mitra" panose="00000400000000000000" pitchFamily="2" charset="-78"/>
              </a:rPr>
              <a:t>4-توجه به اطلاعیه های سامانه رشد(پیام های خوانده نشده)</a:t>
            </a:r>
          </a:p>
          <a:p>
            <a:pPr algn="just"/>
            <a:r>
              <a:rPr lang="fa-IR" sz="2800" dirty="0">
                <a:cs typeface="B Mitra" panose="00000400000000000000" pitchFamily="2" charset="-78"/>
              </a:rPr>
              <a:t>5-یادداشت کردن و نگهداری نام کاربری و کلمه های عبور سامانه</a:t>
            </a:r>
          </a:p>
          <a:p>
            <a:pPr algn="just"/>
            <a:r>
              <a:rPr lang="fa-IR" sz="2800" dirty="0">
                <a:cs typeface="B Mitra" panose="00000400000000000000" pitchFamily="2" charset="-78"/>
              </a:rPr>
              <a:t>6-با توجه به اسناد بالادستی و اهمیت جایگاه شما به عنوان ستاد تخصیص بودجه نیروی انسانی کارشناس باشید و نه کاربر(چه تعداد نیرو؟ چرا؟ مستند به چه اطلاعاتی؟)</a:t>
            </a:r>
          </a:p>
          <a:p>
            <a:pPr marL="457200" indent="-457200" algn="just">
              <a:buFont typeface="Wingdings" panose="05000000000000000000" pitchFamily="2" charset="2"/>
              <a:buChar char="ü"/>
            </a:pPr>
            <a:r>
              <a:rPr lang="fa-IR" sz="2800" dirty="0">
                <a:cs typeface="B Mitra" panose="00000400000000000000" pitchFamily="2" charset="-78"/>
              </a:rPr>
              <a:t>تشکر از همکاری  مراکز بعلت عملکرد سال 1401 نسبت به 1400 نام بردن از مراکز برتر</a:t>
            </a:r>
          </a:p>
          <a:p>
            <a:pPr marL="457200" indent="-457200" algn="just">
              <a:buFont typeface="Wingdings" panose="05000000000000000000" pitchFamily="2" charset="2"/>
              <a:buChar char="ü"/>
            </a:pPr>
            <a:r>
              <a:rPr lang="fa-IR" sz="2800" dirty="0">
                <a:cs typeface="B Mitra" panose="00000400000000000000" pitchFamily="2" charset="-78"/>
              </a:rPr>
              <a:t>اخذ پاورپوینت ساماندهی نیروی انسانی سال 1401</a:t>
            </a:r>
          </a:p>
          <a:p>
            <a:pPr marL="457200" indent="-457200" algn="just">
              <a:buFont typeface="Wingdings" panose="05000000000000000000" pitchFamily="2" charset="2"/>
              <a:buChar char="ü"/>
            </a:pPr>
            <a:r>
              <a:rPr lang="fa-IR" sz="2800" dirty="0">
                <a:cs typeface="B Mitra" panose="00000400000000000000" pitchFamily="2" charset="-78"/>
              </a:rPr>
              <a:t>پرسش و پاسخ</a:t>
            </a:r>
          </a:p>
        </p:txBody>
      </p:sp>
    </p:spTree>
    <p:extLst>
      <p:ext uri="{BB962C8B-B14F-4D97-AF65-F5344CB8AC3E}">
        <p14:creationId xmlns:p14="http://schemas.microsoft.com/office/powerpoint/2010/main" val="2944576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764704"/>
            <a:ext cx="8280920" cy="5878532"/>
          </a:xfrm>
          <a:prstGeom prst="rect">
            <a:avLst/>
          </a:prstGeom>
        </p:spPr>
        <p:txBody>
          <a:bodyPr wrap="square">
            <a:spAutoFit/>
          </a:bodyPr>
          <a:lstStyle/>
          <a:p>
            <a:pPr algn="ctr"/>
            <a:r>
              <a:rPr lang="fa-IR" sz="6000" dirty="0" smtClean="0">
                <a:solidFill>
                  <a:srgbClr val="C00000"/>
                </a:solidFill>
                <a:cs typeface="B Titr" panose="00000700000000000000" pitchFamily="2" charset="-78"/>
              </a:rPr>
              <a:t>استخدام</a:t>
            </a:r>
          </a:p>
          <a:p>
            <a:pPr algn="just"/>
            <a:r>
              <a:rPr lang="fa-IR" sz="2800" dirty="0" smtClean="0">
                <a:cs typeface="B Mitra" panose="00000400000000000000" pitchFamily="2" charset="-78"/>
              </a:rPr>
              <a:t>1-شرح </a:t>
            </a:r>
            <a:r>
              <a:rPr lang="fa-IR" sz="2800" dirty="0">
                <a:cs typeface="B Mitra" panose="00000400000000000000" pitchFamily="2" charset="-78"/>
              </a:rPr>
              <a:t>احکام، طی بخشنامه ارسالی به شماره 17933 تاریخ 1402/3/28 معاونت محترم توسعه مدیریت و منابع که به تمام مراکز ارسال گردیده است، صادر گردد</a:t>
            </a:r>
            <a:r>
              <a:rPr lang="fa-IR" sz="2800" dirty="0" smtClean="0">
                <a:cs typeface="B Mitra" panose="00000400000000000000" pitchFamily="2" charset="-78"/>
              </a:rPr>
              <a:t>.</a:t>
            </a:r>
          </a:p>
          <a:p>
            <a:pPr algn="just"/>
            <a:r>
              <a:rPr lang="fa-IR" sz="2800" dirty="0" smtClean="0">
                <a:cs typeface="B Mitra" panose="00000400000000000000" pitchFamily="2" charset="-78"/>
              </a:rPr>
              <a:t>2-نامه </a:t>
            </a:r>
            <a:r>
              <a:rPr lang="fa-IR" sz="2800" dirty="0">
                <a:cs typeface="B Mitra" panose="00000400000000000000" pitchFamily="2" charset="-78"/>
              </a:rPr>
              <a:t>های تبدیل وضعیت ایثارگران و افراد غیرایثارگر در موعد مقرر ارسال گردد.</a:t>
            </a:r>
          </a:p>
          <a:p>
            <a:pPr algn="just"/>
            <a:r>
              <a:rPr lang="fa-IR" sz="2800" dirty="0">
                <a:cs typeface="B Mitra" panose="00000400000000000000" pitchFamily="2" charset="-78"/>
              </a:rPr>
              <a:t>بعنوان مثال: افراد ایثارگر پس از سپری شدن مدت 6 ماه از پیمانی به رسمی آزمایشی تبدیل وضعیت می شوند و افراد غیرایثارگر پس از سپری شدن مدت 3 سال از پیمانی به رسمی آزمایشی تبدیل وضعیت می شوند. </a:t>
            </a:r>
            <a:endParaRPr lang="fa-IR" sz="2800" dirty="0" smtClean="0">
              <a:cs typeface="B Mitra" panose="00000400000000000000" pitchFamily="2" charset="-78"/>
            </a:endParaRPr>
          </a:p>
          <a:p>
            <a:pPr algn="just"/>
            <a:r>
              <a:rPr lang="fa-IR" sz="2800" dirty="0" smtClean="0">
                <a:cs typeface="B Mitra" panose="00000400000000000000" pitchFamily="2" charset="-78"/>
              </a:rPr>
              <a:t>3-علیرغم </a:t>
            </a:r>
            <a:r>
              <a:rPr lang="fa-IR" sz="2800" dirty="0">
                <a:cs typeface="B Mitra" panose="00000400000000000000" pitchFamily="2" charset="-78"/>
              </a:rPr>
              <a:t>بخشنامه های متعدد متاسفانه درخواست کار بیشماری از واحدها ارسال می گردد. </a:t>
            </a:r>
          </a:p>
          <a:p>
            <a:pPr algn="just"/>
            <a:r>
              <a:rPr lang="fa-IR" sz="2800" dirty="0">
                <a:cs typeface="B Mitra" panose="00000400000000000000" pitchFamily="2" charset="-78"/>
              </a:rPr>
              <a:t>استخدام صرفا از طریق آزمون استخدامی و شرکت در فضای رقابتی میسر می باشد.</a:t>
            </a:r>
          </a:p>
          <a:p>
            <a:pPr algn="just"/>
            <a:r>
              <a:rPr lang="fa-IR" sz="2800" dirty="0">
                <a:cs typeface="B Mitra" panose="00000400000000000000" pitchFamily="2" charset="-78"/>
              </a:rPr>
              <a:t> لطفا از ارسال درخواست های کار امتناع ورزید.</a:t>
            </a:r>
          </a:p>
          <a:p>
            <a:pPr algn="just"/>
            <a:endParaRPr lang="fa-IR" dirty="0">
              <a:cs typeface="B Titr" panose="00000700000000000000" pitchFamily="2" charset="-78"/>
            </a:endParaRPr>
          </a:p>
          <a:p>
            <a:pPr algn="just"/>
            <a:endParaRPr lang="fa-IR" dirty="0">
              <a:cs typeface="B Titr" panose="00000700000000000000" pitchFamily="2" charset="-78"/>
            </a:endParaRPr>
          </a:p>
        </p:txBody>
      </p:sp>
    </p:spTree>
    <p:extLst>
      <p:ext uri="{BB962C8B-B14F-4D97-AF65-F5344CB8AC3E}">
        <p14:creationId xmlns:p14="http://schemas.microsoft.com/office/powerpoint/2010/main" val="1139469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196752"/>
            <a:ext cx="7920880" cy="4832092"/>
          </a:xfrm>
          <a:prstGeom prst="rect">
            <a:avLst/>
          </a:prstGeom>
        </p:spPr>
        <p:txBody>
          <a:bodyPr wrap="square">
            <a:spAutoFit/>
          </a:bodyPr>
          <a:lstStyle/>
          <a:p>
            <a:pPr algn="just"/>
            <a:r>
              <a:rPr lang="fa-IR" sz="2800" dirty="0" smtClean="0">
                <a:cs typeface="B Mitra" panose="00000400000000000000" pitchFamily="2" charset="-78"/>
              </a:rPr>
              <a:t>4-در </a:t>
            </a:r>
            <a:r>
              <a:rPr lang="fa-IR" sz="2800" dirty="0">
                <a:cs typeface="B Mitra" panose="00000400000000000000" pitchFamily="2" charset="-78"/>
              </a:rPr>
              <a:t>ارسال احکام حتما مدارک تبدیل وضعیت پیوست گردد. تاییدیه ایثارگری، گواهی ایثارگری، نامه گزینش(در صورتیکه فرد جدیدالاستخدام باشد شروع بکار حتما ضمیمه گردد</a:t>
            </a:r>
            <a:r>
              <a:rPr lang="fa-IR" sz="2800" dirty="0" smtClean="0">
                <a:cs typeface="B Mitra" panose="00000400000000000000" pitchFamily="2" charset="-78"/>
              </a:rPr>
              <a:t>).</a:t>
            </a:r>
          </a:p>
          <a:p>
            <a:pPr algn="just"/>
            <a:r>
              <a:rPr lang="fa-IR" sz="2800" dirty="0" smtClean="0">
                <a:cs typeface="B Mitra" panose="00000400000000000000" pitchFamily="2" charset="-78"/>
              </a:rPr>
              <a:t>5-از </a:t>
            </a:r>
            <a:r>
              <a:rPr lang="fa-IR" sz="2800" dirty="0">
                <a:cs typeface="B Mitra" panose="00000400000000000000" pitchFamily="2" charset="-78"/>
              </a:rPr>
              <a:t>فرستادن ارباب رجوع جهت امضا احکام خودداری گردد</a:t>
            </a:r>
            <a:r>
              <a:rPr lang="fa-IR" sz="2800" dirty="0" smtClean="0">
                <a:cs typeface="B Mitra" panose="00000400000000000000" pitchFamily="2" charset="-78"/>
              </a:rPr>
              <a:t>.</a:t>
            </a:r>
          </a:p>
          <a:p>
            <a:pPr algn="just"/>
            <a:r>
              <a:rPr lang="fa-IR" sz="2800" dirty="0" smtClean="0">
                <a:cs typeface="B Mitra" panose="00000400000000000000" pitchFamily="2" charset="-78"/>
              </a:rPr>
              <a:t>6-به </a:t>
            </a:r>
            <a:r>
              <a:rPr lang="fa-IR" sz="2800" dirty="0">
                <a:cs typeface="B Mitra" panose="00000400000000000000" pitchFamily="2" charset="-78"/>
              </a:rPr>
              <a:t>رونوشت نامه های صادره از دانشگاه جهت صدور احکام توجه و دقت گردد</a:t>
            </a:r>
            <a:r>
              <a:rPr lang="fa-IR" sz="2800" dirty="0" smtClean="0">
                <a:cs typeface="B Mitra" panose="00000400000000000000" pitchFamily="2" charset="-78"/>
              </a:rPr>
              <a:t>.</a:t>
            </a:r>
          </a:p>
          <a:p>
            <a:pPr algn="just"/>
            <a:r>
              <a:rPr lang="fa-IR" sz="2800" dirty="0" smtClean="0">
                <a:cs typeface="B Mitra" panose="00000400000000000000" pitchFamily="2" charset="-78"/>
              </a:rPr>
              <a:t>7-شماره </a:t>
            </a:r>
            <a:r>
              <a:rPr lang="fa-IR" sz="2800" dirty="0">
                <a:cs typeface="B Mitra" panose="00000400000000000000" pitchFamily="2" charset="-78"/>
              </a:rPr>
              <a:t>مجوزها در شرح احکام درست وارد شود</a:t>
            </a:r>
            <a:r>
              <a:rPr lang="fa-IR" sz="2800" dirty="0" smtClean="0">
                <a:cs typeface="B Mitra" panose="00000400000000000000" pitchFamily="2" charset="-78"/>
              </a:rPr>
              <a:t>.</a:t>
            </a:r>
          </a:p>
          <a:p>
            <a:pPr algn="just"/>
            <a:r>
              <a:rPr lang="fa-IR" sz="2800" dirty="0" smtClean="0">
                <a:cs typeface="B Mitra" panose="00000400000000000000" pitchFamily="2" charset="-78"/>
              </a:rPr>
              <a:t>8-در </a:t>
            </a:r>
            <a:r>
              <a:rPr lang="fa-IR" sz="2800" dirty="0">
                <a:cs typeface="B Mitra" panose="00000400000000000000" pitchFamily="2" charset="-78"/>
              </a:rPr>
              <a:t>پایان مهم ترین مطلب را مطرح می نمایم؛ مبنی بر اینکه در زمان ثبت اطلاعات در سامانه پرسنلی شماره مجوز و تاریخ آن بر اساس ابلاغیه صادر شده با دقت لازم درج گردد. و در صورتیکه هر یک از افراد معرفی شده به آن واحد تقاضای انصراف دارند درخواست آنان به دانشگاه ارسال گردد</a:t>
            </a:r>
            <a:r>
              <a:rPr lang="fa-IR" sz="2800" dirty="0" smtClean="0">
                <a:cs typeface="B Mitra" panose="00000400000000000000" pitchFamily="2" charset="-78"/>
              </a:rPr>
              <a:t>.</a:t>
            </a:r>
            <a:endParaRPr lang="fa-IR" dirty="0">
              <a:cs typeface="B Titr" panose="00000700000000000000" pitchFamily="2" charset="-78"/>
            </a:endParaRPr>
          </a:p>
        </p:txBody>
      </p:sp>
    </p:spTree>
    <p:extLst>
      <p:ext uri="{BB962C8B-B14F-4D97-AF65-F5344CB8AC3E}">
        <p14:creationId xmlns:p14="http://schemas.microsoft.com/office/powerpoint/2010/main" val="4256395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32656"/>
            <a:ext cx="8208912" cy="1569660"/>
          </a:xfrm>
          <a:prstGeom prst="rect">
            <a:avLst/>
          </a:prstGeom>
          <a:noFill/>
        </p:spPr>
        <p:txBody>
          <a:bodyPr wrap="square" rtlCol="0">
            <a:spAutoFit/>
          </a:bodyPr>
          <a:lstStyle/>
          <a:p>
            <a:endParaRPr lang="fa-IR" dirty="0" smtClean="0"/>
          </a:p>
          <a:p>
            <a:endParaRPr lang="fa-IR" dirty="0"/>
          </a:p>
          <a:p>
            <a:pPr algn="ctr"/>
            <a:r>
              <a:rPr lang="fa-IR" sz="6000" dirty="0" smtClean="0">
                <a:solidFill>
                  <a:srgbClr val="FF0000"/>
                </a:solidFill>
                <a:cs typeface="B Titr" panose="00000700000000000000" pitchFamily="2" charset="-78"/>
              </a:rPr>
              <a:t>آنفورماتیک</a:t>
            </a:r>
          </a:p>
        </p:txBody>
      </p:sp>
      <p:sp>
        <p:nvSpPr>
          <p:cNvPr id="5" name="TextBox 4"/>
          <p:cNvSpPr txBox="1"/>
          <p:nvPr/>
        </p:nvSpPr>
        <p:spPr>
          <a:xfrm>
            <a:off x="1043608" y="2132856"/>
            <a:ext cx="7920880" cy="3416320"/>
          </a:xfrm>
          <a:prstGeom prst="rect">
            <a:avLst/>
          </a:prstGeom>
          <a:noFill/>
        </p:spPr>
        <p:txBody>
          <a:bodyPr wrap="square" rtlCol="0">
            <a:spAutoFit/>
          </a:bodyPr>
          <a:lstStyle/>
          <a:p>
            <a:pPr>
              <a:lnSpc>
                <a:spcPct val="300000"/>
              </a:lnSpc>
            </a:pPr>
            <a:r>
              <a:rPr lang="fa-IR" dirty="0" smtClean="0"/>
              <a:t>صحت اطلاعات </a:t>
            </a:r>
          </a:p>
          <a:p>
            <a:pPr marL="285750" indent="-285750">
              <a:lnSpc>
                <a:spcPct val="300000"/>
              </a:lnSpc>
              <a:buFont typeface="Wingdings" panose="05000000000000000000" pitchFamily="2" charset="2"/>
              <a:buChar char="q"/>
            </a:pPr>
            <a:r>
              <a:rPr lang="fa-IR" dirty="0" smtClean="0">
                <a:cs typeface="B Mitra" panose="00000400000000000000" pitchFamily="2" charset="-78"/>
              </a:rPr>
              <a:t>اطلاعات کاربران سیستم </a:t>
            </a:r>
          </a:p>
          <a:p>
            <a:pPr marL="285750" indent="-285750">
              <a:lnSpc>
                <a:spcPct val="300000"/>
              </a:lnSpc>
              <a:buFont typeface="Wingdings" panose="05000000000000000000" pitchFamily="2" charset="2"/>
              <a:buChar char="q"/>
            </a:pPr>
            <a:r>
              <a:rPr lang="fa-IR" dirty="0" smtClean="0">
                <a:cs typeface="B Mitra" panose="00000400000000000000" pitchFamily="2" charset="-78"/>
              </a:rPr>
              <a:t>اطلاعات احکام</a:t>
            </a:r>
          </a:p>
          <a:p>
            <a:pPr marL="285750" indent="-285750">
              <a:lnSpc>
                <a:spcPct val="300000"/>
              </a:lnSpc>
              <a:buFont typeface="Wingdings" panose="05000000000000000000" pitchFamily="2" charset="2"/>
              <a:buChar char="q"/>
            </a:pPr>
            <a:r>
              <a:rPr lang="fa-IR" dirty="0" smtClean="0">
                <a:cs typeface="B Mitra" panose="00000400000000000000" pitchFamily="2" charset="-78"/>
              </a:rPr>
              <a:t>اطلاعات پرسنلی</a:t>
            </a:r>
            <a:endParaRPr lang="en-US" dirty="0">
              <a:cs typeface="B Mitra"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565" y="2348880"/>
            <a:ext cx="5551953" cy="3456384"/>
          </a:xfrm>
          <a:prstGeom prst="rect">
            <a:avLst/>
          </a:prstGeom>
        </p:spPr>
      </p:pic>
    </p:spTree>
    <p:extLst>
      <p:ext uri="{BB962C8B-B14F-4D97-AF65-F5344CB8AC3E}">
        <p14:creationId xmlns:p14="http://schemas.microsoft.com/office/powerpoint/2010/main" val="85477271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007150"/>
            <a:ext cx="8208912" cy="523220"/>
          </a:xfrm>
          <a:prstGeom prst="rect">
            <a:avLst/>
          </a:prstGeom>
          <a:noFill/>
        </p:spPr>
        <p:txBody>
          <a:bodyPr wrap="square" rtlCol="0">
            <a:spAutoFit/>
          </a:bodyPr>
          <a:lstStyle/>
          <a:p>
            <a:pPr algn="ctr"/>
            <a:r>
              <a:rPr lang="fa-IR" sz="2800" dirty="0" smtClean="0">
                <a:solidFill>
                  <a:srgbClr val="FF0000"/>
                </a:solidFill>
                <a:cs typeface="B Titr" panose="00000700000000000000" pitchFamily="2" charset="-78"/>
              </a:rPr>
              <a:t>مغایرت های احکام در سیستم پرسنلی و سیستم جامع</a:t>
            </a:r>
          </a:p>
        </p:txBody>
      </p:sp>
      <p:sp>
        <p:nvSpPr>
          <p:cNvPr id="5" name="TextBox 4"/>
          <p:cNvSpPr txBox="1"/>
          <p:nvPr/>
        </p:nvSpPr>
        <p:spPr>
          <a:xfrm>
            <a:off x="1043608" y="2492896"/>
            <a:ext cx="7920880" cy="1599156"/>
          </a:xfrm>
          <a:prstGeom prst="rect">
            <a:avLst/>
          </a:prstGeom>
          <a:noFill/>
        </p:spPr>
        <p:txBody>
          <a:bodyPr wrap="square" rtlCol="0">
            <a:spAutoFit/>
          </a:bodyPr>
          <a:lstStyle/>
          <a:p>
            <a:pPr marL="285750" indent="-285750">
              <a:lnSpc>
                <a:spcPct val="300000"/>
              </a:lnSpc>
              <a:buFont typeface="Wingdings" panose="05000000000000000000" pitchFamily="2" charset="2"/>
              <a:buChar char="q"/>
            </a:pPr>
            <a:r>
              <a:rPr lang="fa-IR" dirty="0" smtClean="0"/>
              <a:t>بررسی وضعیت اشتغال</a:t>
            </a:r>
          </a:p>
          <a:p>
            <a:pPr marL="285750" indent="-285750">
              <a:lnSpc>
                <a:spcPct val="300000"/>
              </a:lnSpc>
              <a:buFont typeface="Wingdings" panose="05000000000000000000" pitchFamily="2" charset="2"/>
              <a:buChar char="q"/>
            </a:pPr>
            <a:r>
              <a:rPr lang="fa-IR" dirty="0" smtClean="0"/>
              <a:t>ثبت اطلاعات نادرست</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16832"/>
            <a:ext cx="5850652" cy="4680520"/>
          </a:xfrm>
          <a:prstGeom prst="rect">
            <a:avLst/>
          </a:prstGeom>
        </p:spPr>
      </p:pic>
    </p:spTree>
    <p:extLst>
      <p:ext uri="{BB962C8B-B14F-4D97-AF65-F5344CB8AC3E}">
        <p14:creationId xmlns:p14="http://schemas.microsoft.com/office/powerpoint/2010/main" val="311753575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08435" y="549150"/>
            <a:ext cx="8208912" cy="523220"/>
          </a:xfrm>
          <a:prstGeom prst="rect">
            <a:avLst/>
          </a:prstGeom>
          <a:noFill/>
        </p:spPr>
        <p:txBody>
          <a:bodyPr wrap="square" rtlCol="0">
            <a:spAutoFit/>
          </a:bodyPr>
          <a:lstStyle/>
          <a:p>
            <a:pPr algn="ctr"/>
            <a:r>
              <a:rPr lang="fa-IR" sz="2800" dirty="0" smtClean="0">
                <a:solidFill>
                  <a:srgbClr val="C00000"/>
                </a:solidFill>
                <a:cs typeface="B Titr" panose="00000700000000000000" pitchFamily="2" charset="-78"/>
              </a:rPr>
              <a:t>پایش سامانه جامع </a:t>
            </a:r>
          </a:p>
        </p:txBody>
      </p:sp>
      <p:sp>
        <p:nvSpPr>
          <p:cNvPr id="5" name="TextBox 4"/>
          <p:cNvSpPr txBox="1"/>
          <p:nvPr/>
        </p:nvSpPr>
        <p:spPr>
          <a:xfrm>
            <a:off x="6220732" y="1124744"/>
            <a:ext cx="2808312" cy="5078313"/>
          </a:xfrm>
          <a:prstGeom prst="rect">
            <a:avLst/>
          </a:prstGeom>
          <a:noFill/>
        </p:spPr>
        <p:txBody>
          <a:bodyPr wrap="square" rtlCol="0">
            <a:spAutoFit/>
          </a:bodyPr>
          <a:lstStyle/>
          <a:p>
            <a:pPr marL="285750" indent="-285750">
              <a:lnSpc>
                <a:spcPct val="300000"/>
              </a:lnSpc>
              <a:buFont typeface="Wingdings" panose="05000000000000000000" pitchFamily="2" charset="2"/>
              <a:buChar char="q"/>
            </a:pPr>
            <a:r>
              <a:rPr lang="fa-IR" dirty="0" smtClean="0"/>
              <a:t>ارسال اطلاعات به وزارت</a:t>
            </a:r>
          </a:p>
          <a:p>
            <a:pPr marL="285750" indent="-285750">
              <a:lnSpc>
                <a:spcPct val="300000"/>
              </a:lnSpc>
              <a:buFont typeface="Wingdings" panose="05000000000000000000" pitchFamily="2" charset="2"/>
              <a:buChar char="q"/>
            </a:pPr>
            <a:r>
              <a:rPr lang="fa-IR" dirty="0" smtClean="0"/>
              <a:t>پایش اطلاعات در ستاد و وزارت</a:t>
            </a:r>
          </a:p>
          <a:p>
            <a:pPr marL="285750" indent="-285750">
              <a:lnSpc>
                <a:spcPct val="300000"/>
              </a:lnSpc>
              <a:buFont typeface="Wingdings" panose="05000000000000000000" pitchFamily="2" charset="2"/>
              <a:buChar char="q"/>
            </a:pPr>
            <a:r>
              <a:rPr lang="fa-IR" dirty="0" smtClean="0"/>
              <a:t>پیگیری جهت رفع مشکلات</a:t>
            </a:r>
          </a:p>
          <a:p>
            <a:pPr marL="285750" indent="-285750">
              <a:lnSpc>
                <a:spcPct val="300000"/>
              </a:lnSpc>
              <a:buFont typeface="Wingdings" panose="05000000000000000000" pitchFamily="2" charset="2"/>
              <a:buChar char="q"/>
            </a:pPr>
            <a:r>
              <a:rPr lang="fa-IR" dirty="0" smtClean="0"/>
              <a:t>پایش مجدد جهت صحت انجام کار</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432" y="1428644"/>
            <a:ext cx="5940660" cy="4752528"/>
          </a:xfrm>
          <a:prstGeom prst="rect">
            <a:avLst/>
          </a:prstGeom>
        </p:spPr>
      </p:pic>
    </p:spTree>
    <p:extLst>
      <p:ext uri="{BB962C8B-B14F-4D97-AF65-F5344CB8AC3E}">
        <p14:creationId xmlns:p14="http://schemas.microsoft.com/office/powerpoint/2010/main" val="346982932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1720" y="1124744"/>
            <a:ext cx="5328592" cy="646331"/>
          </a:xfrm>
          <a:prstGeom prst="rect">
            <a:avLst/>
          </a:prstGeom>
          <a:noFill/>
        </p:spPr>
        <p:txBody>
          <a:bodyPr wrap="square" rtlCol="0">
            <a:spAutoFit/>
          </a:bodyPr>
          <a:lstStyle/>
          <a:p>
            <a:pPr algn="ctr"/>
            <a:r>
              <a:rPr lang="fa-IR" sz="3600" dirty="0" smtClean="0">
                <a:solidFill>
                  <a:srgbClr val="C00000"/>
                </a:solidFill>
                <a:cs typeface="B Titr" panose="00000700000000000000" pitchFamily="2" charset="-78"/>
              </a:rPr>
              <a:t>عمده مشکلات موجود در سیستم:</a:t>
            </a:r>
          </a:p>
        </p:txBody>
      </p:sp>
      <p:sp>
        <p:nvSpPr>
          <p:cNvPr id="3" name="TextBox 2"/>
          <p:cNvSpPr txBox="1"/>
          <p:nvPr/>
        </p:nvSpPr>
        <p:spPr>
          <a:xfrm>
            <a:off x="395536" y="2571610"/>
            <a:ext cx="8496944" cy="2246769"/>
          </a:xfrm>
          <a:prstGeom prst="rect">
            <a:avLst/>
          </a:prstGeom>
          <a:noFill/>
        </p:spPr>
        <p:txBody>
          <a:bodyPr wrap="square" rtlCol="0">
            <a:spAutoFit/>
          </a:bodyPr>
          <a:lstStyle/>
          <a:p>
            <a:pPr marL="285750" indent="-285750">
              <a:buFont typeface="Wingdings" panose="05000000000000000000" pitchFamily="2" charset="2"/>
              <a:buChar char="§"/>
            </a:pPr>
            <a:r>
              <a:rPr lang="fa-IR" sz="2800" dirty="0" smtClean="0">
                <a:cs typeface="B Mitra" panose="00000400000000000000" pitchFamily="2" charset="-78"/>
              </a:rPr>
              <a:t>عدم صحت اطلاعات در سیستم پرسنلی آذرخش</a:t>
            </a:r>
          </a:p>
          <a:p>
            <a:pPr marL="285750" indent="-285750">
              <a:buFont typeface="Wingdings" panose="05000000000000000000" pitchFamily="2" charset="2"/>
              <a:buChar char="§"/>
            </a:pPr>
            <a:r>
              <a:rPr lang="fa-IR" sz="2800" dirty="0" smtClean="0">
                <a:cs typeface="B Mitra" panose="00000400000000000000" pitchFamily="2" charset="-78"/>
              </a:rPr>
              <a:t>عدم آشنایی برخی از همکاران با قوانین و مقرارت </a:t>
            </a:r>
          </a:p>
          <a:p>
            <a:pPr marL="285750" indent="-285750">
              <a:buFont typeface="Wingdings" panose="05000000000000000000" pitchFamily="2" charset="2"/>
              <a:buChar char="§"/>
            </a:pPr>
            <a:r>
              <a:rPr lang="fa-IR" sz="2800" dirty="0" smtClean="0">
                <a:cs typeface="B Mitra" panose="00000400000000000000" pitchFamily="2" charset="-78"/>
              </a:rPr>
              <a:t>عدم پایش دوره ای توسط مراکز</a:t>
            </a:r>
          </a:p>
          <a:p>
            <a:pPr marL="285750" indent="-285750">
              <a:buFont typeface="Wingdings" panose="05000000000000000000" pitchFamily="2" charset="2"/>
              <a:buChar char="§"/>
            </a:pPr>
            <a:r>
              <a:rPr lang="fa-IR" sz="2800" dirty="0" smtClean="0">
                <a:cs typeface="B Mitra" panose="00000400000000000000" pitchFamily="2" charset="-78"/>
              </a:rPr>
              <a:t>عدم پیگیری مطالبات کارکنان توسط کارگزین</a:t>
            </a:r>
          </a:p>
          <a:p>
            <a:pPr marL="285750" indent="-285750">
              <a:buFont typeface="Wingdings" panose="05000000000000000000" pitchFamily="2" charset="2"/>
              <a:buChar char="§"/>
            </a:pPr>
            <a:r>
              <a:rPr lang="fa-IR" sz="2800" dirty="0" smtClean="0">
                <a:cs typeface="B Mitra" panose="00000400000000000000" pitchFamily="2" charset="-78"/>
              </a:rPr>
              <a:t>آمار و اطلاعات </a:t>
            </a:r>
            <a:endParaRPr lang="en-US" sz="2800" dirty="0">
              <a:cs typeface="B Mitra" panose="00000400000000000000" pitchFamily="2" charset="-78"/>
            </a:endParaRPr>
          </a:p>
        </p:txBody>
      </p:sp>
    </p:spTree>
    <p:extLst>
      <p:ext uri="{BB962C8B-B14F-4D97-AF65-F5344CB8AC3E}">
        <p14:creationId xmlns:p14="http://schemas.microsoft.com/office/powerpoint/2010/main" val="1821317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endParaRPr lang="en-US" smtClean="0"/>
          </a:p>
        </p:txBody>
      </p:sp>
      <p:sp>
        <p:nvSpPr>
          <p:cNvPr id="12291" name="Rectangle 3"/>
          <p:cNvSpPr>
            <a:spLocks noGrp="1" noChangeArrowheads="1"/>
          </p:cNvSpPr>
          <p:nvPr>
            <p:ph idx="1"/>
          </p:nvPr>
        </p:nvSpPr>
        <p:spPr/>
        <p:txBody>
          <a:bodyPr/>
          <a:lstStyle/>
          <a:p>
            <a:pPr eaLnBrk="1" hangingPunct="1"/>
            <a:endParaRPr lang="en-US" smtClean="0"/>
          </a:p>
        </p:txBody>
      </p:sp>
      <p:sp>
        <p:nvSpPr>
          <p:cNvPr id="27653" name="Rectangle 5"/>
          <p:cNvSpPr>
            <a:spLocks noChangeArrowheads="1"/>
          </p:cNvSpPr>
          <p:nvPr/>
        </p:nvSpPr>
        <p:spPr bwMode="auto">
          <a:xfrm>
            <a:off x="1619250" y="1989138"/>
            <a:ext cx="2374900" cy="579437"/>
          </a:xfrm>
          <a:prstGeom prst="rect">
            <a:avLst/>
          </a:prstGeom>
          <a:noFill/>
          <a:ln w="9525">
            <a:noFill/>
            <a:miter lim="800000"/>
            <a:headEnd/>
            <a:tailEnd/>
          </a:ln>
        </p:spPr>
        <p:txBody>
          <a:bodyPr>
            <a:spAutoFit/>
          </a:bodyPr>
          <a:lstStyle/>
          <a:p>
            <a:pPr algn="ctr" rtl="0">
              <a:spcBef>
                <a:spcPct val="50000"/>
              </a:spcBef>
            </a:pPr>
            <a:r>
              <a:rPr lang="ar-SA" sz="3200" b="1">
                <a:solidFill>
                  <a:srgbClr val="0066FF"/>
                </a:solidFill>
              </a:rPr>
              <a:t>با تشك</a:t>
            </a:r>
            <a:r>
              <a:rPr lang="fa-IR" sz="3200" b="1">
                <a:solidFill>
                  <a:srgbClr val="0066FF"/>
                </a:solidFill>
              </a:rPr>
              <a:t>ـ</a:t>
            </a:r>
            <a:r>
              <a:rPr lang="ar-SA" sz="3200" b="1">
                <a:solidFill>
                  <a:srgbClr val="0066FF"/>
                </a:solidFill>
              </a:rPr>
              <a:t>ر</a:t>
            </a:r>
            <a:endParaRPr lang="en-US" sz="3200" b="1">
              <a:solidFill>
                <a:srgbClr val="0066FF"/>
              </a:solidFill>
            </a:endParaRPr>
          </a:p>
        </p:txBody>
      </p:sp>
      <p:pic>
        <p:nvPicPr>
          <p:cNvPr id="27655" name="Picture 7" descr="17"/>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
        <p:nvSpPr>
          <p:cNvPr id="7" name="Rectangle 6"/>
          <p:cNvSpPr/>
          <p:nvPr/>
        </p:nvSpPr>
        <p:spPr>
          <a:xfrm>
            <a:off x="0" y="1428736"/>
            <a:ext cx="5143504" cy="2862322"/>
          </a:xfrm>
          <a:prstGeom prst="rect">
            <a:avLst/>
          </a:prstGeom>
        </p:spPr>
        <p:txBody>
          <a:bodyPr wrap="square">
            <a:spAutoFit/>
          </a:bodyPr>
          <a:lstStyle/>
          <a:p>
            <a:pPr algn="ctr">
              <a:buFont typeface="Arial" pitchFamily="34" charset="0"/>
              <a:buNone/>
            </a:pPr>
            <a:r>
              <a:rPr lang="fa-IR" sz="6000" b="1" dirty="0" smtClean="0">
                <a:solidFill>
                  <a:schemeClr val="tx1">
                    <a:lumMod val="75000"/>
                    <a:lumOff val="25000"/>
                  </a:schemeClr>
                </a:solidFill>
                <a:cs typeface="B Mitra" pitchFamily="2" charset="-78"/>
              </a:rPr>
              <a:t>از صبر و حوصله همه عزيزان متشكرم</a:t>
            </a:r>
            <a:endParaRPr lang="en-US" sz="6000" b="1" dirty="0" smtClean="0">
              <a:solidFill>
                <a:schemeClr val="tx1">
                  <a:lumMod val="75000"/>
                  <a:lumOff val="25000"/>
                </a:schemeClr>
              </a:solidFill>
              <a:cs typeface="B Mitra"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nodePh="1">
                                  <p:stCondLst>
                                    <p:cond delay="0"/>
                                  </p:stCondLst>
                                  <p:endCondLst>
                                    <p:cond evt="begin" delay="0">
                                      <p:tn val="5"/>
                                    </p:cond>
                                  </p:endCondLst>
                                  <p:childTnLst>
                                    <p:set>
                                      <p:cBhvr>
                                        <p:cTn id="6" dur="1" fill="hold">
                                          <p:stCondLst>
                                            <p:cond delay="0"/>
                                          </p:stCondLst>
                                        </p:cTn>
                                        <p:tgtEl>
                                          <p:spTgt spid="12290"/>
                                        </p:tgtEl>
                                        <p:attrNameLst>
                                          <p:attrName>style.visibility</p:attrName>
                                        </p:attrNameLst>
                                      </p:cBhvr>
                                      <p:to>
                                        <p:strVal val="visible"/>
                                      </p:to>
                                    </p:set>
                                    <p:anim calcmode="lin" valueType="num">
                                      <p:cBhvr>
                                        <p:cTn id="7" dur="2000" fill="hold"/>
                                        <p:tgtEl>
                                          <p:spTgt spid="12290"/>
                                        </p:tgtEl>
                                        <p:attrNameLst>
                                          <p:attrName>ppt_w</p:attrName>
                                        </p:attrNameLst>
                                      </p:cBhvr>
                                      <p:tavLst>
                                        <p:tav tm="0">
                                          <p:val>
                                            <p:strVal val="#ppt_w"/>
                                          </p:val>
                                        </p:tav>
                                        <p:tav tm="100000">
                                          <p:val>
                                            <p:strVal val="#ppt_w"/>
                                          </p:val>
                                        </p:tav>
                                      </p:tavLst>
                                    </p:anim>
                                    <p:anim calcmode="lin" valueType="num">
                                      <p:cBhvr>
                                        <p:cTn id="8" dur="2000" fill="hold"/>
                                        <p:tgtEl>
                                          <p:spTgt spid="1229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12290"/>
                                        </p:tgtEl>
                                        <p:attrNameLst>
                                          <p:attrName>ppt_x</p:attrName>
                                        </p:attrNameLst>
                                      </p:cBhvr>
                                      <p:tavLst>
                                        <p:tav tm="0">
                                          <p:val>
                                            <p:strVal val="#ppt_x-.4"/>
                                          </p:val>
                                        </p:tav>
                                        <p:tav tm="100000">
                                          <p:val>
                                            <p:strVal val="#ppt_x"/>
                                          </p:val>
                                        </p:tav>
                                      </p:tavLst>
                                    </p:anim>
                                    <p:anim calcmode="lin" valueType="num">
                                      <p:cBhvr>
                                        <p:cTn id="10" dur="2000" fill="hold"/>
                                        <p:tgtEl>
                                          <p:spTgt spid="1229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grpId="0" nodeType="clickEffect" nodePh="1">
                                  <p:stCondLst>
                                    <p:cond delay="0"/>
                                  </p:stCondLst>
                                  <p:endCondLst>
                                    <p:cond evt="begin" delay="0">
                                      <p:tn val="13"/>
                                    </p:cond>
                                  </p:endCondLst>
                                  <p:iterate type="lt">
                                    <p:tmPct val="10000"/>
                                  </p:iterate>
                                  <p:childTnLst>
                                    <p:set>
                                      <p:cBhvr>
                                        <p:cTn id="14" dur="1" fill="hold">
                                          <p:stCondLst>
                                            <p:cond delay="0"/>
                                          </p:stCondLst>
                                        </p:cTn>
                                        <p:tgtEl>
                                          <p:spTgt spid="12291">
                                            <p:txEl>
                                              <p:pRg st="0" end="0"/>
                                            </p:txEl>
                                          </p:spTgt>
                                        </p:tgtEl>
                                        <p:attrNameLst>
                                          <p:attrName>style.visibility</p:attrName>
                                        </p:attrNameLst>
                                      </p:cBhvr>
                                      <p:to>
                                        <p:strVal val="visible"/>
                                      </p:to>
                                    </p:set>
                                    <p:animEffect transition="in" filter="fade">
                                      <p:cBhvr>
                                        <p:cTn id="15" dur="500">
                                          <p:stCondLst>
                                            <p:cond delay="0"/>
                                          </p:stCondLst>
                                        </p:cTn>
                                        <p:tgtEl>
                                          <p:spTgt spid="12291">
                                            <p:txEl>
                                              <p:pRg st="0" end="0"/>
                                            </p:txEl>
                                          </p:spTgt>
                                        </p:tgtEl>
                                      </p:cBhvr>
                                    </p:animEffect>
                                    <p:anim calcmode="lin" valueType="num">
                                      <p:cBhvr>
                                        <p:cTn id="16" dur="500" fill="hold">
                                          <p:stCondLst>
                                            <p:cond delay="0"/>
                                          </p:stCondLst>
                                        </p:cTn>
                                        <p:tgtEl>
                                          <p:spTgt spid="12291">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9019" y="836712"/>
            <a:ext cx="2924263" cy="1938992"/>
          </a:xfrm>
          <a:prstGeom prst="rect">
            <a:avLst/>
          </a:prstGeom>
        </p:spPr>
        <p:txBody>
          <a:bodyPr wrap="none">
            <a:spAutoFit/>
          </a:bodyPr>
          <a:lstStyle/>
          <a:p>
            <a:r>
              <a:rPr lang="fa-IR" sz="6000" b="1" dirty="0" smtClean="0">
                <a:solidFill>
                  <a:srgbClr val="C00000"/>
                </a:solidFill>
                <a:latin typeface="Arial" panose="020B0604020202020204" pitchFamily="34" charset="0"/>
                <a:cs typeface="B Titr" panose="00000700000000000000" pitchFamily="2" charset="-78"/>
              </a:rPr>
              <a:t>سختی کار</a:t>
            </a:r>
          </a:p>
          <a:p>
            <a:endParaRPr lang="fa-IR" sz="6000" dirty="0">
              <a:latin typeface="Arial" panose="020B0604020202020204" pitchFamily="34" charset="0"/>
              <a:cs typeface="Arial" panose="020B0604020202020204" pitchFamily="34" charset="0"/>
            </a:endParaRPr>
          </a:p>
        </p:txBody>
      </p:sp>
      <p:sp>
        <p:nvSpPr>
          <p:cNvPr id="4" name="Rectangle 3"/>
          <p:cNvSpPr/>
          <p:nvPr/>
        </p:nvSpPr>
        <p:spPr>
          <a:xfrm>
            <a:off x="1187624" y="1700808"/>
            <a:ext cx="7200800" cy="3108543"/>
          </a:xfrm>
          <a:prstGeom prst="rect">
            <a:avLst/>
          </a:prstGeom>
        </p:spPr>
        <p:txBody>
          <a:bodyPr wrap="square">
            <a:spAutoFit/>
          </a:bodyPr>
          <a:lstStyle/>
          <a:p>
            <a:endParaRPr lang="fa-IR" sz="2800" dirty="0" smtClean="0">
              <a:cs typeface="B Mitra" panose="00000400000000000000" pitchFamily="2" charset="-78"/>
            </a:endParaRPr>
          </a:p>
          <a:p>
            <a:endParaRPr lang="fa-IR" sz="2800" dirty="0">
              <a:cs typeface="B Mitra" panose="00000400000000000000" pitchFamily="2" charset="-78"/>
            </a:endParaRPr>
          </a:p>
          <a:p>
            <a:r>
              <a:rPr lang="fa-IR" sz="2800" dirty="0" smtClean="0">
                <a:cs typeface="B Mitra" panose="00000400000000000000" pitchFamily="2" charset="-78"/>
              </a:rPr>
              <a:t>سختی کار بر اساس موارد ذیل تعلق می گیرد:</a:t>
            </a:r>
          </a:p>
          <a:p>
            <a:r>
              <a:rPr lang="fa-IR" sz="2800" dirty="0" smtClean="0">
                <a:cs typeface="B Mitra" panose="00000400000000000000" pitchFamily="2" charset="-78"/>
              </a:rPr>
              <a:t>1 – عنوان پست سازمانی یا عنوانی که در قرارداد نوشته شده است.</a:t>
            </a:r>
          </a:p>
          <a:p>
            <a:r>
              <a:rPr lang="fa-IR" sz="2800" dirty="0" smtClean="0">
                <a:cs typeface="B Mitra" panose="00000400000000000000" pitchFamily="2" charset="-78"/>
              </a:rPr>
              <a:t>2- محل خدمت فرد</a:t>
            </a:r>
          </a:p>
          <a:p>
            <a:r>
              <a:rPr lang="fa-IR" sz="2800" dirty="0" smtClean="0">
                <a:cs typeface="B Mitra" panose="00000400000000000000" pitchFamily="2" charset="-78"/>
              </a:rPr>
              <a:t>( یعنی با ابلاغ نمی توان عنوان پست سازمانی را تغییر داد، فقط محل خدمتی قابل تغییر می باشد)</a:t>
            </a:r>
          </a:p>
        </p:txBody>
      </p:sp>
    </p:spTree>
    <p:extLst>
      <p:ext uri="{BB962C8B-B14F-4D97-AF65-F5344CB8AC3E}">
        <p14:creationId xmlns:p14="http://schemas.microsoft.com/office/powerpoint/2010/main" val="1748578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2297" y="836712"/>
            <a:ext cx="3130985" cy="1015663"/>
          </a:xfrm>
          <a:prstGeom prst="rect">
            <a:avLst/>
          </a:prstGeom>
        </p:spPr>
        <p:txBody>
          <a:bodyPr wrap="none">
            <a:spAutoFit/>
          </a:bodyPr>
          <a:lstStyle/>
          <a:p>
            <a:r>
              <a:rPr lang="fa-IR" sz="6000" dirty="0" smtClean="0">
                <a:solidFill>
                  <a:srgbClr val="C00000"/>
                </a:solidFill>
                <a:latin typeface="Arial" panose="020B0604020202020204" pitchFamily="34" charset="0"/>
                <a:cs typeface="B Titr" panose="00000700000000000000" pitchFamily="2" charset="-78"/>
              </a:rPr>
              <a:t>نوبت کاری</a:t>
            </a:r>
            <a:endParaRPr lang="fa-IR" sz="6000" dirty="0">
              <a:solidFill>
                <a:srgbClr val="C00000"/>
              </a:solidFill>
              <a:latin typeface="Arial" panose="020B0604020202020204" pitchFamily="34" charset="0"/>
              <a:cs typeface="B Titr" panose="00000700000000000000" pitchFamily="2" charset="-78"/>
            </a:endParaRPr>
          </a:p>
        </p:txBody>
      </p:sp>
      <p:sp>
        <p:nvSpPr>
          <p:cNvPr id="4" name="Rectangle 3"/>
          <p:cNvSpPr/>
          <p:nvPr/>
        </p:nvSpPr>
        <p:spPr>
          <a:xfrm>
            <a:off x="1187624" y="1700808"/>
            <a:ext cx="7200800" cy="4401205"/>
          </a:xfrm>
          <a:prstGeom prst="rect">
            <a:avLst/>
          </a:prstGeom>
        </p:spPr>
        <p:txBody>
          <a:bodyPr wrap="square">
            <a:spAutoFit/>
          </a:bodyPr>
          <a:lstStyle/>
          <a:p>
            <a:endParaRPr lang="fa-IR" sz="2800" dirty="0" smtClean="0">
              <a:cs typeface="B Mitra" panose="00000400000000000000" pitchFamily="2" charset="-78"/>
            </a:endParaRPr>
          </a:p>
          <a:p>
            <a:r>
              <a:rPr lang="fa-IR" sz="2800" dirty="0" smtClean="0">
                <a:cs typeface="B Mitra" panose="00000400000000000000" pitchFamily="2" charset="-78"/>
              </a:rPr>
              <a:t>جهت نوبت کاری ترکیبی از دو یا چند حالت بصورت متناوب :</a:t>
            </a:r>
          </a:p>
          <a:p>
            <a:r>
              <a:rPr lang="fa-IR" sz="2800" dirty="0" smtClean="0">
                <a:cs typeface="B Mitra" panose="00000400000000000000" pitchFamily="2" charset="-78"/>
              </a:rPr>
              <a:t>1 – برای کارکنان مشمول قانون بهره وری :</a:t>
            </a:r>
          </a:p>
          <a:p>
            <a:r>
              <a:rPr lang="fa-IR" sz="2800" dirty="0" smtClean="0">
                <a:cs typeface="B Mitra" panose="00000400000000000000" pitchFamily="2" charset="-78"/>
              </a:rPr>
              <a:t>حداقل 3 شیفت شب </a:t>
            </a:r>
          </a:p>
          <a:p>
            <a:r>
              <a:rPr lang="fa-IR" sz="2800" dirty="0" smtClean="0">
                <a:cs typeface="B Mitra" panose="00000400000000000000" pitchFamily="2" charset="-78"/>
              </a:rPr>
              <a:t>حداقل 3 شیفت صبح</a:t>
            </a:r>
          </a:p>
          <a:p>
            <a:r>
              <a:rPr lang="fa-IR" sz="2800" dirty="0" smtClean="0">
                <a:cs typeface="B Mitra" panose="00000400000000000000" pitchFamily="2" charset="-78"/>
              </a:rPr>
              <a:t>حداقل 4 شیفت عصر</a:t>
            </a:r>
          </a:p>
          <a:p>
            <a:r>
              <a:rPr lang="fa-IR" sz="2800" dirty="0" smtClean="0">
                <a:cs typeface="B Mitra" panose="00000400000000000000" pitchFamily="2" charset="-78"/>
              </a:rPr>
              <a:t>2- برای کارکنانی که مشمول قانون بهره وری نمی باشند:</a:t>
            </a:r>
          </a:p>
          <a:p>
            <a:r>
              <a:rPr lang="fa-IR" sz="2800" dirty="0" smtClean="0">
                <a:cs typeface="B Mitra" panose="00000400000000000000" pitchFamily="2" charset="-78"/>
              </a:rPr>
              <a:t>حداقل 5 شیفت شب</a:t>
            </a:r>
          </a:p>
          <a:p>
            <a:r>
              <a:rPr lang="fa-IR" sz="2800" dirty="0" smtClean="0">
                <a:cs typeface="B Mitra" panose="00000400000000000000" pitchFamily="2" charset="-78"/>
              </a:rPr>
              <a:t>حداقل 5 شیفت صبح</a:t>
            </a:r>
          </a:p>
          <a:p>
            <a:r>
              <a:rPr lang="fa-IR" sz="2800" dirty="0" smtClean="0">
                <a:cs typeface="B Mitra" panose="00000400000000000000" pitchFamily="2" charset="-78"/>
              </a:rPr>
              <a:t>حداقل 6 شیفت عصر</a:t>
            </a:r>
          </a:p>
        </p:txBody>
      </p:sp>
    </p:spTree>
    <p:extLst>
      <p:ext uri="{BB962C8B-B14F-4D97-AF65-F5344CB8AC3E}">
        <p14:creationId xmlns:p14="http://schemas.microsoft.com/office/powerpoint/2010/main" val="1748578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0060" y="836712"/>
            <a:ext cx="2403222" cy="1015663"/>
          </a:xfrm>
          <a:prstGeom prst="rect">
            <a:avLst/>
          </a:prstGeom>
        </p:spPr>
        <p:txBody>
          <a:bodyPr wrap="none">
            <a:spAutoFit/>
          </a:bodyPr>
          <a:lstStyle/>
          <a:p>
            <a:r>
              <a:rPr lang="fa-IR" sz="6000" dirty="0" smtClean="0">
                <a:solidFill>
                  <a:srgbClr val="C00000"/>
                </a:solidFill>
                <a:latin typeface="Arial" panose="020B0604020202020204" pitchFamily="34" charset="0"/>
                <a:cs typeface="B Titr" panose="00000700000000000000" pitchFamily="2" charset="-78"/>
              </a:rPr>
              <a:t>مرخصی</a:t>
            </a:r>
            <a:endParaRPr lang="fa-IR" sz="6000" dirty="0">
              <a:solidFill>
                <a:srgbClr val="C00000"/>
              </a:solidFill>
              <a:latin typeface="Arial" panose="020B0604020202020204" pitchFamily="34" charset="0"/>
              <a:cs typeface="B Titr" panose="00000700000000000000" pitchFamily="2" charset="-78"/>
            </a:endParaRPr>
          </a:p>
        </p:txBody>
      </p:sp>
      <p:sp>
        <p:nvSpPr>
          <p:cNvPr id="4" name="Rectangle 3"/>
          <p:cNvSpPr/>
          <p:nvPr/>
        </p:nvSpPr>
        <p:spPr>
          <a:xfrm>
            <a:off x="1187624" y="1700808"/>
            <a:ext cx="7200800" cy="3108543"/>
          </a:xfrm>
          <a:prstGeom prst="rect">
            <a:avLst/>
          </a:prstGeom>
        </p:spPr>
        <p:txBody>
          <a:bodyPr wrap="square">
            <a:spAutoFit/>
          </a:bodyPr>
          <a:lstStyle/>
          <a:p>
            <a:endParaRPr lang="fa-IR" sz="2800" dirty="0" smtClean="0">
              <a:cs typeface="B Mitra" panose="00000400000000000000" pitchFamily="2" charset="-78"/>
            </a:endParaRPr>
          </a:p>
          <a:p>
            <a:endParaRPr lang="fa-IR" sz="2800" dirty="0">
              <a:cs typeface="B Mitra" panose="00000400000000000000" pitchFamily="2" charset="-78"/>
            </a:endParaRPr>
          </a:p>
          <a:p>
            <a:pPr algn="just"/>
            <a:r>
              <a:rPr lang="fa-IR" sz="2800" dirty="0" smtClean="0">
                <a:cs typeface="B Mitra" panose="00000400000000000000" pitchFamily="2" charset="-78"/>
              </a:rPr>
              <a:t>به استناد ماده 71 آئین نامه اداری و استخدامی کارکنان غیر هیات علمی، کارکنان رسمی و پیمانی موسسه سالی سی روز حق مرخصی کاری با استفاده از حقوق و مزایای مربوط را دارند.</a:t>
            </a:r>
          </a:p>
          <a:p>
            <a:pPr algn="just"/>
            <a:endParaRPr lang="fa-IR" sz="2800" dirty="0" smtClean="0">
              <a:cs typeface="B Mitra" panose="00000400000000000000" pitchFamily="2" charset="-78"/>
            </a:endParaRPr>
          </a:p>
          <a:p>
            <a:pPr algn="just"/>
            <a:r>
              <a:rPr lang="fa-IR" sz="2800" dirty="0" smtClean="0">
                <a:cs typeface="B Mitra" panose="00000400000000000000" pitchFamily="2" charset="-78"/>
              </a:rPr>
              <a:t>حداکثر نیمی از مرخصی کارمندان در هر سال قابل ذخیره شدن است.</a:t>
            </a:r>
          </a:p>
        </p:txBody>
      </p:sp>
    </p:spTree>
    <p:extLst>
      <p:ext uri="{BB962C8B-B14F-4D97-AF65-F5344CB8AC3E}">
        <p14:creationId xmlns:p14="http://schemas.microsoft.com/office/powerpoint/2010/main" val="356257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0729" y="1276122"/>
            <a:ext cx="5054589" cy="830997"/>
          </a:xfrm>
          <a:prstGeom prst="rect">
            <a:avLst/>
          </a:prstGeom>
        </p:spPr>
        <p:txBody>
          <a:bodyPr wrap="none">
            <a:spAutoFit/>
          </a:bodyPr>
          <a:lstStyle/>
          <a:p>
            <a:r>
              <a:rPr lang="fa-IR" sz="4800" dirty="0" smtClean="0">
                <a:solidFill>
                  <a:srgbClr val="C00000"/>
                </a:solidFill>
                <a:latin typeface="Arial" panose="020B0604020202020204" pitchFamily="34" charset="0"/>
                <a:cs typeface="B Titr" panose="00000700000000000000" pitchFamily="2" charset="-78"/>
              </a:rPr>
              <a:t>مرخصی کمتر از یکروز</a:t>
            </a:r>
            <a:endParaRPr lang="fa-IR" sz="4800" dirty="0">
              <a:solidFill>
                <a:srgbClr val="C00000"/>
              </a:solidFill>
              <a:latin typeface="Arial" panose="020B0604020202020204" pitchFamily="34" charset="0"/>
              <a:cs typeface="B Titr" panose="00000700000000000000" pitchFamily="2" charset="-78"/>
            </a:endParaRPr>
          </a:p>
        </p:txBody>
      </p:sp>
      <p:sp>
        <p:nvSpPr>
          <p:cNvPr id="4" name="Rectangle 3"/>
          <p:cNvSpPr/>
          <p:nvPr/>
        </p:nvSpPr>
        <p:spPr>
          <a:xfrm>
            <a:off x="1187624" y="2608749"/>
            <a:ext cx="7200800" cy="1815882"/>
          </a:xfrm>
          <a:prstGeom prst="rect">
            <a:avLst/>
          </a:prstGeom>
        </p:spPr>
        <p:txBody>
          <a:bodyPr wrap="square">
            <a:spAutoFit/>
          </a:bodyPr>
          <a:lstStyle/>
          <a:p>
            <a:pPr algn="just"/>
            <a:r>
              <a:rPr lang="fa-IR" sz="2800" dirty="0" smtClean="0">
                <a:cs typeface="B Mitra" panose="00000400000000000000" pitchFamily="2" charset="-78"/>
              </a:rPr>
              <a:t>بر اساس ماده 7 دستورالعمل مرخصی های استحقاقی ، استعلاجی و مراقبت ، شیردهی و بدون حقوق، مرخصی کمتر از یکروز جزئی از مرخصی استحقاقی محسوب می شودو حداکثر مدت استفاده از مرخصی موضوع این ماده از 12 روز در یکسال تقویمی تجاوز نخواهدکرد.</a:t>
            </a:r>
            <a:endParaRPr lang="fa-IR" dirty="0"/>
          </a:p>
        </p:txBody>
      </p:sp>
    </p:spTree>
    <p:extLst>
      <p:ext uri="{BB962C8B-B14F-4D97-AF65-F5344CB8AC3E}">
        <p14:creationId xmlns:p14="http://schemas.microsoft.com/office/powerpoint/2010/main" val="1364779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7624" y="1700808"/>
            <a:ext cx="7200800" cy="3539430"/>
          </a:xfrm>
          <a:prstGeom prst="rect">
            <a:avLst/>
          </a:prstGeom>
        </p:spPr>
        <p:txBody>
          <a:bodyPr wrap="square">
            <a:spAutoFit/>
          </a:bodyPr>
          <a:lstStyle/>
          <a:p>
            <a:pPr marL="457200" indent="-457200" algn="just">
              <a:buFontTx/>
              <a:buChar char="-"/>
            </a:pPr>
            <a:r>
              <a:rPr lang="fa-IR" sz="2800" dirty="0" smtClean="0">
                <a:cs typeface="B Mitra" panose="00000400000000000000" pitchFamily="2" charset="-78"/>
              </a:rPr>
              <a:t>فرزندان شهید از دو طبقه تشویقی و یک مقطع تحصیلی بالاتر برخوردارمی گردند.</a:t>
            </a:r>
          </a:p>
          <a:p>
            <a:pPr marL="457200" indent="-457200">
              <a:buFontTx/>
              <a:buChar char="-"/>
            </a:pPr>
            <a:endParaRPr lang="fa-IR" sz="2800" dirty="0">
              <a:cs typeface="B Mitra" panose="00000400000000000000" pitchFamily="2" charset="-78"/>
            </a:endParaRPr>
          </a:p>
          <a:p>
            <a:pPr marL="457200" indent="-457200" algn="just">
              <a:buFontTx/>
              <a:buChar char="-"/>
            </a:pPr>
            <a:r>
              <a:rPr lang="fa-IR" sz="2800" dirty="0" smtClean="0">
                <a:cs typeface="B Mitra" panose="00000400000000000000" pitchFamily="2" charset="-78"/>
              </a:rPr>
              <a:t>بهورزان در بدو استخدام از یک مقطع تحصیلی بالاتر ( حداکثر تا لیسانس) برخوردار می گردند.</a:t>
            </a:r>
          </a:p>
          <a:p>
            <a:pPr marL="457200" indent="-457200">
              <a:buFontTx/>
              <a:buChar char="-"/>
            </a:pPr>
            <a:endParaRPr lang="fa-IR" sz="2800" dirty="0">
              <a:cs typeface="B Mitra" panose="00000400000000000000" pitchFamily="2" charset="-78"/>
            </a:endParaRPr>
          </a:p>
          <a:p>
            <a:pPr marL="457200" indent="-457200" algn="just">
              <a:buFontTx/>
              <a:buChar char="-"/>
            </a:pPr>
            <a:r>
              <a:rPr lang="fa-IR" sz="2800" dirty="0" smtClean="0">
                <a:cs typeface="B Mitra" panose="00000400000000000000" pitchFamily="2" charset="-78"/>
              </a:rPr>
              <a:t>ضریب بند الف و بند ی در احکام حقوقی تغییر نمی یابد.</a:t>
            </a:r>
          </a:p>
          <a:p>
            <a:pPr marL="457200" indent="-457200">
              <a:buFontTx/>
              <a:buChar char="-"/>
            </a:pPr>
            <a:endParaRPr lang="fa-IR" sz="2800" dirty="0">
              <a:cs typeface="B Mitra" panose="00000400000000000000" pitchFamily="2" charset="-78"/>
            </a:endParaRPr>
          </a:p>
        </p:txBody>
      </p:sp>
    </p:spTree>
    <p:extLst>
      <p:ext uri="{BB962C8B-B14F-4D97-AF65-F5344CB8AC3E}">
        <p14:creationId xmlns:p14="http://schemas.microsoft.com/office/powerpoint/2010/main" val="3214398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69370" y="1538931"/>
            <a:ext cx="8551102"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a-IR" sz="6000" b="1" dirty="0" smtClean="0">
                <a:solidFill>
                  <a:srgbClr val="C00000"/>
                </a:solidFill>
                <a:latin typeface="AP Yekan" panose="02000503030000020004" pitchFamily="2" charset="-78"/>
                <a:cs typeface="B Titr" panose="00000700000000000000" pitchFamily="2" charset="-78"/>
              </a:rPr>
              <a:t>ترفیعات و تخلفات</a:t>
            </a:r>
            <a:endParaRPr lang="fa-IR" sz="6000" b="1" dirty="0" smtClean="0">
              <a:latin typeface="AP Yekan" panose="02000503030000020004" pitchFamily="2" charset="-78"/>
              <a:cs typeface="B Titr" panose="00000700000000000000" pitchFamily="2" charset="-78"/>
            </a:endParaRPr>
          </a:p>
          <a:p>
            <a:endParaRPr lang="en-US" sz="28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v"/>
            </a:pPr>
            <a:r>
              <a:rPr lang="fa-IR" sz="2800" b="1" dirty="0" smtClean="0">
                <a:latin typeface="Times New Roman" panose="02020603050405020304" pitchFamily="18" charset="0"/>
                <a:cs typeface="B Mitra" panose="00000400000000000000" pitchFamily="2" charset="-78"/>
              </a:rPr>
              <a:t>به مفاد متن نامه ها توجه گردد.</a:t>
            </a:r>
          </a:p>
          <a:p>
            <a:pPr marL="457200" indent="-457200" algn="just">
              <a:buFont typeface="Wingdings" panose="05000000000000000000" pitchFamily="2" charset="2"/>
              <a:buChar char="v"/>
            </a:pPr>
            <a:r>
              <a:rPr lang="fa-IR" sz="2800" b="1" dirty="0" smtClean="0">
                <a:latin typeface="Times New Roman" panose="02020603050405020304" pitchFamily="18" charset="0"/>
                <a:cs typeface="B Mitra" panose="00000400000000000000" pitchFamily="2" charset="-78"/>
              </a:rPr>
              <a:t>ارسال ابلاغ اتهام ورای رویت شده در تاریخ مشخص شده درمتن نامه ها </a:t>
            </a:r>
          </a:p>
          <a:p>
            <a:pPr marL="457200" indent="-457200" algn="just">
              <a:buFont typeface="Wingdings" panose="05000000000000000000" pitchFamily="2" charset="2"/>
              <a:buChar char="v"/>
            </a:pPr>
            <a:r>
              <a:rPr lang="fa-IR" sz="2800" b="1" dirty="0" smtClean="0">
                <a:latin typeface="Times New Roman" panose="02020603050405020304" pitchFamily="18" charset="0"/>
                <a:cs typeface="B Mitra" panose="00000400000000000000" pitchFamily="2" charset="-78"/>
              </a:rPr>
              <a:t>جهت استعفاء موافقت مرکز ومعاونت مربوطه اخذ شود.</a:t>
            </a:r>
          </a:p>
          <a:p>
            <a:pPr marL="457200" indent="-457200" algn="just">
              <a:buFont typeface="Wingdings" panose="05000000000000000000" pitchFamily="2" charset="2"/>
              <a:buChar char="v"/>
            </a:pPr>
            <a:r>
              <a:rPr lang="fa-IR" sz="2800" b="1" dirty="0" smtClean="0">
                <a:latin typeface="Times New Roman" panose="02020603050405020304" pitchFamily="18" charset="0"/>
                <a:cs typeface="B Mitra" panose="00000400000000000000" pitchFamily="2" charset="-78"/>
              </a:rPr>
              <a:t>جهت اخذ تاییده تحصیلی تفویض اختیار گردیده است .</a:t>
            </a:r>
          </a:p>
          <a:p>
            <a:pPr marL="457200" indent="-457200" algn="just">
              <a:buFont typeface="Wingdings" panose="05000000000000000000" pitchFamily="2" charset="2"/>
              <a:buChar char="v"/>
            </a:pPr>
            <a:r>
              <a:rPr lang="fa-IR" sz="2800" b="1" dirty="0" smtClean="0">
                <a:latin typeface="Times New Roman" panose="02020603050405020304" pitchFamily="18" charset="0"/>
                <a:cs typeface="B Mitra" panose="00000400000000000000" pitchFamily="2" charset="-78"/>
              </a:rPr>
              <a:t>در صورت جابجایی نیروهای ضریب </a:t>
            </a:r>
            <a:r>
              <a:rPr lang="en-US" sz="2800" b="1" dirty="0" smtClean="0">
                <a:latin typeface="Times New Roman" panose="02020603050405020304" pitchFamily="18" charset="0"/>
                <a:cs typeface="B Mitra" panose="00000400000000000000" pitchFamily="2" charset="-78"/>
              </a:rPr>
              <a:t>k</a:t>
            </a:r>
            <a:r>
              <a:rPr lang="fa-IR" sz="2800" b="1" dirty="0" smtClean="0">
                <a:latin typeface="Times New Roman" panose="02020603050405020304" pitchFamily="18" charset="0"/>
                <a:cs typeface="B Mitra" panose="00000400000000000000" pitchFamily="2" charset="-78"/>
              </a:rPr>
              <a:t> رسمی ،نسبت به اعلام شروع بکاروپایانکاراقدام گردد.</a:t>
            </a:r>
          </a:p>
          <a:p>
            <a:endParaRPr lang="en-US" sz="2800" dirty="0" smtClean="0"/>
          </a:p>
        </p:txBody>
      </p:sp>
      <p:graphicFrame>
        <p:nvGraphicFramePr>
          <p:cNvPr id="3" name="Table 2"/>
          <p:cNvGraphicFramePr>
            <a:graphicFrameLocks noGrp="1"/>
          </p:cNvGraphicFramePr>
          <p:nvPr>
            <p:extLst>
              <p:ext uri="{D42A27DB-BD31-4B8C-83A1-F6EECF244321}">
                <p14:modId xmlns:p14="http://schemas.microsoft.com/office/powerpoint/2010/main" val="981653155"/>
              </p:ext>
            </p:extLst>
          </p:nvPr>
        </p:nvGraphicFramePr>
        <p:xfrm>
          <a:off x="-1423744" y="7175336"/>
          <a:ext cx="1112520" cy="1127760"/>
        </p:xfrm>
        <a:graphic>
          <a:graphicData uri="http://schemas.openxmlformats.org/drawingml/2006/table">
            <a:tbl>
              <a:tblPr rtl="1" firstRow="1" bandRow="1">
                <a:tableStyleId>{5C22544A-7EE6-4342-B048-85BDC9FD1C3A}</a:tableStyleId>
              </a:tblPr>
              <a:tblGrid>
                <a:gridCol w="162560">
                  <a:extLst>
                    <a:ext uri="{9D8B030D-6E8A-4147-A177-3AD203B41FA5}">
                      <a16:colId xmlns:a16="http://schemas.microsoft.com/office/drawing/2014/main" xmlns="" val="20000"/>
                    </a:ext>
                  </a:extLst>
                </a:gridCol>
                <a:gridCol w="208280">
                  <a:extLst>
                    <a:ext uri="{9D8B030D-6E8A-4147-A177-3AD203B41FA5}">
                      <a16:colId xmlns:a16="http://schemas.microsoft.com/office/drawing/2014/main" xmlns="" val="20001"/>
                    </a:ext>
                  </a:extLst>
                </a:gridCol>
                <a:gridCol w="162560">
                  <a:extLst>
                    <a:ext uri="{9D8B030D-6E8A-4147-A177-3AD203B41FA5}">
                      <a16:colId xmlns:a16="http://schemas.microsoft.com/office/drawing/2014/main" xmlns="" val="20002"/>
                    </a:ext>
                  </a:extLst>
                </a:gridCol>
                <a:gridCol w="208280">
                  <a:extLst>
                    <a:ext uri="{9D8B030D-6E8A-4147-A177-3AD203B41FA5}">
                      <a16:colId xmlns:a16="http://schemas.microsoft.com/office/drawing/2014/main" xmlns="" val="20003"/>
                    </a:ext>
                  </a:extLst>
                </a:gridCol>
                <a:gridCol w="208280">
                  <a:extLst>
                    <a:ext uri="{9D8B030D-6E8A-4147-A177-3AD203B41FA5}">
                      <a16:colId xmlns:a16="http://schemas.microsoft.com/office/drawing/2014/main" xmlns="" val="20004"/>
                    </a:ext>
                  </a:extLst>
                </a:gridCol>
                <a:gridCol w="162560">
                  <a:extLst>
                    <a:ext uri="{9D8B030D-6E8A-4147-A177-3AD203B41FA5}">
                      <a16:colId xmlns:a16="http://schemas.microsoft.com/office/drawing/2014/main" xmlns="" val="20005"/>
                    </a:ext>
                  </a:extLst>
                </a:gridCol>
              </a:tblGrid>
              <a:tr h="0">
                <a:tc>
                  <a:txBody>
                    <a:bodyPr/>
                    <a:lstStyle/>
                    <a:p>
                      <a:pPr algn="just" rtl="1">
                        <a:lnSpc>
                          <a:spcPct val="115000"/>
                        </a:lnSpc>
                        <a:spcAft>
                          <a:spcPts val="0"/>
                        </a:spcAft>
                      </a:pPr>
                      <a:endParaRPr lang="en-US" sz="1600" dirty="0">
                        <a:latin typeface="Calibri"/>
                        <a:ea typeface="Calibri"/>
                        <a:cs typeface="Arial"/>
                      </a:endParaRPr>
                    </a:p>
                  </a:txBody>
                  <a:tcPr marL="68580" marR="68580" marT="0" marB="0"/>
                </a:tc>
                <a:tc>
                  <a:txBody>
                    <a:bodyPr/>
                    <a:lstStyle/>
                    <a:p>
                      <a:pPr algn="ctr" rtl="1">
                        <a:lnSpc>
                          <a:spcPct val="115000"/>
                        </a:lnSpc>
                        <a:spcAft>
                          <a:spcPts val="0"/>
                        </a:spcAft>
                      </a:pPr>
                      <a:endParaRPr lang="en-US" sz="1600" dirty="0">
                        <a:latin typeface="Calibri"/>
                        <a:ea typeface="Calibri"/>
                        <a:cs typeface="Arial"/>
                      </a:endParaRPr>
                    </a:p>
                  </a:txBody>
                  <a:tcPr marL="68580" marR="68580" marT="0" marB="0"/>
                </a:tc>
                <a:tc>
                  <a:txBody>
                    <a:bodyPr/>
                    <a:lstStyle/>
                    <a:p>
                      <a:pPr algn="ctr" rtl="1">
                        <a:lnSpc>
                          <a:spcPct val="115000"/>
                        </a:lnSpc>
                        <a:spcAft>
                          <a:spcPts val="0"/>
                        </a:spcAft>
                      </a:pPr>
                      <a:endParaRPr lang="en-US" sz="1600" dirty="0">
                        <a:latin typeface="Calibri"/>
                        <a:ea typeface="Calibri"/>
                        <a:cs typeface="Arial"/>
                      </a:endParaRPr>
                    </a:p>
                  </a:txBody>
                  <a:tcPr marL="68580" marR="68580" marT="0" marB="0"/>
                </a:tc>
                <a:tc>
                  <a:txBody>
                    <a:bodyPr/>
                    <a:lstStyle/>
                    <a:p>
                      <a:pPr algn="ctr" rtl="1"/>
                      <a:endParaRPr lang="fa-IR" sz="1600" dirty="0"/>
                    </a:p>
                  </a:txBody>
                  <a:tcPr/>
                </a:tc>
                <a:tc>
                  <a:txBody>
                    <a:bodyPr/>
                    <a:lstStyle/>
                    <a:p>
                      <a:pPr algn="ctr" rtl="1"/>
                      <a:endParaRPr lang="fa-IR" sz="1600" dirty="0"/>
                    </a:p>
                  </a:txBody>
                  <a:tcPr/>
                </a:tc>
                <a:tc>
                  <a:txBody>
                    <a:bodyPr/>
                    <a:lstStyle/>
                    <a:p>
                      <a:pPr algn="ctr" rtl="1">
                        <a:lnSpc>
                          <a:spcPct val="115000"/>
                        </a:lnSpc>
                        <a:spcAft>
                          <a:spcPts val="0"/>
                        </a:spcAft>
                      </a:pPr>
                      <a:endParaRPr lang="en-US" sz="1600" dirty="0">
                        <a:latin typeface="Calibri"/>
                        <a:ea typeface="Calibri"/>
                        <a:cs typeface="Arial"/>
                      </a:endParaRPr>
                    </a:p>
                  </a:txBody>
                  <a:tcPr marL="68580" marR="68580" marT="0" marB="0"/>
                </a:tc>
                <a:extLst>
                  <a:ext uri="{0D108BD9-81ED-4DB2-BD59-A6C34878D82A}">
                    <a16:rowId xmlns:a16="http://schemas.microsoft.com/office/drawing/2014/main" xmlns="" val="10000"/>
                  </a:ext>
                </a:extLst>
              </a:tr>
              <a:tr h="0">
                <a:tc>
                  <a:txBody>
                    <a:bodyPr/>
                    <a:lstStyle/>
                    <a:p>
                      <a:pPr algn="just" rtl="1">
                        <a:lnSpc>
                          <a:spcPct val="115000"/>
                        </a:lnSpc>
                        <a:spcAft>
                          <a:spcPts val="0"/>
                        </a:spcAft>
                      </a:pPr>
                      <a:endParaRPr lang="en-US" sz="1600" dirty="0">
                        <a:latin typeface="Calibri"/>
                        <a:ea typeface="Calibri"/>
                        <a:cs typeface="Arial"/>
                      </a:endParaRPr>
                    </a:p>
                  </a:txBody>
                  <a:tcPr marL="68580" marR="68580" marT="0" marB="0"/>
                </a:tc>
                <a:tc>
                  <a:txBody>
                    <a:bodyPr/>
                    <a:lstStyle/>
                    <a:p>
                      <a:pPr algn="ctr" rtl="1"/>
                      <a:endParaRPr lang="fa-IR" sz="2000" dirty="0"/>
                    </a:p>
                  </a:txBody>
                  <a:tcPr/>
                </a:tc>
                <a:tc>
                  <a:txBody>
                    <a:bodyPr/>
                    <a:lstStyle/>
                    <a:p>
                      <a:pPr algn="ctr" rtl="1">
                        <a:lnSpc>
                          <a:spcPct val="115000"/>
                        </a:lnSpc>
                        <a:spcAft>
                          <a:spcPts val="0"/>
                        </a:spcAft>
                      </a:pPr>
                      <a:endParaRPr lang="en-US" sz="2000" dirty="0">
                        <a:latin typeface="Calibri"/>
                        <a:ea typeface="Calibri"/>
                        <a:cs typeface="Arial"/>
                      </a:endParaRPr>
                    </a:p>
                  </a:txBody>
                  <a:tcPr marL="68580" marR="68580" marT="0" marB="0"/>
                </a:tc>
                <a:tc>
                  <a:txBody>
                    <a:bodyPr/>
                    <a:lstStyle/>
                    <a:p>
                      <a:pPr algn="ctr" rtl="1">
                        <a:lnSpc>
                          <a:spcPct val="115000"/>
                        </a:lnSpc>
                        <a:spcAft>
                          <a:spcPts val="0"/>
                        </a:spcAft>
                      </a:pPr>
                      <a:endParaRPr lang="en-US" sz="2000" dirty="0">
                        <a:latin typeface="Calibri"/>
                        <a:ea typeface="Calibri"/>
                        <a:cs typeface="Arial"/>
                      </a:endParaRPr>
                    </a:p>
                  </a:txBody>
                  <a:tcPr marL="68580" marR="68580" marT="0" marB="0"/>
                </a:tc>
                <a:tc>
                  <a:txBody>
                    <a:bodyPr/>
                    <a:lstStyle/>
                    <a:p>
                      <a:pPr algn="ctr" rtl="1">
                        <a:lnSpc>
                          <a:spcPct val="115000"/>
                        </a:lnSpc>
                        <a:spcAft>
                          <a:spcPts val="0"/>
                        </a:spcAft>
                      </a:pPr>
                      <a:endParaRPr lang="en-US" sz="2000" dirty="0">
                        <a:latin typeface="Calibri"/>
                        <a:ea typeface="Calibri"/>
                        <a:cs typeface="Arial"/>
                      </a:endParaRPr>
                    </a:p>
                  </a:txBody>
                  <a:tcPr marL="68580" marR="68580" marT="0" marB="0"/>
                </a:tc>
                <a:tc>
                  <a:txBody>
                    <a:bodyPr/>
                    <a:lstStyle/>
                    <a:p>
                      <a:pPr algn="ctr" rtl="1">
                        <a:lnSpc>
                          <a:spcPct val="115000"/>
                        </a:lnSpc>
                        <a:spcAft>
                          <a:spcPts val="0"/>
                        </a:spcAft>
                      </a:pPr>
                      <a:endParaRPr lang="en-US" sz="2000" dirty="0">
                        <a:latin typeface="Calibri"/>
                        <a:ea typeface="Calibri"/>
                        <a:cs typeface="Arial"/>
                      </a:endParaRPr>
                    </a:p>
                  </a:txBody>
                  <a:tcPr marL="68580" marR="68580" marT="0" marB="0"/>
                </a:tc>
                <a:extLst>
                  <a:ext uri="{0D108BD9-81ED-4DB2-BD59-A6C34878D82A}">
                    <a16:rowId xmlns:a16="http://schemas.microsoft.com/office/drawing/2014/main" xmlns="" val="10001"/>
                  </a:ext>
                </a:extLst>
              </a:tr>
              <a:tr h="0">
                <a:tc>
                  <a:txBody>
                    <a:bodyPr/>
                    <a:lstStyle/>
                    <a:p>
                      <a:pPr algn="just" rtl="1">
                        <a:lnSpc>
                          <a:spcPct val="115000"/>
                        </a:lnSpc>
                        <a:spcAft>
                          <a:spcPts val="0"/>
                        </a:spcAft>
                      </a:pPr>
                      <a:endParaRPr lang="en-US" sz="1600" dirty="0">
                        <a:latin typeface="Calibri"/>
                        <a:ea typeface="Calibri"/>
                        <a:cs typeface="Arial"/>
                      </a:endParaRPr>
                    </a:p>
                  </a:txBody>
                  <a:tcPr marL="68580" marR="68580" marT="0" marB="0"/>
                </a:tc>
                <a:tc>
                  <a:txBody>
                    <a:bodyPr/>
                    <a:lstStyle/>
                    <a:p>
                      <a:pPr algn="ctr" rtl="1"/>
                      <a:endParaRPr lang="fa-IR" sz="2000" dirty="0"/>
                    </a:p>
                  </a:txBody>
                  <a:tcPr/>
                </a:tc>
                <a:tc>
                  <a:txBody>
                    <a:bodyPr/>
                    <a:lstStyle/>
                    <a:p>
                      <a:pPr algn="ctr" rtl="1">
                        <a:lnSpc>
                          <a:spcPct val="115000"/>
                        </a:lnSpc>
                        <a:spcAft>
                          <a:spcPts val="0"/>
                        </a:spcAft>
                      </a:pPr>
                      <a:endParaRPr lang="en-US" sz="2000" dirty="0">
                        <a:latin typeface="Calibri"/>
                        <a:ea typeface="Calibri"/>
                        <a:cs typeface="Arial"/>
                      </a:endParaRPr>
                    </a:p>
                  </a:txBody>
                  <a:tcPr marL="68580" marR="68580" marT="0" marB="0"/>
                </a:tc>
                <a:tc>
                  <a:txBody>
                    <a:bodyPr/>
                    <a:lstStyle/>
                    <a:p>
                      <a:pPr algn="ctr" rtl="1">
                        <a:lnSpc>
                          <a:spcPct val="115000"/>
                        </a:lnSpc>
                        <a:spcAft>
                          <a:spcPts val="0"/>
                        </a:spcAft>
                      </a:pPr>
                      <a:endParaRPr lang="en-US" sz="2000" dirty="0">
                        <a:latin typeface="Calibri"/>
                        <a:ea typeface="Calibri"/>
                        <a:cs typeface="Arial"/>
                      </a:endParaRPr>
                    </a:p>
                  </a:txBody>
                  <a:tcPr marL="68580" marR="68580" marT="0" marB="0"/>
                </a:tc>
                <a:tc>
                  <a:txBody>
                    <a:bodyPr/>
                    <a:lstStyle/>
                    <a:p>
                      <a:pPr algn="ctr" rtl="1">
                        <a:lnSpc>
                          <a:spcPct val="115000"/>
                        </a:lnSpc>
                        <a:spcAft>
                          <a:spcPts val="0"/>
                        </a:spcAft>
                      </a:pPr>
                      <a:endParaRPr lang="en-US" sz="2000" dirty="0">
                        <a:latin typeface="Calibri"/>
                        <a:ea typeface="Calibri"/>
                        <a:cs typeface="Arial"/>
                      </a:endParaRPr>
                    </a:p>
                  </a:txBody>
                  <a:tcPr marL="68580" marR="68580" marT="0" marB="0"/>
                </a:tc>
                <a:tc>
                  <a:txBody>
                    <a:bodyPr/>
                    <a:lstStyle/>
                    <a:p>
                      <a:pPr algn="ctr" rtl="1">
                        <a:lnSpc>
                          <a:spcPct val="115000"/>
                        </a:lnSpc>
                        <a:spcAft>
                          <a:spcPts val="0"/>
                        </a:spcAft>
                      </a:pPr>
                      <a:endParaRPr lang="en-US" sz="2000" dirty="0">
                        <a:latin typeface="Calibri"/>
                        <a:ea typeface="Calibri"/>
                        <a:cs typeface="Arial"/>
                      </a:endParaRPr>
                    </a:p>
                  </a:txBody>
                  <a:tcPr marL="68580" marR="68580"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3292635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844824"/>
            <a:ext cx="7992888" cy="2308324"/>
          </a:xfrm>
          <a:prstGeom prst="rect">
            <a:avLst/>
          </a:prstGeom>
        </p:spPr>
        <p:txBody>
          <a:bodyPr wrap="square">
            <a:spAutoFit/>
          </a:bodyPr>
          <a:lstStyle/>
          <a:p>
            <a:endParaRPr lang="fa-IR" b="1" dirty="0" smtClean="0"/>
          </a:p>
          <a:p>
            <a:pPr marL="457200" indent="-457200">
              <a:buFontTx/>
              <a:buChar char="-"/>
            </a:pPr>
            <a:endParaRPr lang="fa-IR" b="1" dirty="0"/>
          </a:p>
          <a:p>
            <a:pPr marL="457200" indent="-457200">
              <a:buFontTx/>
              <a:buChar char="-"/>
            </a:pPr>
            <a:endParaRPr lang="fa-IR" b="1" dirty="0" smtClean="0"/>
          </a:p>
          <a:p>
            <a:pPr marL="457200" indent="-457200">
              <a:buFontTx/>
              <a:buChar char="-"/>
            </a:pPr>
            <a:endParaRPr lang="fa-IR" b="1" dirty="0"/>
          </a:p>
          <a:p>
            <a:pPr marL="457200" indent="-457200">
              <a:buFontTx/>
              <a:buChar char="-"/>
            </a:pPr>
            <a:endParaRPr lang="fa-IR" b="1" dirty="0" smtClean="0"/>
          </a:p>
          <a:p>
            <a:pPr marL="457200" indent="-457200">
              <a:buFontTx/>
              <a:buChar char="-"/>
            </a:pPr>
            <a:endParaRPr lang="fa-IR" b="1" dirty="0"/>
          </a:p>
          <a:p>
            <a:pPr marL="457200" indent="-457200">
              <a:buFontTx/>
              <a:buChar char="-"/>
            </a:pPr>
            <a:endParaRPr lang="fa-IR" b="1" dirty="0" smtClean="0"/>
          </a:p>
          <a:p>
            <a:endParaRPr lang="fa-IR" b="1" dirty="0"/>
          </a:p>
        </p:txBody>
      </p:sp>
      <p:sp>
        <p:nvSpPr>
          <p:cNvPr id="3" name="Rectangle 2"/>
          <p:cNvSpPr/>
          <p:nvPr/>
        </p:nvSpPr>
        <p:spPr>
          <a:xfrm>
            <a:off x="539552" y="1556792"/>
            <a:ext cx="7920880" cy="3108543"/>
          </a:xfrm>
          <a:prstGeom prst="rect">
            <a:avLst/>
          </a:prstGeom>
        </p:spPr>
        <p:txBody>
          <a:bodyPr wrap="square">
            <a:spAutoFit/>
          </a:bodyPr>
          <a:lstStyle/>
          <a:p>
            <a:pPr marL="457200" indent="-457200">
              <a:buFont typeface="Wingdings" panose="05000000000000000000" pitchFamily="2" charset="2"/>
              <a:buChar char="v"/>
            </a:pPr>
            <a:r>
              <a:rPr lang="fa-IR" sz="2800" b="1" dirty="0">
                <a:latin typeface="Times New Roman" panose="02020603050405020304" pitchFamily="18" charset="0"/>
                <a:cs typeface="B Mitra" panose="00000400000000000000" pitchFamily="2" charset="-78"/>
              </a:rPr>
              <a:t>جهت برقراری فوق العاده مدیریت افراد هیات علمی موارد ذیل رعایت </a:t>
            </a:r>
            <a:r>
              <a:rPr lang="fa-IR" sz="2800" b="1" dirty="0" smtClean="0">
                <a:latin typeface="Times New Roman" panose="02020603050405020304" pitchFamily="18" charset="0"/>
                <a:cs typeface="B Mitra" panose="00000400000000000000" pitchFamily="2" charset="-78"/>
              </a:rPr>
              <a:t>گردد.</a:t>
            </a:r>
          </a:p>
          <a:p>
            <a:endParaRPr lang="fa-IR" sz="2800" b="1" dirty="0" smtClean="0">
              <a:latin typeface="Times New Roman" panose="02020603050405020304" pitchFamily="18" charset="0"/>
              <a:cs typeface="B Mitra" panose="00000400000000000000" pitchFamily="2" charset="-78"/>
            </a:endParaRPr>
          </a:p>
          <a:p>
            <a:pPr marL="457200" indent="-457200">
              <a:buFont typeface="+mj-lt"/>
              <a:buAutoNum type="arabicParenR"/>
            </a:pPr>
            <a:r>
              <a:rPr lang="fa-IR" sz="2800" dirty="0" smtClean="0">
                <a:latin typeface="Times New Roman" panose="02020603050405020304" pitchFamily="18" charset="0"/>
                <a:cs typeface="B Mitra" panose="00000400000000000000" pitchFamily="2" charset="-78"/>
              </a:rPr>
              <a:t>تعداد </a:t>
            </a:r>
            <a:r>
              <a:rPr lang="fa-IR" sz="2800" dirty="0">
                <a:latin typeface="Times New Roman" panose="02020603050405020304" pitchFamily="18" charset="0"/>
                <a:cs typeface="B Mitra" panose="00000400000000000000" pitchFamily="2" charset="-78"/>
              </a:rPr>
              <a:t>اعضاء مصوب</a:t>
            </a:r>
          </a:p>
          <a:p>
            <a:pPr marL="457200" indent="-457200">
              <a:buFont typeface="+mj-lt"/>
              <a:buAutoNum type="arabicParenR"/>
            </a:pPr>
            <a:r>
              <a:rPr lang="fa-IR" sz="2800" dirty="0" smtClean="0">
                <a:latin typeface="Times New Roman" panose="02020603050405020304" pitchFamily="18" charset="0"/>
                <a:cs typeface="B Mitra" panose="00000400000000000000" pitchFamily="2" charset="-78"/>
              </a:rPr>
              <a:t>معرفی نفرقبلی</a:t>
            </a:r>
            <a:endParaRPr lang="fa-IR" sz="2800" dirty="0">
              <a:latin typeface="Times New Roman" panose="02020603050405020304" pitchFamily="18" charset="0"/>
              <a:cs typeface="B Mitra" panose="00000400000000000000" pitchFamily="2" charset="-78"/>
            </a:endParaRPr>
          </a:p>
          <a:p>
            <a:pPr marL="457200" indent="-457200">
              <a:buFont typeface="+mj-lt"/>
              <a:buAutoNum type="arabicParenR"/>
            </a:pPr>
            <a:r>
              <a:rPr lang="fa-IR" sz="2800" dirty="0" smtClean="0">
                <a:latin typeface="Times New Roman" panose="02020603050405020304" pitchFamily="18" charset="0"/>
                <a:cs typeface="B Mitra" panose="00000400000000000000" pitchFamily="2" charset="-78"/>
              </a:rPr>
              <a:t>وجود </a:t>
            </a:r>
            <a:r>
              <a:rPr lang="fa-IR" sz="2800" dirty="0">
                <a:latin typeface="Times New Roman" panose="02020603050405020304" pitchFamily="18" charset="0"/>
                <a:cs typeface="B Mitra" panose="00000400000000000000" pitchFamily="2" charset="-78"/>
              </a:rPr>
              <a:t>یا عدم وجود جایگاه </a:t>
            </a:r>
            <a:r>
              <a:rPr lang="fa-IR" sz="2800" dirty="0" smtClean="0">
                <a:latin typeface="Times New Roman" panose="02020603050405020304" pitchFamily="18" charset="0"/>
                <a:cs typeface="B Mitra" panose="00000400000000000000" pitchFamily="2" charset="-78"/>
              </a:rPr>
              <a:t>سازمانی</a:t>
            </a:r>
            <a:endParaRPr lang="fa-IR" sz="2800" dirty="0">
              <a:latin typeface="Times New Roman" panose="02020603050405020304" pitchFamily="18" charset="0"/>
              <a:cs typeface="B Mitra" panose="00000400000000000000" pitchFamily="2" charset="-78"/>
            </a:endParaRPr>
          </a:p>
          <a:p>
            <a:pPr marL="457200" indent="-457200">
              <a:buFont typeface="+mj-lt"/>
              <a:buAutoNum type="arabicParenR"/>
            </a:pPr>
            <a:r>
              <a:rPr lang="fa-IR" sz="2800" dirty="0" smtClean="0">
                <a:latin typeface="Times New Roman" panose="02020603050405020304" pitchFamily="18" charset="0"/>
                <a:cs typeface="B Mitra" panose="00000400000000000000" pitchFamily="2" charset="-78"/>
              </a:rPr>
              <a:t>اعلام شروع بکار</a:t>
            </a:r>
            <a:endParaRPr lang="fa-IR" sz="2800" dirty="0">
              <a:latin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7638952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823</TotalTime>
  <Words>1503</Words>
  <Application>Microsoft Office PowerPoint</Application>
  <PresentationFormat>On-screen Show (4:3)</PresentationFormat>
  <Paragraphs>145</Paragraphs>
  <Slides>27</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AP Yekan</vt:lpstr>
      <vt:lpstr>Arial</vt:lpstr>
      <vt:lpstr>B Mitra</vt:lpstr>
      <vt:lpstr>B Nazanin</vt:lpstr>
      <vt:lpstr>B Titr</vt:lpstr>
      <vt:lpstr>Calibri</vt:lpstr>
      <vt:lpstr>Constantia</vt:lpstr>
      <vt:lpstr>Majalla UI</vt:lpstr>
      <vt:lpstr>Times New Roman</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گزارش عملکرد  مدیریت برنامه ریزی ، بودجه و پایش عملکرد اسفند 1395</dc:title>
  <dc:creator>RAYANTAK</dc:creator>
  <cp:lastModifiedBy>en-jafari</cp:lastModifiedBy>
  <cp:revision>253</cp:revision>
  <dcterms:created xsi:type="dcterms:W3CDTF">2017-03-13T20:27:54Z</dcterms:created>
  <dcterms:modified xsi:type="dcterms:W3CDTF">2023-07-15T08:54:26Z</dcterms:modified>
</cp:coreProperties>
</file>